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Montserrat" pitchFamily="2" charset="0"/>
      <p:regular r:id="rId12"/>
      <p:bold r:id="rId13"/>
    </p:embeddedFont>
    <p:embeddedFont>
      <p:font typeface="Montserrat Bold" pitchFamily="2" charset="0"/>
      <p:regular r:id="rId14"/>
      <p:bold r:id="rId15"/>
    </p:embeddedFont>
    <p:embeddedFont>
      <p:font typeface="Montserrat Classic" panose="020B0604020202020204" charset="0"/>
      <p:regular r:id="rId16"/>
    </p:embeddedFont>
    <p:embeddedFont>
      <p:font typeface="Montserrat Classic Bold" panose="020B0604020202020204" charset="0"/>
      <p:regular r:id="rId17"/>
    </p:embeddedFont>
    <p:embeddedFont>
      <p:font typeface="Montserrat Heavy" panose="020B0604020202020204" charset="0"/>
      <p:regular r:id="rId18"/>
    </p:embeddedFont>
    <p:embeddedFont>
      <p:font typeface="Montserrat Ultra-Bold" panose="020B0604020202020204" charset="0"/>
      <p:regular r:id="rId19"/>
    </p:embeddedFont>
  </p:embeddedFontLst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4" d="100"/>
          <a:sy n="64" d="100"/>
        </p:scale>
        <p:origin x="68" y="3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40790" y="0"/>
            <a:ext cx="212090" cy="5143500"/>
            <a:chOff x="0" y="0"/>
            <a:chExt cx="55859" cy="13546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5859" cy="1354667"/>
            </a:xfrm>
            <a:custGeom>
              <a:avLst/>
              <a:gdLst/>
              <a:ahLst/>
              <a:cxnLst/>
              <a:rect l="l" t="t" r="r" b="b"/>
              <a:pathLst>
                <a:path w="55859" h="1354667">
                  <a:moveTo>
                    <a:pt x="0" y="0"/>
                  </a:moveTo>
                  <a:lnTo>
                    <a:pt x="55859" y="0"/>
                  </a:lnTo>
                  <a:lnTo>
                    <a:pt x="55859" y="1354667"/>
                  </a:lnTo>
                  <a:lnTo>
                    <a:pt x="0" y="1354667"/>
                  </a:lnTo>
                  <a:close/>
                </a:path>
              </a:pathLst>
            </a:custGeom>
            <a:solidFill>
              <a:srgbClr val="F4C63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5859" cy="13927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500955" y="1866623"/>
            <a:ext cx="2758345" cy="245871"/>
            <a:chOff x="0" y="0"/>
            <a:chExt cx="726478" cy="6475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6478" cy="64756"/>
            </a:xfrm>
            <a:custGeom>
              <a:avLst/>
              <a:gdLst/>
              <a:ahLst/>
              <a:cxnLst/>
              <a:rect l="l" t="t" r="r" b="b"/>
              <a:pathLst>
                <a:path w="726478" h="64756">
                  <a:moveTo>
                    <a:pt x="0" y="0"/>
                  </a:moveTo>
                  <a:lnTo>
                    <a:pt x="726478" y="0"/>
                  </a:lnTo>
                  <a:lnTo>
                    <a:pt x="726478" y="64756"/>
                  </a:lnTo>
                  <a:lnTo>
                    <a:pt x="0" y="64756"/>
                  </a:lnTo>
                  <a:close/>
                </a:path>
              </a:pathLst>
            </a:custGeom>
            <a:solidFill>
              <a:srgbClr val="F4C63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726478" cy="1028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2829775" y="4088040"/>
            <a:ext cx="10217160" cy="1360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60"/>
              </a:lnSpc>
            </a:pPr>
            <a:r>
              <a:rPr lang="en-US" sz="9600" b="1">
                <a:solidFill>
                  <a:srgbClr val="2784B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OUT OF REACH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829775" y="5238750"/>
            <a:ext cx="9288593" cy="1360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60"/>
              </a:lnSpc>
            </a:pPr>
            <a:r>
              <a:rPr lang="en-US" sz="9600" b="1">
                <a:solidFill>
                  <a:srgbClr val="F4C635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DELAWARE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829775" y="7008131"/>
            <a:ext cx="9579908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spc="963">
                <a:solidFill>
                  <a:srgbClr val="10101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OFFICE OF THE CHILD ADVOCATE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48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71054" y="0"/>
            <a:ext cx="281825" cy="6312303"/>
            <a:chOff x="0" y="0"/>
            <a:chExt cx="74226" cy="16625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4226" cy="1662500"/>
            </a:xfrm>
            <a:custGeom>
              <a:avLst/>
              <a:gdLst/>
              <a:ahLst/>
              <a:cxnLst/>
              <a:rect l="l" t="t" r="r" b="b"/>
              <a:pathLst>
                <a:path w="74226" h="1662500">
                  <a:moveTo>
                    <a:pt x="0" y="0"/>
                  </a:moveTo>
                  <a:lnTo>
                    <a:pt x="74226" y="0"/>
                  </a:lnTo>
                  <a:lnTo>
                    <a:pt x="74226" y="1662500"/>
                  </a:lnTo>
                  <a:lnTo>
                    <a:pt x="0" y="1662500"/>
                  </a:lnTo>
                  <a:close/>
                </a:path>
              </a:pathLst>
            </a:custGeom>
            <a:solidFill>
              <a:srgbClr val="F4C63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74226" cy="1700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481352" y="1884830"/>
            <a:ext cx="3777948" cy="282285"/>
            <a:chOff x="0" y="0"/>
            <a:chExt cx="995015" cy="7434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95015" cy="74347"/>
            </a:xfrm>
            <a:custGeom>
              <a:avLst/>
              <a:gdLst/>
              <a:ahLst/>
              <a:cxnLst/>
              <a:rect l="l" t="t" r="r" b="b"/>
              <a:pathLst>
                <a:path w="995015" h="74347">
                  <a:moveTo>
                    <a:pt x="0" y="0"/>
                  </a:moveTo>
                  <a:lnTo>
                    <a:pt x="995015" y="0"/>
                  </a:lnTo>
                  <a:lnTo>
                    <a:pt x="995015" y="74347"/>
                  </a:lnTo>
                  <a:lnTo>
                    <a:pt x="0" y="74347"/>
                  </a:lnTo>
                  <a:close/>
                </a:path>
              </a:pathLst>
            </a:custGeom>
            <a:solidFill>
              <a:srgbClr val="F4C63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995015" cy="1124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2794627" y="4105507"/>
            <a:ext cx="9288593" cy="1360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60"/>
              </a:lnSpc>
            </a:pPr>
            <a:r>
              <a:rPr lang="en-US" sz="9600" b="1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THANK YOU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794627" y="5795414"/>
            <a:ext cx="9288593" cy="1471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spc="963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CARLEY.DAVIS@DELAWARE.GOV</a:t>
            </a:r>
          </a:p>
          <a:p>
            <a:pPr algn="l">
              <a:lnSpc>
                <a:spcPts val="3920"/>
              </a:lnSpc>
            </a:pPr>
            <a:r>
              <a:rPr lang="en-US" sz="2800" spc="963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OCA.TRAINING@DELAWARE.GOV</a:t>
            </a:r>
          </a:p>
          <a:p>
            <a:pPr algn="l">
              <a:lnSpc>
                <a:spcPts val="3920"/>
              </a:lnSpc>
            </a:pPr>
            <a:r>
              <a:rPr lang="en-US" sz="2800" spc="963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302-255-1744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769329" y="462638"/>
            <a:ext cx="3489971" cy="1261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040"/>
              </a:lnSpc>
            </a:pPr>
            <a:r>
              <a:rPr lang="en-US" sz="3600" b="1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Out of Reach Delaware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84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500955" y="2413635"/>
            <a:ext cx="2758345" cy="245871"/>
            <a:chOff x="0" y="0"/>
            <a:chExt cx="726478" cy="6475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26478" cy="64756"/>
            </a:xfrm>
            <a:custGeom>
              <a:avLst/>
              <a:gdLst/>
              <a:ahLst/>
              <a:cxnLst/>
              <a:rect l="l" t="t" r="r" b="b"/>
              <a:pathLst>
                <a:path w="726478" h="64756">
                  <a:moveTo>
                    <a:pt x="0" y="0"/>
                  </a:moveTo>
                  <a:lnTo>
                    <a:pt x="726478" y="0"/>
                  </a:lnTo>
                  <a:lnTo>
                    <a:pt x="726478" y="64756"/>
                  </a:lnTo>
                  <a:lnTo>
                    <a:pt x="0" y="64756"/>
                  </a:lnTo>
                  <a:close/>
                </a:path>
              </a:pathLst>
            </a:custGeom>
            <a:solidFill>
              <a:srgbClr val="F4C63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726478" cy="1028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83042" y="1028700"/>
            <a:ext cx="10580029" cy="2892552"/>
            <a:chOff x="0" y="0"/>
            <a:chExt cx="14106706" cy="3856736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1964205"/>
              <a:ext cx="10146829" cy="63500"/>
              <a:chOff x="0" y="0"/>
              <a:chExt cx="2004312" cy="12543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004312" cy="12543"/>
              </a:xfrm>
              <a:custGeom>
                <a:avLst/>
                <a:gdLst/>
                <a:ahLst/>
                <a:cxnLst/>
                <a:rect l="l" t="t" r="r" b="b"/>
                <a:pathLst>
                  <a:path w="2004312" h="12543">
                    <a:moveTo>
                      <a:pt x="0" y="0"/>
                    </a:moveTo>
                    <a:lnTo>
                      <a:pt x="2004312" y="0"/>
                    </a:lnTo>
                    <a:lnTo>
                      <a:pt x="2004312" y="12543"/>
                    </a:lnTo>
                    <a:lnTo>
                      <a:pt x="0" y="12543"/>
                    </a:lnTo>
                    <a:close/>
                  </a:path>
                </a:pathLst>
              </a:custGeom>
              <a:solidFill>
                <a:srgbClr val="F4C635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2004312" cy="5064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0" y="104775"/>
              <a:ext cx="7896355" cy="7405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947"/>
                </a:lnSpc>
              </a:pPr>
              <a:r>
                <a:rPr lang="en-US" sz="4200" b="1">
                  <a:solidFill>
                    <a:srgbClr val="FFFFFF"/>
                  </a:solidFill>
                  <a:latin typeface="Montserrat Ultra-Bold"/>
                  <a:ea typeface="Montserrat Ultra-Bold"/>
                  <a:cs typeface="Montserrat Ultra-Bold"/>
                  <a:sym typeface="Montserrat Ultra-Bold"/>
                </a:rPr>
                <a:t>OFFICE OF THE 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083968"/>
              <a:ext cx="7896355" cy="7405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947"/>
                </a:lnSpc>
              </a:pPr>
              <a:r>
                <a:rPr lang="en-US" sz="4200" b="1">
                  <a:solidFill>
                    <a:srgbClr val="FFFFFF"/>
                  </a:solidFill>
                  <a:latin typeface="Montserrat Ultra-Bold"/>
                  <a:ea typeface="Montserrat Ultra-Bold"/>
                  <a:cs typeface="Montserrat Ultra-Bold"/>
                  <a:sym typeface="Montserrat Ultra-Bold"/>
                </a:rPr>
                <a:t>CHILD ADVOCATE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2342134"/>
              <a:ext cx="14106706" cy="15146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48"/>
                </a:lnSpc>
              </a:pPr>
              <a:r>
                <a:rPr lang="en-US" sz="2400">
                  <a:solidFill>
                    <a:srgbClr val="FFFFFF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Safeguarding the welfare of Delaware’s children through educational advocacy, system reform, public awareness, training, and legal representation for children.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3769329" y="962025"/>
            <a:ext cx="3489971" cy="125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040"/>
              </a:lnSpc>
            </a:pPr>
            <a:r>
              <a:rPr lang="en-US" sz="3600" b="1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ABOUT THE OCA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83042" y="5831747"/>
            <a:ext cx="3919404" cy="3678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dirty="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Provides intensive reviews of serious child abuse cases, manages youth and transition programs, coordinates child welfare trainings, generates child welfare data and staffs the Child Protection Accountability Commission (CPAC).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504621" y="4978307"/>
            <a:ext cx="2580738" cy="824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399" b="1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Policy and Training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379113" y="4912266"/>
            <a:ext cx="2580738" cy="1298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b="1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Office of the Investigation Coordinator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517057" y="4978307"/>
            <a:ext cx="2580738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399" b="1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Legal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644230" y="4978307"/>
            <a:ext cx="2580738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399" b="1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Administration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802446" y="6229892"/>
            <a:ext cx="3919404" cy="1470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Monitors over 1200 serious child abuse cases and leads the multidisciplinary team case reviews.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836150" y="5831747"/>
            <a:ext cx="3919404" cy="2956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Represents approximately 550 children that are experiencing foster care through appointment of Child Attorneys and Court Appointed Special Advocates with support from Program Coordinators.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974896" y="5831747"/>
            <a:ext cx="3919404" cy="1470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Administrative support is provided to all divisions through leadership, managers, and support staff.</a:t>
            </a:r>
          </a:p>
        </p:txBody>
      </p:sp>
      <p:sp>
        <p:nvSpPr>
          <p:cNvPr id="21" name="Freeform 21"/>
          <p:cNvSpPr/>
          <p:nvPr/>
        </p:nvSpPr>
        <p:spPr>
          <a:xfrm>
            <a:off x="14364379" y="8108105"/>
            <a:ext cx="3923621" cy="2178895"/>
          </a:xfrm>
          <a:custGeom>
            <a:avLst/>
            <a:gdLst/>
            <a:ahLst/>
            <a:cxnLst/>
            <a:rect l="l" t="t" r="r" b="b"/>
            <a:pathLst>
              <a:path w="3923621" h="2178895">
                <a:moveTo>
                  <a:pt x="0" y="0"/>
                </a:moveTo>
                <a:lnTo>
                  <a:pt x="3923621" y="0"/>
                </a:lnTo>
                <a:lnTo>
                  <a:pt x="3923621" y="2178895"/>
                </a:lnTo>
                <a:lnTo>
                  <a:pt x="0" y="21788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92" b="-592"/>
            </a:stretch>
          </a:blipFill>
        </p:spPr>
        <p:txBody>
          <a:bodyPr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C6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662684"/>
            <a:ext cx="9103112" cy="262930"/>
            <a:chOff x="0" y="0"/>
            <a:chExt cx="2397528" cy="692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97527" cy="69249"/>
            </a:xfrm>
            <a:custGeom>
              <a:avLst/>
              <a:gdLst/>
              <a:ahLst/>
              <a:cxnLst/>
              <a:rect l="l" t="t" r="r" b="b"/>
              <a:pathLst>
                <a:path w="2397527" h="69249">
                  <a:moveTo>
                    <a:pt x="0" y="0"/>
                  </a:moveTo>
                  <a:lnTo>
                    <a:pt x="2397527" y="0"/>
                  </a:lnTo>
                  <a:lnTo>
                    <a:pt x="2397527" y="69249"/>
                  </a:lnTo>
                  <a:lnTo>
                    <a:pt x="0" y="69249"/>
                  </a:lnTo>
                  <a:close/>
                </a:path>
              </a:pathLst>
            </a:custGeom>
            <a:solidFill>
              <a:srgbClr val="0C487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397528" cy="1073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76873" y="2336930"/>
            <a:ext cx="6113116" cy="2806570"/>
            <a:chOff x="0" y="0"/>
            <a:chExt cx="1624330" cy="745740"/>
          </a:xfrm>
        </p:grpSpPr>
        <p:sp>
          <p:nvSpPr>
            <p:cNvPr id="6" name="Freeform 6"/>
            <p:cNvSpPr/>
            <p:nvPr/>
          </p:nvSpPr>
          <p:spPr>
            <a:xfrm>
              <a:off x="41910" y="43180"/>
              <a:ext cx="1576070" cy="697480"/>
            </a:xfrm>
            <a:custGeom>
              <a:avLst/>
              <a:gdLst/>
              <a:ahLst/>
              <a:cxnLst/>
              <a:rect l="l" t="t" r="r" b="b"/>
              <a:pathLst>
                <a:path w="1576070" h="697480">
                  <a:moveTo>
                    <a:pt x="0" y="0"/>
                  </a:moveTo>
                  <a:lnTo>
                    <a:pt x="1576070" y="0"/>
                  </a:lnTo>
                  <a:lnTo>
                    <a:pt x="1576070" y="697480"/>
                  </a:lnTo>
                  <a:lnTo>
                    <a:pt x="0" y="6974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35560" y="35560"/>
              <a:ext cx="1588770" cy="710180"/>
            </a:xfrm>
            <a:custGeom>
              <a:avLst/>
              <a:gdLst/>
              <a:ahLst/>
              <a:cxnLst/>
              <a:rect l="l" t="t" r="r" b="b"/>
              <a:pathLst>
                <a:path w="1588770" h="710180">
                  <a:moveTo>
                    <a:pt x="1588770" y="710180"/>
                  </a:moveTo>
                  <a:lnTo>
                    <a:pt x="0" y="710180"/>
                  </a:lnTo>
                  <a:lnTo>
                    <a:pt x="0" y="0"/>
                  </a:lnTo>
                  <a:lnTo>
                    <a:pt x="1588770" y="0"/>
                  </a:lnTo>
                  <a:lnTo>
                    <a:pt x="1588770" y="710180"/>
                  </a:lnTo>
                  <a:close/>
                  <a:moveTo>
                    <a:pt x="12700" y="697480"/>
                  </a:moveTo>
                  <a:lnTo>
                    <a:pt x="1576070" y="697480"/>
                  </a:lnTo>
                  <a:lnTo>
                    <a:pt x="1576070" y="12700"/>
                  </a:lnTo>
                  <a:lnTo>
                    <a:pt x="12700" y="12700"/>
                  </a:lnTo>
                  <a:lnTo>
                    <a:pt x="12700" y="697480"/>
                  </a:lnTo>
                  <a:close/>
                </a:path>
              </a:pathLst>
            </a:custGeom>
            <a:solidFill>
              <a:srgbClr val="F4C63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1576070" cy="697480"/>
            </a:xfrm>
            <a:custGeom>
              <a:avLst/>
              <a:gdLst/>
              <a:ahLst/>
              <a:cxnLst/>
              <a:rect l="l" t="t" r="r" b="b"/>
              <a:pathLst>
                <a:path w="1576070" h="697480">
                  <a:moveTo>
                    <a:pt x="0" y="0"/>
                  </a:moveTo>
                  <a:lnTo>
                    <a:pt x="1576070" y="0"/>
                  </a:lnTo>
                  <a:lnTo>
                    <a:pt x="1576070" y="697480"/>
                  </a:lnTo>
                  <a:lnTo>
                    <a:pt x="0" y="697480"/>
                  </a:lnTo>
                  <a:close/>
                </a:path>
              </a:pathLst>
            </a:custGeom>
            <a:solidFill>
              <a:srgbClr val="54A8EB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28700" y="1133475"/>
            <a:ext cx="6448950" cy="5292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47"/>
              </a:lnSpc>
            </a:pPr>
            <a:r>
              <a:rPr lang="en-US" sz="4200" b="1">
                <a:solidFill>
                  <a:srgbClr val="0C487D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The Problem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74682" y="2679212"/>
            <a:ext cx="4517498" cy="1663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C487D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Children can be exposed to substances intentionally or through the reckless actions of a parent/caregiver.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6087442" y="5143500"/>
            <a:ext cx="6113116" cy="2806570"/>
            <a:chOff x="0" y="0"/>
            <a:chExt cx="1624330" cy="745740"/>
          </a:xfrm>
        </p:grpSpPr>
        <p:sp>
          <p:nvSpPr>
            <p:cNvPr id="12" name="Freeform 12"/>
            <p:cNvSpPr/>
            <p:nvPr/>
          </p:nvSpPr>
          <p:spPr>
            <a:xfrm>
              <a:off x="41910" y="43180"/>
              <a:ext cx="1576070" cy="697480"/>
            </a:xfrm>
            <a:custGeom>
              <a:avLst/>
              <a:gdLst/>
              <a:ahLst/>
              <a:cxnLst/>
              <a:rect l="l" t="t" r="r" b="b"/>
              <a:pathLst>
                <a:path w="1576070" h="697480">
                  <a:moveTo>
                    <a:pt x="0" y="0"/>
                  </a:moveTo>
                  <a:lnTo>
                    <a:pt x="1576070" y="0"/>
                  </a:lnTo>
                  <a:lnTo>
                    <a:pt x="1576070" y="697480"/>
                  </a:lnTo>
                  <a:lnTo>
                    <a:pt x="0" y="6974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35560" y="35560"/>
              <a:ext cx="1588770" cy="710180"/>
            </a:xfrm>
            <a:custGeom>
              <a:avLst/>
              <a:gdLst/>
              <a:ahLst/>
              <a:cxnLst/>
              <a:rect l="l" t="t" r="r" b="b"/>
              <a:pathLst>
                <a:path w="1588770" h="710180">
                  <a:moveTo>
                    <a:pt x="1588770" y="710180"/>
                  </a:moveTo>
                  <a:lnTo>
                    <a:pt x="0" y="710180"/>
                  </a:lnTo>
                  <a:lnTo>
                    <a:pt x="0" y="0"/>
                  </a:lnTo>
                  <a:lnTo>
                    <a:pt x="1588770" y="0"/>
                  </a:lnTo>
                  <a:lnTo>
                    <a:pt x="1588770" y="710180"/>
                  </a:lnTo>
                  <a:close/>
                  <a:moveTo>
                    <a:pt x="12700" y="697480"/>
                  </a:moveTo>
                  <a:lnTo>
                    <a:pt x="1576070" y="697480"/>
                  </a:lnTo>
                  <a:lnTo>
                    <a:pt x="1576070" y="12700"/>
                  </a:lnTo>
                  <a:lnTo>
                    <a:pt x="12700" y="12700"/>
                  </a:lnTo>
                  <a:lnTo>
                    <a:pt x="12700" y="697480"/>
                  </a:lnTo>
                  <a:close/>
                </a:path>
              </a:pathLst>
            </a:custGeom>
            <a:solidFill>
              <a:srgbClr val="F4C63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1576070" cy="697480"/>
            </a:xfrm>
            <a:custGeom>
              <a:avLst/>
              <a:gdLst/>
              <a:ahLst/>
              <a:cxnLst/>
              <a:rect l="l" t="t" r="r" b="b"/>
              <a:pathLst>
                <a:path w="1576070" h="697480">
                  <a:moveTo>
                    <a:pt x="0" y="0"/>
                  </a:moveTo>
                  <a:lnTo>
                    <a:pt x="1576070" y="0"/>
                  </a:lnTo>
                  <a:lnTo>
                    <a:pt x="1576070" y="697480"/>
                  </a:lnTo>
                  <a:lnTo>
                    <a:pt x="0" y="697480"/>
                  </a:lnTo>
                  <a:close/>
                </a:path>
              </a:pathLst>
            </a:custGeom>
            <a:solidFill>
              <a:srgbClr val="54A8EB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6885251" y="5622872"/>
            <a:ext cx="4517498" cy="1243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C487D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261% Increase in reported cases of drug ingestions since the year 2020.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2174884" y="7480430"/>
            <a:ext cx="6113116" cy="2806570"/>
            <a:chOff x="0" y="0"/>
            <a:chExt cx="1624330" cy="745740"/>
          </a:xfrm>
        </p:grpSpPr>
        <p:sp>
          <p:nvSpPr>
            <p:cNvPr id="17" name="Freeform 17"/>
            <p:cNvSpPr/>
            <p:nvPr/>
          </p:nvSpPr>
          <p:spPr>
            <a:xfrm>
              <a:off x="41910" y="43180"/>
              <a:ext cx="1576070" cy="697480"/>
            </a:xfrm>
            <a:custGeom>
              <a:avLst/>
              <a:gdLst/>
              <a:ahLst/>
              <a:cxnLst/>
              <a:rect l="l" t="t" r="r" b="b"/>
              <a:pathLst>
                <a:path w="1576070" h="697480">
                  <a:moveTo>
                    <a:pt x="0" y="0"/>
                  </a:moveTo>
                  <a:lnTo>
                    <a:pt x="1576070" y="0"/>
                  </a:lnTo>
                  <a:lnTo>
                    <a:pt x="1576070" y="697480"/>
                  </a:lnTo>
                  <a:lnTo>
                    <a:pt x="0" y="6974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35560" y="35560"/>
              <a:ext cx="1588770" cy="710180"/>
            </a:xfrm>
            <a:custGeom>
              <a:avLst/>
              <a:gdLst/>
              <a:ahLst/>
              <a:cxnLst/>
              <a:rect l="l" t="t" r="r" b="b"/>
              <a:pathLst>
                <a:path w="1588770" h="710180">
                  <a:moveTo>
                    <a:pt x="1588770" y="710180"/>
                  </a:moveTo>
                  <a:lnTo>
                    <a:pt x="0" y="710180"/>
                  </a:lnTo>
                  <a:lnTo>
                    <a:pt x="0" y="0"/>
                  </a:lnTo>
                  <a:lnTo>
                    <a:pt x="1588770" y="0"/>
                  </a:lnTo>
                  <a:lnTo>
                    <a:pt x="1588770" y="710180"/>
                  </a:lnTo>
                  <a:close/>
                  <a:moveTo>
                    <a:pt x="12700" y="697480"/>
                  </a:moveTo>
                  <a:lnTo>
                    <a:pt x="1576070" y="697480"/>
                  </a:lnTo>
                  <a:lnTo>
                    <a:pt x="1576070" y="12700"/>
                  </a:lnTo>
                  <a:lnTo>
                    <a:pt x="12700" y="12700"/>
                  </a:lnTo>
                  <a:lnTo>
                    <a:pt x="12700" y="697480"/>
                  </a:lnTo>
                  <a:close/>
                </a:path>
              </a:pathLst>
            </a:custGeom>
            <a:solidFill>
              <a:srgbClr val="F4C63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0" y="0"/>
              <a:ext cx="1576070" cy="697480"/>
            </a:xfrm>
            <a:custGeom>
              <a:avLst/>
              <a:gdLst/>
              <a:ahLst/>
              <a:cxnLst/>
              <a:rect l="l" t="t" r="r" b="b"/>
              <a:pathLst>
                <a:path w="1576070" h="697480">
                  <a:moveTo>
                    <a:pt x="0" y="0"/>
                  </a:moveTo>
                  <a:lnTo>
                    <a:pt x="1576070" y="0"/>
                  </a:lnTo>
                  <a:lnTo>
                    <a:pt x="1576070" y="697480"/>
                  </a:lnTo>
                  <a:lnTo>
                    <a:pt x="0" y="697480"/>
                  </a:lnTo>
                  <a:close/>
                </a:path>
              </a:pathLst>
            </a:custGeom>
            <a:solidFill>
              <a:srgbClr val="54A8EB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2972693" y="8014335"/>
            <a:ext cx="4517498" cy="1243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C487D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Pediatric drug exposures often result in serious physical injury and/or death. </a:t>
            </a: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143000"/>
            <a:ext cx="6448950" cy="567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29"/>
              </a:lnSpc>
            </a:pPr>
            <a:r>
              <a:rPr lang="en-US" sz="4499" b="1">
                <a:solidFill>
                  <a:srgbClr val="0C487D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The Breakdown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18811" y="9703239"/>
            <a:ext cx="9243448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 b="1">
                <a:solidFill>
                  <a:srgbClr val="0C487D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*Data from the Office of the Investigation Coordinator January 2021- December 2023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995" y="1665512"/>
            <a:ext cx="9105660" cy="8314241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9562259" y="0"/>
            <a:ext cx="8725741" cy="3177886"/>
            <a:chOff x="0" y="0"/>
            <a:chExt cx="11634321" cy="4237181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3958759"/>
              <a:ext cx="11634321" cy="278422"/>
              <a:chOff x="0" y="0"/>
              <a:chExt cx="2298137" cy="54997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298137" cy="54997"/>
              </a:xfrm>
              <a:custGeom>
                <a:avLst/>
                <a:gdLst/>
                <a:ahLst/>
                <a:cxnLst/>
                <a:rect l="l" t="t" r="r" b="b"/>
                <a:pathLst>
                  <a:path w="2298137" h="54997">
                    <a:moveTo>
                      <a:pt x="0" y="0"/>
                    </a:moveTo>
                    <a:lnTo>
                      <a:pt x="2298137" y="0"/>
                    </a:lnTo>
                    <a:lnTo>
                      <a:pt x="2298137" y="54997"/>
                    </a:lnTo>
                    <a:lnTo>
                      <a:pt x="0" y="54997"/>
                    </a:lnTo>
                    <a:close/>
                  </a:path>
                </a:pathLst>
              </a:custGeom>
              <a:solidFill>
                <a:srgbClr val="0C487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2298137" cy="9309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4827256" y="697818"/>
              <a:ext cx="2165918" cy="9926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264"/>
                </a:lnSpc>
              </a:pPr>
              <a:r>
                <a:rPr lang="en-US" sz="5600" b="1">
                  <a:solidFill>
                    <a:srgbClr val="0C487D"/>
                  </a:solidFill>
                  <a:latin typeface="Montserrat Heavy"/>
                  <a:ea typeface="Montserrat Heavy"/>
                  <a:cs typeface="Montserrat Heavy"/>
                  <a:sym typeface="Montserrat Heavy"/>
                </a:rPr>
                <a:t>203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3835651" y="1633343"/>
              <a:ext cx="5538205" cy="21238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339"/>
                </a:lnSpc>
              </a:pPr>
              <a:r>
                <a:rPr lang="en-US" sz="3099">
                  <a:solidFill>
                    <a:srgbClr val="2784BF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Pediatric Drug </a:t>
              </a:r>
            </a:p>
            <a:p>
              <a:pPr algn="just">
                <a:lnSpc>
                  <a:spcPts val="4339"/>
                </a:lnSpc>
              </a:pPr>
              <a:r>
                <a:rPr lang="en-US" sz="3099">
                  <a:solidFill>
                    <a:srgbClr val="2784BF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Exposures </a:t>
              </a:r>
            </a:p>
            <a:p>
              <a:pPr algn="just">
                <a:lnSpc>
                  <a:spcPts val="4339"/>
                </a:lnSpc>
              </a:pPr>
              <a:r>
                <a:rPr lang="en-US" sz="3099">
                  <a:solidFill>
                    <a:srgbClr val="2784BF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and Ingestions</a:t>
              </a:r>
            </a:p>
          </p:txBody>
        </p:sp>
        <p:grpSp>
          <p:nvGrpSpPr>
            <p:cNvPr id="11" name="Group 11"/>
            <p:cNvGrpSpPr/>
            <p:nvPr/>
          </p:nvGrpSpPr>
          <p:grpSpPr>
            <a:xfrm>
              <a:off x="0" y="0"/>
              <a:ext cx="11634321" cy="302620"/>
              <a:chOff x="0" y="0"/>
              <a:chExt cx="2298137" cy="59777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2298137" cy="59777"/>
              </a:xfrm>
              <a:custGeom>
                <a:avLst/>
                <a:gdLst/>
                <a:ahLst/>
                <a:cxnLst/>
                <a:rect l="l" t="t" r="r" b="b"/>
                <a:pathLst>
                  <a:path w="2298137" h="59777">
                    <a:moveTo>
                      <a:pt x="0" y="0"/>
                    </a:moveTo>
                    <a:lnTo>
                      <a:pt x="2298137" y="0"/>
                    </a:lnTo>
                    <a:lnTo>
                      <a:pt x="2298137" y="59777"/>
                    </a:lnTo>
                    <a:lnTo>
                      <a:pt x="0" y="59777"/>
                    </a:lnTo>
                    <a:close/>
                  </a:path>
                </a:pathLst>
              </a:custGeom>
              <a:solidFill>
                <a:srgbClr val="0C487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38100"/>
                <a:ext cx="2298137" cy="9787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4" name="Group 14"/>
          <p:cNvGrpSpPr/>
          <p:nvPr/>
        </p:nvGrpSpPr>
        <p:grpSpPr>
          <a:xfrm>
            <a:off x="9562259" y="6583807"/>
            <a:ext cx="8725741" cy="208816"/>
            <a:chOff x="0" y="0"/>
            <a:chExt cx="2298137" cy="5499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98137" cy="54997"/>
            </a:xfrm>
            <a:custGeom>
              <a:avLst/>
              <a:gdLst/>
              <a:ahLst/>
              <a:cxnLst/>
              <a:rect l="l" t="t" r="r" b="b"/>
              <a:pathLst>
                <a:path w="2298137" h="54997">
                  <a:moveTo>
                    <a:pt x="0" y="0"/>
                  </a:moveTo>
                  <a:lnTo>
                    <a:pt x="2298137" y="0"/>
                  </a:lnTo>
                  <a:lnTo>
                    <a:pt x="2298137" y="54997"/>
                  </a:lnTo>
                  <a:lnTo>
                    <a:pt x="0" y="54997"/>
                  </a:lnTo>
                  <a:close/>
                </a:path>
              </a:pathLst>
            </a:custGeom>
            <a:solidFill>
              <a:srgbClr val="0C487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2298137" cy="930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9562259" y="4190928"/>
            <a:ext cx="4282691" cy="708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64"/>
              </a:lnSpc>
            </a:pPr>
            <a:r>
              <a:rPr lang="en-US" sz="5600" b="1">
                <a:solidFill>
                  <a:srgbClr val="F4C63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Marijuana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674064" y="4610205"/>
            <a:ext cx="829861" cy="1081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887"/>
              </a:lnSpc>
            </a:pPr>
            <a:r>
              <a:rPr lang="en-US" sz="6348" b="1">
                <a:solidFill>
                  <a:srgbClr val="2784B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&amp;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9562259" y="3506763"/>
            <a:ext cx="8725741" cy="226965"/>
            <a:chOff x="0" y="0"/>
            <a:chExt cx="2298137" cy="5977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298137" cy="59777"/>
            </a:xfrm>
            <a:custGeom>
              <a:avLst/>
              <a:gdLst/>
              <a:ahLst/>
              <a:cxnLst/>
              <a:rect l="l" t="t" r="r" b="b"/>
              <a:pathLst>
                <a:path w="2298137" h="59777">
                  <a:moveTo>
                    <a:pt x="0" y="0"/>
                  </a:moveTo>
                  <a:lnTo>
                    <a:pt x="2298137" y="0"/>
                  </a:lnTo>
                  <a:lnTo>
                    <a:pt x="2298137" y="59777"/>
                  </a:lnTo>
                  <a:lnTo>
                    <a:pt x="0" y="59777"/>
                  </a:lnTo>
                  <a:close/>
                </a:path>
              </a:pathLst>
            </a:custGeom>
            <a:solidFill>
              <a:srgbClr val="0C487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2298137" cy="97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3925130" y="5645841"/>
            <a:ext cx="4282691" cy="708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264"/>
              </a:lnSpc>
            </a:pPr>
            <a:r>
              <a:rPr lang="en-US" sz="5600" b="1">
                <a:solidFill>
                  <a:srgbClr val="F4C63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Fentanyl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9562259" y="10095068"/>
            <a:ext cx="8725741" cy="208816"/>
            <a:chOff x="0" y="0"/>
            <a:chExt cx="2298137" cy="54997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298137" cy="54997"/>
            </a:xfrm>
            <a:custGeom>
              <a:avLst/>
              <a:gdLst/>
              <a:ahLst/>
              <a:cxnLst/>
              <a:rect l="l" t="t" r="r" b="b"/>
              <a:pathLst>
                <a:path w="2298137" h="54997">
                  <a:moveTo>
                    <a:pt x="0" y="0"/>
                  </a:moveTo>
                  <a:lnTo>
                    <a:pt x="2298137" y="0"/>
                  </a:lnTo>
                  <a:lnTo>
                    <a:pt x="2298137" y="54997"/>
                  </a:lnTo>
                  <a:lnTo>
                    <a:pt x="0" y="54997"/>
                  </a:lnTo>
                  <a:close/>
                </a:path>
              </a:pathLst>
            </a:custGeom>
            <a:solidFill>
              <a:srgbClr val="0C487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2298137" cy="930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2438998" y="7685081"/>
            <a:ext cx="3772889" cy="708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64"/>
              </a:lnSpc>
            </a:pPr>
            <a:r>
              <a:rPr lang="en-US" sz="5600" b="1">
                <a:solidFill>
                  <a:srgbClr val="0C487D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3.3 Years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2058233" y="8336718"/>
            <a:ext cx="4153654" cy="1607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</a:pPr>
            <a:r>
              <a:rPr lang="en-US" sz="3099">
                <a:solidFill>
                  <a:srgbClr val="2784B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Average Age of a Child at the Time of the Ingestion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9562259" y="7125999"/>
            <a:ext cx="8725741" cy="226965"/>
            <a:chOff x="0" y="0"/>
            <a:chExt cx="2298137" cy="59777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298137" cy="59777"/>
            </a:xfrm>
            <a:custGeom>
              <a:avLst/>
              <a:gdLst/>
              <a:ahLst/>
              <a:cxnLst/>
              <a:rect l="l" t="t" r="r" b="b"/>
              <a:pathLst>
                <a:path w="2298137" h="59777">
                  <a:moveTo>
                    <a:pt x="0" y="0"/>
                  </a:moveTo>
                  <a:lnTo>
                    <a:pt x="2298137" y="0"/>
                  </a:lnTo>
                  <a:lnTo>
                    <a:pt x="2298137" y="59777"/>
                  </a:lnTo>
                  <a:lnTo>
                    <a:pt x="0" y="59777"/>
                  </a:lnTo>
                  <a:close/>
                </a:path>
              </a:pathLst>
            </a:custGeom>
            <a:solidFill>
              <a:srgbClr val="0C487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2298137" cy="97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48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196791"/>
            <a:ext cx="9149074" cy="173042"/>
            <a:chOff x="0" y="0"/>
            <a:chExt cx="2409633" cy="455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9633" cy="45575"/>
            </a:xfrm>
            <a:custGeom>
              <a:avLst/>
              <a:gdLst/>
              <a:ahLst/>
              <a:cxnLst/>
              <a:rect l="l" t="t" r="r" b="b"/>
              <a:pathLst>
                <a:path w="2409633" h="45575">
                  <a:moveTo>
                    <a:pt x="0" y="0"/>
                  </a:moveTo>
                  <a:lnTo>
                    <a:pt x="2409633" y="0"/>
                  </a:lnTo>
                  <a:lnTo>
                    <a:pt x="2409633" y="45575"/>
                  </a:lnTo>
                  <a:lnTo>
                    <a:pt x="0" y="45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409633" cy="836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179062" y="2369833"/>
            <a:ext cx="8108938" cy="5780766"/>
            <a:chOff x="0" y="0"/>
            <a:chExt cx="2135687" cy="152250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35687" cy="1522506"/>
            </a:xfrm>
            <a:custGeom>
              <a:avLst/>
              <a:gdLst/>
              <a:ahLst/>
              <a:cxnLst/>
              <a:rect l="l" t="t" r="r" b="b"/>
              <a:pathLst>
                <a:path w="2135687" h="1522506">
                  <a:moveTo>
                    <a:pt x="0" y="0"/>
                  </a:moveTo>
                  <a:lnTo>
                    <a:pt x="2135687" y="0"/>
                  </a:lnTo>
                  <a:lnTo>
                    <a:pt x="2135687" y="1522506"/>
                  </a:lnTo>
                  <a:lnTo>
                    <a:pt x="0" y="1522506"/>
                  </a:lnTo>
                  <a:close/>
                </a:path>
              </a:pathLst>
            </a:custGeom>
            <a:solidFill>
              <a:srgbClr val="F4C63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135687" cy="15606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1071347" y="3173175"/>
            <a:ext cx="6324367" cy="4174082"/>
          </a:xfrm>
          <a:custGeom>
            <a:avLst/>
            <a:gdLst/>
            <a:ahLst/>
            <a:cxnLst/>
            <a:rect l="l" t="t" r="r" b="b"/>
            <a:pathLst>
              <a:path w="6324367" h="4174082">
                <a:moveTo>
                  <a:pt x="0" y="0"/>
                </a:moveTo>
                <a:lnTo>
                  <a:pt x="6324368" y="0"/>
                </a:lnTo>
                <a:lnTo>
                  <a:pt x="6324368" y="4174083"/>
                </a:lnTo>
                <a:lnTo>
                  <a:pt x="0" y="41740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028700" y="828413"/>
            <a:ext cx="6448950" cy="5292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47"/>
              </a:lnSpc>
            </a:pPr>
            <a:r>
              <a:rPr lang="en-US" sz="4200" b="1">
                <a:solidFill>
                  <a:srgbClr val="FFFFFF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Out Of Reach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1562807"/>
            <a:ext cx="6448950" cy="5292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47"/>
              </a:lnSpc>
            </a:pPr>
            <a:r>
              <a:rPr lang="en-US" sz="4200" b="1">
                <a:solidFill>
                  <a:srgbClr val="FFFFFF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Delaware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3344057"/>
            <a:ext cx="7825830" cy="1243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Campaign focused on critical importance of child safety in relation to safe storage of prescription and recreational drugs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5125346"/>
            <a:ext cx="7825830" cy="1243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Created in collaboration with Drug Ingestion Workgroup and funded by Prescription Opioid Settlement Distribution Commission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6906635"/>
            <a:ext cx="7825830" cy="1243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Two prong approach to prevention -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Educational Resources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Intervention Tools</a:t>
            </a: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241598"/>
            <a:ext cx="10286491" cy="8376312"/>
            <a:chOff x="0" y="0"/>
            <a:chExt cx="2709199" cy="22061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199" cy="2206107"/>
            </a:xfrm>
            <a:custGeom>
              <a:avLst/>
              <a:gdLst/>
              <a:ahLst/>
              <a:cxnLst/>
              <a:rect l="l" t="t" r="r" b="b"/>
              <a:pathLst>
                <a:path w="2709199" h="2206107">
                  <a:moveTo>
                    <a:pt x="0" y="0"/>
                  </a:moveTo>
                  <a:lnTo>
                    <a:pt x="2709199" y="0"/>
                  </a:lnTo>
                  <a:lnTo>
                    <a:pt x="2709199" y="2206107"/>
                  </a:lnTo>
                  <a:lnTo>
                    <a:pt x="0" y="2206107"/>
                  </a:lnTo>
                  <a:close/>
                </a:path>
              </a:pathLst>
            </a:custGeom>
            <a:solidFill>
              <a:srgbClr val="0C487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709199" cy="22442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591825" y="1241598"/>
            <a:ext cx="7974176" cy="8376312"/>
            <a:chOff x="0" y="0"/>
            <a:chExt cx="2100195" cy="220610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00195" cy="2206107"/>
            </a:xfrm>
            <a:custGeom>
              <a:avLst/>
              <a:gdLst/>
              <a:ahLst/>
              <a:cxnLst/>
              <a:rect l="l" t="t" r="r" b="b"/>
              <a:pathLst>
                <a:path w="2100195" h="2206107">
                  <a:moveTo>
                    <a:pt x="0" y="0"/>
                  </a:moveTo>
                  <a:lnTo>
                    <a:pt x="2100195" y="0"/>
                  </a:lnTo>
                  <a:lnTo>
                    <a:pt x="2100195" y="2206107"/>
                  </a:lnTo>
                  <a:lnTo>
                    <a:pt x="0" y="2206107"/>
                  </a:lnTo>
                  <a:close/>
                </a:path>
              </a:pathLst>
            </a:custGeom>
            <a:solidFill>
              <a:srgbClr val="54A8E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100195" cy="22442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933183" y="1423554"/>
            <a:ext cx="11317284" cy="7834746"/>
          </a:xfrm>
          <a:custGeom>
            <a:avLst/>
            <a:gdLst/>
            <a:ahLst/>
            <a:cxnLst/>
            <a:rect l="l" t="t" r="r" b="b"/>
            <a:pathLst>
              <a:path w="11317284" h="7834746">
                <a:moveTo>
                  <a:pt x="0" y="0"/>
                </a:moveTo>
                <a:lnTo>
                  <a:pt x="11317284" y="0"/>
                </a:lnTo>
                <a:lnTo>
                  <a:pt x="11317284" y="7834746"/>
                </a:lnTo>
                <a:lnTo>
                  <a:pt x="0" y="78347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558" b="-461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91957" y="66675"/>
            <a:ext cx="15551871" cy="1056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40"/>
              </a:lnSpc>
            </a:pPr>
            <a:r>
              <a:rPr lang="en-US" sz="7400" b="1">
                <a:solidFill>
                  <a:srgbClr val="F4C63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OUTOFREACHDE.COM</a:t>
            </a:r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84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465808" y="3492561"/>
            <a:ext cx="5274942" cy="485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6"/>
              </a:lnSpc>
            </a:pPr>
            <a:r>
              <a:rPr lang="en-US" sz="2826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Behind closed cabinents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231281" y="3199109"/>
            <a:ext cx="3473294" cy="1015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90"/>
              </a:lnSpc>
            </a:pPr>
            <a:r>
              <a:rPr lang="en-US" sz="5921" b="1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B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256972" y="4823737"/>
            <a:ext cx="3473294" cy="1015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90"/>
              </a:lnSpc>
            </a:pPr>
            <a:r>
              <a:rPr lang="en-US" sz="5921" b="1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256972" y="6561926"/>
            <a:ext cx="3473294" cy="1015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90"/>
              </a:lnSpc>
            </a:pPr>
            <a:r>
              <a:rPr lang="en-US" sz="5921" b="1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256972" y="8297652"/>
            <a:ext cx="3473294" cy="1015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90"/>
              </a:lnSpc>
            </a:pPr>
            <a:r>
              <a:rPr lang="en-US" sz="5921" b="1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465808" y="7069459"/>
            <a:ext cx="5887548" cy="485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6"/>
              </a:lnSpc>
            </a:pPr>
            <a:r>
              <a:rPr lang="en-US" sz="2826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Up and Out of Reach and Sight</a:t>
            </a:r>
          </a:p>
        </p:txBody>
      </p:sp>
      <p:grpSp>
        <p:nvGrpSpPr>
          <p:cNvPr id="8" name="Group 8"/>
          <p:cNvGrpSpPr/>
          <p:nvPr/>
        </p:nvGrpSpPr>
        <p:grpSpPr>
          <a:xfrm rot="-5400000">
            <a:off x="4520301" y="6351819"/>
            <a:ext cx="7041079" cy="173824"/>
            <a:chOff x="0" y="0"/>
            <a:chExt cx="1697192" cy="4189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697192" cy="41899"/>
            </a:xfrm>
            <a:custGeom>
              <a:avLst/>
              <a:gdLst/>
              <a:ahLst/>
              <a:cxnLst/>
              <a:rect l="l" t="t" r="r" b="b"/>
              <a:pathLst>
                <a:path w="1697192" h="41899">
                  <a:moveTo>
                    <a:pt x="0" y="0"/>
                  </a:moveTo>
                  <a:lnTo>
                    <a:pt x="1697192" y="0"/>
                  </a:lnTo>
                  <a:lnTo>
                    <a:pt x="1697192" y="41899"/>
                  </a:lnTo>
                  <a:lnTo>
                    <a:pt x="0" y="41899"/>
                  </a:lnTo>
                  <a:close/>
                </a:path>
              </a:pathLst>
            </a:custGeom>
            <a:solidFill>
              <a:srgbClr val="0C487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697192" cy="799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-5400000">
            <a:off x="11745905" y="6351819"/>
            <a:ext cx="7041079" cy="173824"/>
            <a:chOff x="0" y="0"/>
            <a:chExt cx="1697192" cy="4189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697192" cy="41899"/>
            </a:xfrm>
            <a:custGeom>
              <a:avLst/>
              <a:gdLst/>
              <a:ahLst/>
              <a:cxnLst/>
              <a:rect l="l" t="t" r="r" b="b"/>
              <a:pathLst>
                <a:path w="1697192" h="41899">
                  <a:moveTo>
                    <a:pt x="0" y="0"/>
                  </a:moveTo>
                  <a:lnTo>
                    <a:pt x="1697192" y="0"/>
                  </a:lnTo>
                  <a:lnTo>
                    <a:pt x="1697192" y="41899"/>
                  </a:lnTo>
                  <a:lnTo>
                    <a:pt x="0" y="41899"/>
                  </a:lnTo>
                  <a:close/>
                </a:path>
              </a:pathLst>
            </a:custGeom>
            <a:solidFill>
              <a:srgbClr val="0C487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697192" cy="799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 rot="-5400000">
            <a:off x="1281261" y="6351819"/>
            <a:ext cx="7041079" cy="173824"/>
            <a:chOff x="0" y="0"/>
            <a:chExt cx="1697192" cy="4189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697192" cy="41899"/>
            </a:xfrm>
            <a:custGeom>
              <a:avLst/>
              <a:gdLst/>
              <a:ahLst/>
              <a:cxnLst/>
              <a:rect l="l" t="t" r="r" b="b"/>
              <a:pathLst>
                <a:path w="1697192" h="41899">
                  <a:moveTo>
                    <a:pt x="0" y="0"/>
                  </a:moveTo>
                  <a:lnTo>
                    <a:pt x="1697192" y="0"/>
                  </a:lnTo>
                  <a:lnTo>
                    <a:pt x="1697192" y="41899"/>
                  </a:lnTo>
                  <a:lnTo>
                    <a:pt x="0" y="41899"/>
                  </a:lnTo>
                  <a:close/>
                </a:path>
              </a:pathLst>
            </a:custGeom>
            <a:solidFill>
              <a:srgbClr val="0C487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697192" cy="799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13964223" y="0"/>
            <a:ext cx="4323777" cy="2745598"/>
          </a:xfrm>
          <a:custGeom>
            <a:avLst/>
            <a:gdLst/>
            <a:ahLst/>
            <a:cxnLst/>
            <a:rect l="l" t="t" r="r" b="b"/>
            <a:pathLst>
              <a:path w="4323777" h="2745598">
                <a:moveTo>
                  <a:pt x="0" y="0"/>
                </a:moveTo>
                <a:lnTo>
                  <a:pt x="4323777" y="0"/>
                </a:lnTo>
                <a:lnTo>
                  <a:pt x="4323777" y="2745598"/>
                </a:lnTo>
                <a:lnTo>
                  <a:pt x="0" y="27455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8" name="Group 18"/>
          <p:cNvGrpSpPr/>
          <p:nvPr/>
        </p:nvGrpSpPr>
        <p:grpSpPr>
          <a:xfrm>
            <a:off x="0" y="766130"/>
            <a:ext cx="11220056" cy="1639662"/>
            <a:chOff x="0" y="0"/>
            <a:chExt cx="2955076" cy="43184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955076" cy="431845"/>
            </a:xfrm>
            <a:custGeom>
              <a:avLst/>
              <a:gdLst/>
              <a:ahLst/>
              <a:cxnLst/>
              <a:rect l="l" t="t" r="r" b="b"/>
              <a:pathLst>
                <a:path w="2955076" h="431845">
                  <a:moveTo>
                    <a:pt x="0" y="0"/>
                  </a:moveTo>
                  <a:lnTo>
                    <a:pt x="2955076" y="0"/>
                  </a:lnTo>
                  <a:lnTo>
                    <a:pt x="2955076" y="431845"/>
                  </a:lnTo>
                  <a:lnTo>
                    <a:pt x="0" y="431845"/>
                  </a:lnTo>
                  <a:close/>
                </a:path>
              </a:pathLst>
            </a:custGeom>
            <a:solidFill>
              <a:srgbClr val="0C487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2955076" cy="4699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4801800" y="1177656"/>
            <a:ext cx="6625123" cy="10166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20"/>
              </a:lnSpc>
            </a:pPr>
            <a:r>
              <a:rPr lang="en-US" sz="8000" b="1">
                <a:solidFill>
                  <a:srgbClr val="FFFFFF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Go BLUE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465808" y="5117188"/>
            <a:ext cx="5274942" cy="485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6"/>
              </a:lnSpc>
            </a:pPr>
            <a:r>
              <a:rPr lang="en-US" sz="2826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Locked Away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465808" y="8591104"/>
            <a:ext cx="5274942" cy="485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6"/>
              </a:lnSpc>
            </a:pPr>
            <a:r>
              <a:rPr lang="en-US" sz="2826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Educate Others</a:t>
            </a: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34583" y="2207450"/>
            <a:ext cx="6448950" cy="5292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47"/>
              </a:lnSpc>
            </a:pPr>
            <a:r>
              <a:rPr lang="en-US" sz="4200" b="1">
                <a:solidFill>
                  <a:srgbClr val="0C487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Awareness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6287" y="6387040"/>
            <a:ext cx="2383664" cy="124820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5981" y="6387040"/>
            <a:ext cx="2383664" cy="1248206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10381422" y="4563030"/>
            <a:ext cx="4881934" cy="2241327"/>
            <a:chOff x="0" y="0"/>
            <a:chExt cx="1624330" cy="745740"/>
          </a:xfrm>
        </p:grpSpPr>
        <p:sp>
          <p:nvSpPr>
            <p:cNvPr id="6" name="Freeform 6"/>
            <p:cNvSpPr/>
            <p:nvPr/>
          </p:nvSpPr>
          <p:spPr>
            <a:xfrm>
              <a:off x="41910" y="43180"/>
              <a:ext cx="1576070" cy="697480"/>
            </a:xfrm>
            <a:custGeom>
              <a:avLst/>
              <a:gdLst/>
              <a:ahLst/>
              <a:cxnLst/>
              <a:rect l="l" t="t" r="r" b="b"/>
              <a:pathLst>
                <a:path w="1576070" h="697480">
                  <a:moveTo>
                    <a:pt x="0" y="0"/>
                  </a:moveTo>
                  <a:lnTo>
                    <a:pt x="1576070" y="0"/>
                  </a:lnTo>
                  <a:lnTo>
                    <a:pt x="1576070" y="697480"/>
                  </a:lnTo>
                  <a:lnTo>
                    <a:pt x="0" y="697480"/>
                  </a:lnTo>
                  <a:close/>
                </a:path>
              </a:pathLst>
            </a:custGeom>
            <a:solidFill>
              <a:srgbClr val="54A8E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35560" y="35560"/>
              <a:ext cx="1588770" cy="710180"/>
            </a:xfrm>
            <a:custGeom>
              <a:avLst/>
              <a:gdLst/>
              <a:ahLst/>
              <a:cxnLst/>
              <a:rect l="l" t="t" r="r" b="b"/>
              <a:pathLst>
                <a:path w="1588770" h="710180">
                  <a:moveTo>
                    <a:pt x="1588770" y="710180"/>
                  </a:moveTo>
                  <a:lnTo>
                    <a:pt x="0" y="710180"/>
                  </a:lnTo>
                  <a:lnTo>
                    <a:pt x="0" y="0"/>
                  </a:lnTo>
                  <a:lnTo>
                    <a:pt x="1588770" y="0"/>
                  </a:lnTo>
                  <a:lnTo>
                    <a:pt x="1588770" y="710180"/>
                  </a:lnTo>
                  <a:close/>
                  <a:moveTo>
                    <a:pt x="12700" y="697480"/>
                  </a:moveTo>
                  <a:lnTo>
                    <a:pt x="1576070" y="697480"/>
                  </a:lnTo>
                  <a:lnTo>
                    <a:pt x="1576070" y="12700"/>
                  </a:lnTo>
                  <a:lnTo>
                    <a:pt x="12700" y="12700"/>
                  </a:lnTo>
                  <a:lnTo>
                    <a:pt x="12700" y="6974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1576070" cy="697480"/>
            </a:xfrm>
            <a:custGeom>
              <a:avLst/>
              <a:gdLst/>
              <a:ahLst/>
              <a:cxnLst/>
              <a:rect l="l" t="t" r="r" b="b"/>
              <a:pathLst>
                <a:path w="1576070" h="697480">
                  <a:moveTo>
                    <a:pt x="0" y="0"/>
                  </a:moveTo>
                  <a:lnTo>
                    <a:pt x="1576070" y="0"/>
                  </a:lnTo>
                  <a:lnTo>
                    <a:pt x="1576070" y="697480"/>
                  </a:lnTo>
                  <a:lnTo>
                    <a:pt x="0" y="697480"/>
                  </a:lnTo>
                  <a:close/>
                </a:path>
              </a:pathLst>
            </a:custGeom>
            <a:solidFill>
              <a:srgbClr val="F4C635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347208" y="7771089"/>
            <a:ext cx="4881934" cy="2241327"/>
            <a:chOff x="0" y="0"/>
            <a:chExt cx="1624330" cy="745740"/>
          </a:xfrm>
        </p:grpSpPr>
        <p:sp>
          <p:nvSpPr>
            <p:cNvPr id="10" name="Freeform 10"/>
            <p:cNvSpPr/>
            <p:nvPr/>
          </p:nvSpPr>
          <p:spPr>
            <a:xfrm>
              <a:off x="41910" y="43180"/>
              <a:ext cx="1576070" cy="697480"/>
            </a:xfrm>
            <a:custGeom>
              <a:avLst/>
              <a:gdLst/>
              <a:ahLst/>
              <a:cxnLst/>
              <a:rect l="l" t="t" r="r" b="b"/>
              <a:pathLst>
                <a:path w="1576070" h="697480">
                  <a:moveTo>
                    <a:pt x="0" y="0"/>
                  </a:moveTo>
                  <a:lnTo>
                    <a:pt x="1576070" y="0"/>
                  </a:lnTo>
                  <a:lnTo>
                    <a:pt x="1576070" y="697480"/>
                  </a:lnTo>
                  <a:lnTo>
                    <a:pt x="0" y="697480"/>
                  </a:lnTo>
                  <a:close/>
                </a:path>
              </a:pathLst>
            </a:custGeom>
            <a:solidFill>
              <a:srgbClr val="54A8E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35560" y="35560"/>
              <a:ext cx="1588770" cy="710180"/>
            </a:xfrm>
            <a:custGeom>
              <a:avLst/>
              <a:gdLst/>
              <a:ahLst/>
              <a:cxnLst/>
              <a:rect l="l" t="t" r="r" b="b"/>
              <a:pathLst>
                <a:path w="1588770" h="710180">
                  <a:moveTo>
                    <a:pt x="1588770" y="710180"/>
                  </a:moveTo>
                  <a:lnTo>
                    <a:pt x="0" y="710180"/>
                  </a:lnTo>
                  <a:lnTo>
                    <a:pt x="0" y="0"/>
                  </a:lnTo>
                  <a:lnTo>
                    <a:pt x="1588770" y="0"/>
                  </a:lnTo>
                  <a:lnTo>
                    <a:pt x="1588770" y="710180"/>
                  </a:lnTo>
                  <a:close/>
                  <a:moveTo>
                    <a:pt x="12700" y="697480"/>
                  </a:moveTo>
                  <a:lnTo>
                    <a:pt x="1576070" y="697480"/>
                  </a:lnTo>
                  <a:lnTo>
                    <a:pt x="1576070" y="12700"/>
                  </a:lnTo>
                  <a:lnTo>
                    <a:pt x="12700" y="12700"/>
                  </a:lnTo>
                  <a:lnTo>
                    <a:pt x="12700" y="6974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0"/>
              <a:ext cx="1576070" cy="697480"/>
            </a:xfrm>
            <a:custGeom>
              <a:avLst/>
              <a:gdLst/>
              <a:ahLst/>
              <a:cxnLst/>
              <a:rect l="l" t="t" r="r" b="b"/>
              <a:pathLst>
                <a:path w="1576070" h="697480">
                  <a:moveTo>
                    <a:pt x="0" y="0"/>
                  </a:moveTo>
                  <a:lnTo>
                    <a:pt x="1576070" y="0"/>
                  </a:lnTo>
                  <a:lnTo>
                    <a:pt x="1576070" y="697480"/>
                  </a:lnTo>
                  <a:lnTo>
                    <a:pt x="0" y="697480"/>
                  </a:lnTo>
                  <a:close/>
                </a:path>
              </a:pathLst>
            </a:custGeom>
            <a:solidFill>
              <a:srgbClr val="F4C635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43766" y="1334389"/>
            <a:ext cx="5139786" cy="140871"/>
            <a:chOff x="0" y="0"/>
            <a:chExt cx="1353688" cy="3710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353688" cy="37102"/>
            </a:xfrm>
            <a:custGeom>
              <a:avLst/>
              <a:gdLst/>
              <a:ahLst/>
              <a:cxnLst/>
              <a:rect l="l" t="t" r="r" b="b"/>
              <a:pathLst>
                <a:path w="1353688" h="37102">
                  <a:moveTo>
                    <a:pt x="0" y="0"/>
                  </a:moveTo>
                  <a:lnTo>
                    <a:pt x="1353688" y="0"/>
                  </a:lnTo>
                  <a:lnTo>
                    <a:pt x="1353688" y="37102"/>
                  </a:lnTo>
                  <a:lnTo>
                    <a:pt x="0" y="37102"/>
                  </a:lnTo>
                  <a:close/>
                </a:path>
              </a:pathLst>
            </a:custGeom>
            <a:solidFill>
              <a:srgbClr val="F4C63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1353688" cy="752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0381422" y="2126684"/>
            <a:ext cx="6448950" cy="5292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47"/>
              </a:lnSpc>
            </a:pPr>
            <a:r>
              <a:rPr lang="en-US" sz="4200" b="1">
                <a:solidFill>
                  <a:srgbClr val="0C487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Intervention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634583" y="2898584"/>
            <a:ext cx="3886423" cy="2585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0C487D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Awareness campaign includes </a:t>
            </a:r>
          </a:p>
          <a:p>
            <a:pPr marL="453390" lvl="1" indent="-226695" algn="l">
              <a:lnSpc>
                <a:spcPts val="2940"/>
              </a:lnSpc>
              <a:buFont typeface="Arial"/>
              <a:buChar char="•"/>
            </a:pPr>
            <a:r>
              <a:rPr lang="en-US" sz="2100">
                <a:solidFill>
                  <a:srgbClr val="0C487D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Statewide Billboards</a:t>
            </a:r>
          </a:p>
          <a:p>
            <a:pPr marL="453390" lvl="1" indent="-226695" algn="l">
              <a:lnSpc>
                <a:spcPts val="2940"/>
              </a:lnSpc>
              <a:buFont typeface="Arial"/>
              <a:buChar char="•"/>
            </a:pPr>
            <a:r>
              <a:rPr lang="en-US" sz="2100">
                <a:solidFill>
                  <a:srgbClr val="0C487D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Shopping Mall Advertisements</a:t>
            </a:r>
          </a:p>
          <a:p>
            <a:pPr marL="453390" lvl="1" indent="-226695" algn="l">
              <a:lnSpc>
                <a:spcPts val="2940"/>
              </a:lnSpc>
              <a:buFont typeface="Arial"/>
              <a:buChar char="•"/>
            </a:pPr>
            <a:r>
              <a:rPr lang="en-US" sz="2100">
                <a:solidFill>
                  <a:srgbClr val="0C487D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Social Media Campaign</a:t>
            </a:r>
          </a:p>
          <a:p>
            <a:pPr marL="453390" lvl="1" indent="-226695" algn="l">
              <a:lnSpc>
                <a:spcPts val="2940"/>
              </a:lnSpc>
              <a:buFont typeface="Arial"/>
              <a:buChar char="•"/>
            </a:pPr>
            <a:r>
              <a:rPr lang="en-US" sz="2100">
                <a:solidFill>
                  <a:srgbClr val="0C487D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Launch of Website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922382" y="5636069"/>
            <a:ext cx="3224475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1">
                <a:solidFill>
                  <a:srgbClr val="0C487D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OutOfReachDe.com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415636" y="4741862"/>
            <a:ext cx="4813506" cy="708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4"/>
              </a:lnSpc>
            </a:pPr>
            <a:r>
              <a:rPr lang="en-US" sz="5600" b="1">
                <a:solidFill>
                  <a:srgbClr val="0C487D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315+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381422" y="8022222"/>
            <a:ext cx="4813506" cy="708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4"/>
              </a:lnSpc>
            </a:pPr>
            <a:r>
              <a:rPr lang="en-US" sz="5600" b="1">
                <a:solidFill>
                  <a:srgbClr val="0C487D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180+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43766" y="396286"/>
            <a:ext cx="5452804" cy="622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40"/>
              </a:lnSpc>
            </a:pPr>
            <a:r>
              <a:rPr lang="en-US" sz="3600" b="1">
                <a:solidFill>
                  <a:srgbClr val="0C487D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What Have We Done?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630300" y="2898584"/>
            <a:ext cx="4384179" cy="1099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0C487D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Partnering with MAT programs to distribute medication lock boxes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879177" y="5362002"/>
            <a:ext cx="3886423" cy="1225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0C487D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Lockboxes distributed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844963" y="8559567"/>
            <a:ext cx="3886423" cy="1225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0C487D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Homes with</a:t>
            </a:r>
          </a:p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0C487D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Children</a:t>
            </a:r>
          </a:p>
        </p:txBody>
      </p:sp>
      <p:grpSp>
        <p:nvGrpSpPr>
          <p:cNvPr id="25" name="Group 25"/>
          <p:cNvGrpSpPr/>
          <p:nvPr/>
        </p:nvGrpSpPr>
        <p:grpSpPr>
          <a:xfrm>
            <a:off x="1136828" y="7771089"/>
            <a:ext cx="4881934" cy="2241327"/>
            <a:chOff x="0" y="0"/>
            <a:chExt cx="1624330" cy="745740"/>
          </a:xfrm>
        </p:grpSpPr>
        <p:sp>
          <p:nvSpPr>
            <p:cNvPr id="26" name="Freeform 26"/>
            <p:cNvSpPr/>
            <p:nvPr/>
          </p:nvSpPr>
          <p:spPr>
            <a:xfrm>
              <a:off x="41910" y="43180"/>
              <a:ext cx="1576070" cy="697480"/>
            </a:xfrm>
            <a:custGeom>
              <a:avLst/>
              <a:gdLst/>
              <a:ahLst/>
              <a:cxnLst/>
              <a:rect l="l" t="t" r="r" b="b"/>
              <a:pathLst>
                <a:path w="1576070" h="697480">
                  <a:moveTo>
                    <a:pt x="0" y="0"/>
                  </a:moveTo>
                  <a:lnTo>
                    <a:pt x="1576070" y="0"/>
                  </a:lnTo>
                  <a:lnTo>
                    <a:pt x="1576070" y="697480"/>
                  </a:lnTo>
                  <a:lnTo>
                    <a:pt x="0" y="697480"/>
                  </a:lnTo>
                  <a:close/>
                </a:path>
              </a:pathLst>
            </a:custGeom>
            <a:solidFill>
              <a:srgbClr val="54A8E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35560" y="35560"/>
              <a:ext cx="1588770" cy="710180"/>
            </a:xfrm>
            <a:custGeom>
              <a:avLst/>
              <a:gdLst/>
              <a:ahLst/>
              <a:cxnLst/>
              <a:rect l="l" t="t" r="r" b="b"/>
              <a:pathLst>
                <a:path w="1588770" h="710180">
                  <a:moveTo>
                    <a:pt x="1588770" y="710180"/>
                  </a:moveTo>
                  <a:lnTo>
                    <a:pt x="0" y="710180"/>
                  </a:lnTo>
                  <a:lnTo>
                    <a:pt x="0" y="0"/>
                  </a:lnTo>
                  <a:lnTo>
                    <a:pt x="1588770" y="0"/>
                  </a:lnTo>
                  <a:lnTo>
                    <a:pt x="1588770" y="710180"/>
                  </a:lnTo>
                  <a:close/>
                  <a:moveTo>
                    <a:pt x="12700" y="697480"/>
                  </a:moveTo>
                  <a:lnTo>
                    <a:pt x="1576070" y="697480"/>
                  </a:lnTo>
                  <a:lnTo>
                    <a:pt x="1576070" y="12700"/>
                  </a:lnTo>
                  <a:lnTo>
                    <a:pt x="12700" y="12700"/>
                  </a:lnTo>
                  <a:lnTo>
                    <a:pt x="12700" y="6974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0" y="0"/>
              <a:ext cx="1576070" cy="697480"/>
            </a:xfrm>
            <a:custGeom>
              <a:avLst/>
              <a:gdLst/>
              <a:ahLst/>
              <a:cxnLst/>
              <a:rect l="l" t="t" r="r" b="b"/>
              <a:pathLst>
                <a:path w="1576070" h="697480">
                  <a:moveTo>
                    <a:pt x="0" y="0"/>
                  </a:moveTo>
                  <a:lnTo>
                    <a:pt x="1576070" y="0"/>
                  </a:lnTo>
                  <a:lnTo>
                    <a:pt x="1576070" y="697480"/>
                  </a:lnTo>
                  <a:lnTo>
                    <a:pt x="0" y="697480"/>
                  </a:lnTo>
                  <a:close/>
                </a:path>
              </a:pathLst>
            </a:custGeom>
            <a:solidFill>
              <a:srgbClr val="F4C635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1171042" y="7949921"/>
            <a:ext cx="4813506" cy="708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4"/>
              </a:lnSpc>
            </a:pPr>
            <a:r>
              <a:rPr lang="en-US" sz="5600" b="1">
                <a:solidFill>
                  <a:srgbClr val="0C487D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1.1M+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634583" y="8582508"/>
            <a:ext cx="3886423" cy="1225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0C487D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Social Media </a:t>
            </a:r>
          </a:p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0C487D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Impressions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451503" y="7032957"/>
            <a:ext cx="4777639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b="1">
                <a:solidFill>
                  <a:srgbClr val="0C487D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With Resources</a:t>
            </a:r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C6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99862" y="2276324"/>
            <a:ext cx="4586488" cy="247253"/>
            <a:chOff x="0" y="0"/>
            <a:chExt cx="1207964" cy="651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07964" cy="65120"/>
            </a:xfrm>
            <a:custGeom>
              <a:avLst/>
              <a:gdLst/>
              <a:ahLst/>
              <a:cxnLst/>
              <a:rect l="l" t="t" r="r" b="b"/>
              <a:pathLst>
                <a:path w="1207964" h="65120">
                  <a:moveTo>
                    <a:pt x="0" y="0"/>
                  </a:moveTo>
                  <a:lnTo>
                    <a:pt x="1207964" y="0"/>
                  </a:lnTo>
                  <a:lnTo>
                    <a:pt x="1207964" y="65120"/>
                  </a:lnTo>
                  <a:lnTo>
                    <a:pt x="0" y="65120"/>
                  </a:lnTo>
                  <a:close/>
                </a:path>
              </a:pathLst>
            </a:custGeom>
            <a:solidFill>
              <a:srgbClr val="0C487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207964" cy="1032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493294" y="2751498"/>
            <a:ext cx="7248490" cy="4784003"/>
          </a:xfrm>
          <a:custGeom>
            <a:avLst/>
            <a:gdLst/>
            <a:ahLst/>
            <a:cxnLst/>
            <a:rect l="l" t="t" r="r" b="b"/>
            <a:pathLst>
              <a:path w="7248490" h="4784003">
                <a:moveTo>
                  <a:pt x="0" y="0"/>
                </a:moveTo>
                <a:lnTo>
                  <a:pt x="7248490" y="0"/>
                </a:lnTo>
                <a:lnTo>
                  <a:pt x="7248490" y="4784004"/>
                </a:lnTo>
                <a:lnTo>
                  <a:pt x="0" y="47840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-364144" y="0"/>
            <a:ext cx="9951556" cy="10287000"/>
            <a:chOff x="0" y="0"/>
            <a:chExt cx="2620986" cy="27093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620986" cy="2709333"/>
            </a:xfrm>
            <a:custGeom>
              <a:avLst/>
              <a:gdLst/>
              <a:ahLst/>
              <a:cxnLst/>
              <a:rect l="l" t="t" r="r" b="b"/>
              <a:pathLst>
                <a:path w="2620986" h="2709333">
                  <a:moveTo>
                    <a:pt x="0" y="0"/>
                  </a:moveTo>
                  <a:lnTo>
                    <a:pt x="2620986" y="0"/>
                  </a:lnTo>
                  <a:lnTo>
                    <a:pt x="262098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54A8E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620986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67591" y="3300522"/>
            <a:ext cx="7123942" cy="54060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47"/>
              </a:lnSpc>
            </a:pPr>
            <a:endParaRPr/>
          </a:p>
          <a:p>
            <a:pPr algn="l">
              <a:lnSpc>
                <a:spcPts val="3947"/>
              </a:lnSpc>
            </a:pPr>
            <a:r>
              <a:rPr lang="en-US" sz="4200" b="1">
                <a:solidFill>
                  <a:srgbClr val="FFFFFF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Build Partnerships</a:t>
            </a:r>
          </a:p>
          <a:p>
            <a:pPr marL="518160" lvl="1" indent="-259080" algn="l">
              <a:lnSpc>
                <a:spcPts val="2256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Distribute more lockboxes to community partners.</a:t>
            </a:r>
          </a:p>
          <a:p>
            <a:pPr algn="l">
              <a:lnSpc>
                <a:spcPts val="3947"/>
              </a:lnSpc>
            </a:pPr>
            <a:endParaRPr lang="en-US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947"/>
              </a:lnSpc>
            </a:pPr>
            <a:endParaRPr lang="en-US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947"/>
              </a:lnSpc>
            </a:pPr>
            <a:r>
              <a:rPr lang="en-US" sz="4200" b="1">
                <a:solidFill>
                  <a:srgbClr val="FFFFFF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Provide Education</a:t>
            </a:r>
          </a:p>
          <a:p>
            <a:pPr marL="518160" lvl="1" indent="-259080" algn="l">
              <a:lnSpc>
                <a:spcPts val="2256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Create educational training to be provided free on our website.</a:t>
            </a:r>
          </a:p>
          <a:p>
            <a:pPr algn="l">
              <a:lnSpc>
                <a:spcPts val="3947"/>
              </a:lnSpc>
            </a:pPr>
            <a:endParaRPr lang="en-US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008"/>
              </a:lnSpc>
            </a:pPr>
            <a:endParaRPr lang="en-US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008"/>
              </a:lnSpc>
            </a:pPr>
            <a:endParaRPr lang="en-US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947"/>
              </a:lnSpc>
            </a:pPr>
            <a:endParaRPr lang="en-US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67591" y="7640277"/>
            <a:ext cx="7014699" cy="1024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47"/>
              </a:lnSpc>
            </a:pPr>
            <a:r>
              <a:rPr lang="en-US" sz="4200" b="1">
                <a:solidFill>
                  <a:srgbClr val="FFFFFF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Keep Kids Safe</a:t>
            </a:r>
          </a:p>
          <a:p>
            <a:pPr algn="l">
              <a:lnSpc>
                <a:spcPts val="3947"/>
              </a:lnSpc>
            </a:pPr>
            <a:r>
              <a:rPr lang="en-US" sz="4200" b="1">
                <a:solidFill>
                  <a:srgbClr val="FFFFFF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&amp; Drugs Out of Reach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54205" y="599924"/>
            <a:ext cx="3824142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299"/>
              </a:lnSpc>
            </a:pPr>
            <a:r>
              <a:rPr lang="en-US" sz="4500" b="1">
                <a:solidFill>
                  <a:srgbClr val="0C487D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Looking Ahead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0" y="2329515"/>
            <a:ext cx="5139786" cy="140871"/>
            <a:chOff x="0" y="0"/>
            <a:chExt cx="1353688" cy="3710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53688" cy="37102"/>
            </a:xfrm>
            <a:custGeom>
              <a:avLst/>
              <a:gdLst/>
              <a:ahLst/>
              <a:cxnLst/>
              <a:rect l="l" t="t" r="r" b="b"/>
              <a:pathLst>
                <a:path w="1353688" h="37102">
                  <a:moveTo>
                    <a:pt x="0" y="0"/>
                  </a:moveTo>
                  <a:lnTo>
                    <a:pt x="1353688" y="0"/>
                  </a:lnTo>
                  <a:lnTo>
                    <a:pt x="1353688" y="37102"/>
                  </a:lnTo>
                  <a:lnTo>
                    <a:pt x="0" y="37102"/>
                  </a:lnTo>
                  <a:close/>
                </a:path>
              </a:pathLst>
            </a:custGeom>
            <a:solidFill>
              <a:srgbClr val="F4C63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353688" cy="752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398</Words>
  <Application>Microsoft Office PowerPoint</Application>
  <PresentationFormat>Custom</PresentationFormat>
  <Paragraphs>83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Montserrat Heavy</vt:lpstr>
      <vt:lpstr>Montserrat</vt:lpstr>
      <vt:lpstr>Montserrat Classic</vt:lpstr>
      <vt:lpstr>Montserrat Ultra-Bold</vt:lpstr>
      <vt:lpstr>Arial</vt:lpstr>
      <vt:lpstr>Montserrat Classic Bold</vt:lpstr>
      <vt:lpstr>Calibri</vt:lpstr>
      <vt:lpstr>Montserrat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 of Reach Presentation</dc:title>
  <cp:lastModifiedBy>Davis, Carley (Courts)</cp:lastModifiedBy>
  <cp:revision>2</cp:revision>
  <dcterms:created xsi:type="dcterms:W3CDTF">2006-08-16T00:00:00Z</dcterms:created>
  <dcterms:modified xsi:type="dcterms:W3CDTF">2025-07-07T13:43:38Z</dcterms:modified>
  <dc:identifier>DAGYK9CjvNE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86912A6C-CFD6-43CE-8E79-A6974F38C21A</vt:lpwstr>
  </property>
  <property fmtid="{D5CDD505-2E9C-101B-9397-08002B2CF9AE}" pid="3" name="ArticulatePath">
    <vt:lpwstr>Out of Reach Presentation</vt:lpwstr>
  </property>
</Properties>
</file>