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2" r:id="rId1"/>
  </p:sldMasterIdLst>
  <p:notesMasterIdLst>
    <p:notesMasterId r:id="rId10"/>
  </p:notesMasterIdLst>
  <p:handoutMasterIdLst>
    <p:handoutMasterId r:id="rId11"/>
  </p:handoutMasterIdLst>
  <p:sldIdLst>
    <p:sldId id="388" r:id="rId2"/>
    <p:sldId id="413" r:id="rId3"/>
    <p:sldId id="387" r:id="rId4"/>
    <p:sldId id="257" r:id="rId5"/>
    <p:sldId id="389" r:id="rId6"/>
    <p:sldId id="355" r:id="rId7"/>
    <p:sldId id="378" r:id="rId8"/>
    <p:sldId id="383" r:id="rId9"/>
  </p:sldIdLst>
  <p:sldSz cx="9144000" cy="5143500" type="screen16x9"/>
  <p:notesSz cx="6858000" cy="9296400"/>
  <p:embeddedFontLst>
    <p:embeddedFont>
      <p:font typeface="Cambria" panose="02040503050406030204" pitchFamily="18" charset="0"/>
      <p:regular r:id="rId12"/>
      <p:bold r:id="rId13"/>
      <p:italic r:id="rId14"/>
      <p:boldItalic r:id="rId15"/>
    </p:embeddedFont>
    <p:embeddedFont>
      <p:font typeface="Lucida Calligraphy" panose="020B0604020202020204" charset="0"/>
      <p:regular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DA8"/>
    <a:srgbClr val="00AD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FB1D8D-BA15-1F3E-8D7C-CDBAD2D84761}" v="1" dt="2025-03-05T16:02:32.0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notesMaster" Target="notesMasters/notesMaster1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mmers, Asia" userId="S::asia.summers@cffde.org::2599ed3e-379d-4ff3-9ce2-b72eea1cccdc" providerId="AD" clId="Web-{48350891-019E-B5DD-F44F-FF5E48E1B0B5}"/>
    <pc:docChg chg="modSld">
      <pc:chgData name="Summers, Asia" userId="S::asia.summers@cffde.org::2599ed3e-379d-4ff3-9ce2-b72eea1cccdc" providerId="AD" clId="Web-{48350891-019E-B5DD-F44F-FF5E48E1B0B5}" dt="2024-01-23T21:58:36.696" v="0" actId="14100"/>
      <pc:docMkLst>
        <pc:docMk/>
      </pc:docMkLst>
      <pc:sldChg chg="modSp">
        <pc:chgData name="Summers, Asia" userId="S::asia.summers@cffde.org::2599ed3e-379d-4ff3-9ce2-b72eea1cccdc" providerId="AD" clId="Web-{48350891-019E-B5DD-F44F-FF5E48E1B0B5}" dt="2024-01-23T21:58:36.696" v="0" actId="14100"/>
        <pc:sldMkLst>
          <pc:docMk/>
          <pc:sldMk cId="1220807418" sldId="389"/>
        </pc:sldMkLst>
        <pc:picChg chg="mod">
          <ac:chgData name="Summers, Asia" userId="S::asia.summers@cffde.org::2599ed3e-379d-4ff3-9ce2-b72eea1cccdc" providerId="AD" clId="Web-{48350891-019E-B5DD-F44F-FF5E48E1B0B5}" dt="2024-01-23T21:58:36.696" v="0" actId="14100"/>
          <ac:picMkLst>
            <pc:docMk/>
            <pc:sldMk cId="1220807418" sldId="389"/>
            <ac:picMk id="5" creationId="{00000000-0000-0000-0000-000000000000}"/>
          </ac:picMkLst>
        </pc:picChg>
      </pc:sldChg>
    </pc:docChg>
  </pc:docChgLst>
  <pc:docChgLst>
    <pc:chgData name="Summers, Asia" userId="2599ed3e-379d-4ff3-9ce2-b72eea1cccdc" providerId="ADAL" clId="{CC759FFF-FCEA-4BD5-8819-74A156C9B96D}"/>
    <pc:docChg chg="modSld">
      <pc:chgData name="Summers, Asia" userId="2599ed3e-379d-4ff3-9ce2-b72eea1cccdc" providerId="ADAL" clId="{CC759FFF-FCEA-4BD5-8819-74A156C9B96D}" dt="2023-12-14T21:19:44.746" v="27" actId="20577"/>
      <pc:docMkLst>
        <pc:docMk/>
      </pc:docMkLst>
      <pc:sldChg chg="modSp mod">
        <pc:chgData name="Summers, Asia" userId="2599ed3e-379d-4ff3-9ce2-b72eea1cccdc" providerId="ADAL" clId="{CC759FFF-FCEA-4BD5-8819-74A156C9B96D}" dt="2023-12-14T21:16:14.644" v="1" actId="1076"/>
        <pc:sldMkLst>
          <pc:docMk/>
          <pc:sldMk cId="781417094" sldId="300"/>
        </pc:sldMkLst>
        <pc:spChg chg="mod">
          <ac:chgData name="Summers, Asia" userId="2599ed3e-379d-4ff3-9ce2-b72eea1cccdc" providerId="ADAL" clId="{CC759FFF-FCEA-4BD5-8819-74A156C9B96D}" dt="2023-12-14T21:16:14.644" v="1" actId="1076"/>
          <ac:spMkLst>
            <pc:docMk/>
            <pc:sldMk cId="781417094" sldId="300"/>
            <ac:spMk id="8" creationId="{00000000-0000-0000-0000-000000000000}"/>
          </ac:spMkLst>
        </pc:spChg>
      </pc:sldChg>
      <pc:sldChg chg="modSp mod">
        <pc:chgData name="Summers, Asia" userId="2599ed3e-379d-4ff3-9ce2-b72eea1cccdc" providerId="ADAL" clId="{CC759FFF-FCEA-4BD5-8819-74A156C9B96D}" dt="2023-12-14T21:16:01.202" v="0" actId="122"/>
        <pc:sldMkLst>
          <pc:docMk/>
          <pc:sldMk cId="185904344" sldId="355"/>
        </pc:sldMkLst>
        <pc:spChg chg="mod">
          <ac:chgData name="Summers, Asia" userId="2599ed3e-379d-4ff3-9ce2-b72eea1cccdc" providerId="ADAL" clId="{CC759FFF-FCEA-4BD5-8819-74A156C9B96D}" dt="2023-12-14T21:16:01.202" v="0" actId="122"/>
          <ac:spMkLst>
            <pc:docMk/>
            <pc:sldMk cId="185904344" sldId="355"/>
            <ac:spMk id="2" creationId="{00000000-0000-0000-0000-000000000000}"/>
          </ac:spMkLst>
        </pc:spChg>
      </pc:sldChg>
      <pc:sldChg chg="modSp mod">
        <pc:chgData name="Summers, Asia" userId="2599ed3e-379d-4ff3-9ce2-b72eea1cccdc" providerId="ADAL" clId="{CC759FFF-FCEA-4BD5-8819-74A156C9B96D}" dt="2023-12-14T21:19:44.746" v="27" actId="20577"/>
        <pc:sldMkLst>
          <pc:docMk/>
          <pc:sldMk cId="2687122999" sldId="383"/>
        </pc:sldMkLst>
        <pc:spChg chg="mod">
          <ac:chgData name="Summers, Asia" userId="2599ed3e-379d-4ff3-9ce2-b72eea1cccdc" providerId="ADAL" clId="{CC759FFF-FCEA-4BD5-8819-74A156C9B96D}" dt="2023-12-14T21:19:44.746" v="27" actId="20577"/>
          <ac:spMkLst>
            <pc:docMk/>
            <pc:sldMk cId="2687122999" sldId="383"/>
            <ac:spMk id="2" creationId="{00000000-0000-0000-0000-000000000000}"/>
          </ac:spMkLst>
        </pc:spChg>
      </pc:sldChg>
    </pc:docChg>
  </pc:docChgLst>
  <pc:docChgLst>
    <pc:chgData name="Attarian, Lea" userId="S::lea.attarian@cffde.org::47ac1b23-11c5-4e70-abd6-011ca25b24ed" providerId="AD" clId="Web-{56FB1D8D-BA15-1F3E-8D7C-CDBAD2D84761}"/>
    <pc:docChg chg="delSld">
      <pc:chgData name="Attarian, Lea" userId="S::lea.attarian@cffde.org::47ac1b23-11c5-4e70-abd6-011ca25b24ed" providerId="AD" clId="Web-{56FB1D8D-BA15-1F3E-8D7C-CDBAD2D84761}" dt="2025-03-05T16:02:32.023" v="0"/>
      <pc:docMkLst>
        <pc:docMk/>
      </pc:docMkLst>
      <pc:sldChg chg="del">
        <pc:chgData name="Attarian, Lea" userId="S::lea.attarian@cffde.org::47ac1b23-11c5-4e70-abd6-011ca25b24ed" providerId="AD" clId="Web-{56FB1D8D-BA15-1F3E-8D7C-CDBAD2D84761}" dt="2025-03-05T16:02:32.023" v="0"/>
        <pc:sldMkLst>
          <pc:docMk/>
          <pc:sldMk cId="781417094" sldId="30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F1BFB8-1CDD-4E02-B384-1E72C14C2082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675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231500-330B-4CD6-A7CF-FA4BE87053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1039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302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6172105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6216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4785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464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cb9a0b074_1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302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cb9a0b074_1_131:notes"/>
          <p:cNvSpPr txBox="1">
            <a:spLocks noGrp="1"/>
          </p:cNvSpPr>
          <p:nvPr>
            <p:ph type="body" idx="1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41845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2498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5281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4059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200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A9494-F482-4B96-9580-51C7F7956FB7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5715259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A9494-F482-4B96-9580-51C7F7956FB7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7484637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A9494-F482-4B96-9580-51C7F7956FB7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7973038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43686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695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A9494-F482-4B96-9580-51C7F7956FB7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7366154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A9494-F482-4B96-9580-51C7F7956FB7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8784279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436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A9494-F482-4B96-9580-51C7F7956FB7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9338223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A9494-F482-4B96-9580-51C7F7956FB7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42063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A9494-F482-4B96-9580-51C7F7956FB7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9085880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A9494-F482-4B96-9580-51C7F7956FB7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9409910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834624" cy="4333208"/>
          </a:xfrm>
          <a:prstGeom prst="rect">
            <a:avLst/>
          </a:prstGeom>
          <a:solidFill>
            <a:srgbClr val="00AD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A9494-F482-4B96-9580-51C7F7956FB7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7" name="Rectangle 6"/>
          <p:cNvSpPr/>
          <p:nvPr userDrawn="1"/>
        </p:nvSpPr>
        <p:spPr>
          <a:xfrm>
            <a:off x="0" y="4333208"/>
            <a:ext cx="9144000" cy="810292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28" y="1178007"/>
            <a:ext cx="1723964" cy="1723964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 flipV="1">
            <a:off x="143837" y="1096379"/>
            <a:ext cx="1403633" cy="11648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 flipV="1">
            <a:off x="215493" y="3023629"/>
            <a:ext cx="1403633" cy="11648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 userDrawn="1"/>
        </p:nvSpPr>
        <p:spPr>
          <a:xfrm>
            <a:off x="143837" y="4454683"/>
            <a:ext cx="8887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Prevention.  Intervention.  Healing.   | </a:t>
            </a:r>
            <a:r>
              <a:rPr lang="en-US" sz="3200" baseline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en-US" sz="3200" b="1" cap="none" spc="0">
                <a:ln w="10160">
                  <a:solidFill>
                    <a:schemeClr val="bg1"/>
                  </a:solidFill>
                  <a:prstDash val="solid"/>
                </a:ln>
                <a:solidFill>
                  <a:srgbClr val="00ADA8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cffde.org</a:t>
            </a:r>
          </a:p>
        </p:txBody>
      </p:sp>
    </p:spTree>
    <p:extLst>
      <p:ext uri="{BB962C8B-B14F-4D97-AF65-F5344CB8AC3E}">
        <p14:creationId xmlns:p14="http://schemas.microsoft.com/office/powerpoint/2010/main" val="2203124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951" y="1106905"/>
            <a:ext cx="6737529" cy="1949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028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914400" y="274638"/>
            <a:ext cx="8229600" cy="55554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ClrTx/>
              <a:buFontTx/>
            </a:pPr>
            <a:r>
              <a:rPr lang="en-US">
                <a:solidFill>
                  <a:srgbClr val="002060"/>
                </a:solidFill>
                <a:latin typeface="Cambria" panose="02040503050406030204" pitchFamily="18" charset="0"/>
              </a:rPr>
              <a:t>What is Healthy Families Delaware?</a:t>
            </a: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1911303" y="1034716"/>
            <a:ext cx="7232697" cy="3561347"/>
          </a:xfrm>
          <a:prstGeom prst="rect">
            <a:avLst/>
          </a:prstGeom>
        </p:spPr>
        <p:txBody>
          <a:bodyPr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ClrTx/>
              <a:buNone/>
            </a:pPr>
            <a:r>
              <a:rPr lang="en-US" sz="1500">
                <a:latin typeface="Cambria" panose="02040503050406030204" pitchFamily="18" charset="0"/>
              </a:rPr>
              <a:t>Free evidenced based model (Healthy Families America) that helps parents get their children off to a healthy start by:</a:t>
            </a:r>
          </a:p>
          <a:p>
            <a:pPr lvl="1">
              <a:lnSpc>
                <a:spcPct val="120000"/>
              </a:lnSpc>
              <a:buClrTx/>
            </a:pPr>
            <a:r>
              <a:rPr lang="en-US" sz="1500">
                <a:latin typeface="Cambria" panose="02040503050406030204" pitchFamily="18" charset="0"/>
              </a:rPr>
              <a:t>Gaining skills and confidence</a:t>
            </a:r>
          </a:p>
          <a:p>
            <a:pPr lvl="1">
              <a:lnSpc>
                <a:spcPct val="120000"/>
              </a:lnSpc>
              <a:buClrTx/>
            </a:pPr>
            <a:r>
              <a:rPr lang="en-US" sz="1500">
                <a:latin typeface="Cambria" panose="02040503050406030204" pitchFamily="18" charset="0"/>
              </a:rPr>
              <a:t>Educating the parent on best care practices</a:t>
            </a:r>
          </a:p>
          <a:p>
            <a:pPr lvl="1">
              <a:lnSpc>
                <a:spcPct val="120000"/>
              </a:lnSpc>
              <a:buClrTx/>
            </a:pPr>
            <a:r>
              <a:rPr lang="en-US" sz="1500">
                <a:latin typeface="Cambria" panose="02040503050406030204" pitchFamily="18" charset="0"/>
              </a:rPr>
              <a:t>Supporting the parent through their journey</a:t>
            </a:r>
          </a:p>
          <a:p>
            <a:pPr lvl="1">
              <a:lnSpc>
                <a:spcPct val="120000"/>
              </a:lnSpc>
              <a:buClrTx/>
            </a:pPr>
            <a:endParaRPr lang="en-US" sz="1500">
              <a:latin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buClrTx/>
              <a:buNone/>
            </a:pPr>
            <a:r>
              <a:rPr lang="en-US" sz="1500">
                <a:latin typeface="Cambria" panose="02040503050406030204" pitchFamily="18" charset="0"/>
              </a:rPr>
              <a:t>HFD provides services to the family for 3 years </a:t>
            </a:r>
          </a:p>
          <a:p>
            <a:pPr marL="0" indent="0" algn="ctr">
              <a:lnSpc>
                <a:spcPct val="120000"/>
              </a:lnSpc>
              <a:buClrTx/>
              <a:buNone/>
            </a:pPr>
            <a:endParaRPr lang="en-US" sz="1400" i="1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marL="0" indent="0" algn="ctr">
              <a:lnSpc>
                <a:spcPct val="120000"/>
              </a:lnSpc>
              <a:buClrTx/>
              <a:buNone/>
            </a:pPr>
            <a:r>
              <a:rPr lang="en-US" sz="1400" i="1">
                <a:solidFill>
                  <a:srgbClr val="002060"/>
                </a:solidFill>
                <a:latin typeface="Cambria" panose="02040503050406030204" pitchFamily="18" charset="0"/>
              </a:rPr>
              <a:t>Children &amp; Families First and Delaware Thrives </a:t>
            </a:r>
            <a:r>
              <a:rPr lang="en-US" sz="1400">
                <a:latin typeface="Cambria" panose="02040503050406030204" pitchFamily="18" charset="0"/>
              </a:rPr>
              <a:t>is proud to offer Healthy Families Delaware as an initiative of Delaware Health and Social Services.</a:t>
            </a:r>
          </a:p>
          <a:p>
            <a:pPr marL="0" indent="0">
              <a:lnSpc>
                <a:spcPct val="120000"/>
              </a:lnSpc>
              <a:buClrTx/>
              <a:buNone/>
            </a:pPr>
            <a:endParaRPr lang="en-US" sz="260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422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0" y="15776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ClrTx/>
              <a:buFontTx/>
            </a:pPr>
            <a:r>
              <a:rPr lang="en-US" sz="3700">
                <a:latin typeface="Cambria" panose="02040503050406030204" pitchFamily="18" charset="0"/>
              </a:rPr>
              <a:t>Who can participate?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91037" y="798340"/>
            <a:ext cx="4386370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Low-Income Families</a:t>
            </a:r>
          </a:p>
          <a:p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Residing in Delaware</a:t>
            </a:r>
          </a:p>
          <a:p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Pregnant or Newborn younger than 3 months old</a:t>
            </a:r>
          </a:p>
          <a:p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sz="1300" i="1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/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0" y="2175641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ClrTx/>
              <a:buFontTx/>
            </a:pPr>
            <a:r>
              <a:rPr lang="en-US" sz="3700">
                <a:latin typeface="Cambria" panose="02040503050406030204" pitchFamily="18" charset="0"/>
              </a:rPr>
              <a:t> How do they sign-up?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77906" y="2808527"/>
            <a:ext cx="43863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Can self-refer by calling DE 2-1-1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Can be professionally referred by a provider or community resource</a:t>
            </a:r>
          </a:p>
          <a:p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Simply call the program number to register or for more information!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5" r="18876"/>
          <a:stretch/>
        </p:blipFill>
        <p:spPr>
          <a:xfrm>
            <a:off x="7387388" y="2343004"/>
            <a:ext cx="1407695" cy="195127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04647" y="1483143"/>
            <a:ext cx="17806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b="1">
              <a:solidFill>
                <a:srgbClr val="00ADA8"/>
              </a:solidFill>
              <a:latin typeface="Cambria" panose="02040503050406030204" pitchFamily="18" charset="0"/>
            </a:endParaRPr>
          </a:p>
          <a:p>
            <a:pPr algn="ctr"/>
            <a:r>
              <a:rPr lang="en-US" b="1">
                <a:solidFill>
                  <a:srgbClr val="00ADA8"/>
                </a:solidFill>
                <a:latin typeface="Cambria" panose="02040503050406030204" pitchFamily="18" charset="0"/>
              </a:rPr>
              <a:t>Call Now!</a:t>
            </a:r>
          </a:p>
          <a:p>
            <a:pPr algn="ctr"/>
            <a:r>
              <a:rPr lang="en-US" b="1">
                <a:solidFill>
                  <a:srgbClr val="00ADA8"/>
                </a:solidFill>
                <a:latin typeface="Cambria" panose="02040503050406030204" pitchFamily="18" charset="0"/>
              </a:rPr>
              <a:t>800-220-3092</a:t>
            </a:r>
          </a:p>
        </p:txBody>
      </p:sp>
    </p:spTree>
    <p:extLst>
      <p:ext uri="{BB962C8B-B14F-4D97-AF65-F5344CB8AC3E}">
        <p14:creationId xmlns:p14="http://schemas.microsoft.com/office/powerpoint/2010/main" val="3734785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769" y="17045"/>
            <a:ext cx="3248526" cy="4331368"/>
          </a:xfrm>
          <a:prstGeom prst="rect">
            <a:avLst/>
          </a:prstGeom>
        </p:spPr>
      </p:pic>
      <p:sp>
        <p:nvSpPr>
          <p:cNvPr id="2" name="Title 2"/>
          <p:cNvSpPr txBox="1">
            <a:spLocks/>
          </p:cNvSpPr>
          <p:nvPr/>
        </p:nvSpPr>
        <p:spPr>
          <a:xfrm>
            <a:off x="4445668" y="201844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</a:pPr>
            <a:r>
              <a:rPr lang="en-US" sz="3200">
                <a:latin typeface="Cambria" panose="02040503050406030204" pitchFamily="18" charset="0"/>
              </a:rPr>
              <a:t>HFD During Pregnancy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4679" y="1485667"/>
            <a:ext cx="433540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en-US">
                <a:latin typeface="Cambria" panose="02040503050406030204" pitchFamily="18" charset="0"/>
              </a:rPr>
              <a:t>Family Support Specialists visit regularly during pregnancy </a:t>
            </a:r>
          </a:p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en-US">
                <a:latin typeface="Cambria" panose="02040503050406030204" pitchFamily="18" charset="0"/>
              </a:rPr>
              <a:t>Provide information and support </a:t>
            </a:r>
          </a:p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en-US">
                <a:latin typeface="Cambria" panose="02040503050406030204" pitchFamily="18" charset="0"/>
              </a:rPr>
              <a:t>Help families prepare for birth</a:t>
            </a:r>
          </a:p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en-US">
                <a:latin typeface="Cambria" panose="02040503050406030204" pitchFamily="18" charset="0"/>
              </a:rPr>
              <a:t>Help secure appropriate prenatal care for mom</a:t>
            </a:r>
          </a:p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en-US">
                <a:latin typeface="Cambria" panose="02040503050406030204" pitchFamily="18" charset="0"/>
              </a:rPr>
              <a:t>Help the mom maintain healthy weight and nutrition during pregnancy</a:t>
            </a:r>
          </a:p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en-US">
                <a:latin typeface="Cambria" panose="02040503050406030204" pitchFamily="18" charset="0"/>
              </a:rPr>
              <a:t>Help families prepare siblings for their new role</a:t>
            </a:r>
          </a:p>
          <a:p>
            <a:pPr marL="285750" lvl="4" indent="-285750">
              <a:buFont typeface="Arial" panose="020B0604020202020204" pitchFamily="34" charset="0"/>
              <a:buChar char="•"/>
            </a:pPr>
            <a:r>
              <a:rPr lang="en-US">
                <a:latin typeface="Cambria" panose="02040503050406030204" pitchFamily="18" charset="0"/>
              </a:rPr>
              <a:t>Connect the families with other services in the community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67412" y="1037067"/>
            <a:ext cx="52337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latin typeface="Cambria" panose="02040503050406030204" pitchFamily="18" charset="0"/>
              </a:rPr>
              <a:t>Getting ready for a new baby can be both exciting and stressful!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811" y="1776261"/>
            <a:ext cx="3469607" cy="2550695"/>
          </a:xfrm>
          <a:prstGeom prst="rect">
            <a:avLst/>
          </a:prstGeom>
        </p:spPr>
      </p:pic>
      <p:sp>
        <p:nvSpPr>
          <p:cNvPr id="2" name="Title 2"/>
          <p:cNvSpPr txBox="1">
            <a:spLocks/>
          </p:cNvSpPr>
          <p:nvPr/>
        </p:nvSpPr>
        <p:spPr>
          <a:xfrm>
            <a:off x="2070769" y="341146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</a:pPr>
            <a:r>
              <a:rPr lang="en-US" sz="2800">
                <a:latin typeface="Cambria" panose="02040503050406030204" pitchFamily="18" charset="0"/>
              </a:rPr>
              <a:t>HFD after the baby is born?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70769" y="1274680"/>
            <a:ext cx="58353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Family Support Specialist provide weekly support for the first six months after the baby is born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Continue to visit the family until the child is 3 years old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Ensure medical care for the mother and child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Follow up with recommended immunizations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Link up with community resources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Assist with job placements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Assist with childcare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Find other resources that the family can benefit from</a:t>
            </a:r>
          </a:p>
        </p:txBody>
      </p:sp>
    </p:spTree>
    <p:extLst>
      <p:ext uri="{BB962C8B-B14F-4D97-AF65-F5344CB8AC3E}">
        <p14:creationId xmlns:p14="http://schemas.microsoft.com/office/powerpoint/2010/main" val="1220807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Image result for paper tiger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6" descr="Image result for paper tiger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8" descr="Image result for paper tiger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917575" y="21239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>
                <a:latin typeface="Cambria" panose="02040503050406030204" pitchFamily="18" charset="0"/>
              </a:rPr>
              <a:t>What happens during visits?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70004" y="892174"/>
            <a:ext cx="7173996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>
                <a:latin typeface="Cambria" panose="02040503050406030204" pitchFamily="18" charset="0"/>
              </a:rPr>
              <a:t>Families will learn strategies, activities and tips to effectively care for babies and young children, like:</a:t>
            </a:r>
          </a:p>
          <a:p>
            <a:endParaRPr lang="en-US" sz="1050">
              <a:latin typeface="Cambria" panose="02040503050406030204" pitchFamily="18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600">
                <a:latin typeface="Cambria" panose="02040503050406030204" pitchFamily="18" charset="0"/>
              </a:rPr>
              <a:t>Caring for yourself during pregnancy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600">
                <a:latin typeface="Cambria" panose="02040503050406030204" pitchFamily="18" charset="0"/>
              </a:rPr>
              <a:t>Preparing for labor and delivery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600">
                <a:latin typeface="Cambria" panose="02040503050406030204" pitchFamily="18" charset="0"/>
              </a:rPr>
              <a:t>Soothing your crying baby or child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600">
                <a:latin typeface="Cambria" panose="02040503050406030204" pitchFamily="18" charset="0"/>
              </a:rPr>
              <a:t>Keeping your baby or child safe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600">
                <a:latin typeface="Cambria" panose="02040503050406030204" pitchFamily="18" charset="0"/>
              </a:rPr>
              <a:t>Providing your baby or child healthy food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600">
                <a:latin typeface="Cambria" panose="02040503050406030204" pitchFamily="18" charset="0"/>
              </a:rPr>
              <a:t>Identifying your baby’s needs at different stages of development and engaging them in activities that are appropriate for their age and abilities</a:t>
            </a:r>
          </a:p>
          <a:p>
            <a:pPr lvl="1"/>
            <a:endParaRPr lang="en-US" sz="1050">
              <a:latin typeface="Cambria" panose="02040503050406030204" pitchFamily="18" charset="0"/>
            </a:endParaRPr>
          </a:p>
          <a:p>
            <a:pPr algn="ctr"/>
            <a:r>
              <a:rPr lang="en-US" sz="1800" i="1">
                <a:solidFill>
                  <a:srgbClr val="00ADA8"/>
                </a:solidFill>
                <a:latin typeface="Cambria" panose="02040503050406030204" pitchFamily="18" charset="0"/>
              </a:rPr>
              <a:t>Address questions and concerns about your baby or child’s health, behaviors, and challenges</a:t>
            </a:r>
          </a:p>
        </p:txBody>
      </p:sp>
    </p:spTree>
    <p:extLst>
      <p:ext uri="{BB962C8B-B14F-4D97-AF65-F5344CB8AC3E}">
        <p14:creationId xmlns:p14="http://schemas.microsoft.com/office/powerpoint/2010/main" val="185904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6" descr="Image result for nadine burke harris ted tal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1127531" y="121296"/>
            <a:ext cx="8229600" cy="114300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ClrTx/>
              <a:buFontTx/>
            </a:pPr>
            <a:r>
              <a:rPr lang="en-US">
                <a:latin typeface="Cambria" panose="02040503050406030204" pitchFamily="18" charset="0"/>
              </a:rPr>
              <a:t>Who are Family Support Specialists?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023" y="1179094"/>
            <a:ext cx="2740977" cy="31582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72703" y="1041262"/>
            <a:ext cx="463215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They are </a:t>
            </a:r>
            <a:r>
              <a:rPr lang="en-US" b="1"/>
              <a:t>nurses</a:t>
            </a:r>
            <a:r>
              <a:rPr lang="en-US"/>
              <a:t> and </a:t>
            </a:r>
            <a:r>
              <a:rPr lang="en-US" b="1"/>
              <a:t>social</a:t>
            </a:r>
            <a:r>
              <a:rPr lang="en-US"/>
              <a:t> </a:t>
            </a:r>
            <a:r>
              <a:rPr lang="en-US" b="1"/>
              <a:t>workers</a:t>
            </a:r>
            <a:r>
              <a:rPr lang="en-US"/>
              <a:t> trained in the Healthy Families America model to share knowledge and skills about pregnancy, fetal development, breastfeeding, nutrition, child development, and community resources. </a:t>
            </a:r>
          </a:p>
          <a:p>
            <a:endParaRPr lang="en-US"/>
          </a:p>
          <a:p>
            <a:r>
              <a:rPr lang="en-US"/>
              <a:t>Family Support Specialists respect your individual preferences as you work together.</a:t>
            </a:r>
          </a:p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804737" y="3100452"/>
            <a:ext cx="47524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Lucida Calligraphy" panose="03010101010101010101" pitchFamily="66" charset="0"/>
              </a:rPr>
              <a:t>“I love being able to support families that feel hopeless and help them reach their goals!” </a:t>
            </a:r>
          </a:p>
          <a:p>
            <a:pPr algn="ctr"/>
            <a:r>
              <a:rPr lang="en-US">
                <a:latin typeface="Lucida Calligraphy" panose="03010101010101010101" pitchFamily="66" charset="0"/>
              </a:rPr>
              <a:t>-HFD Nurse</a:t>
            </a:r>
          </a:p>
        </p:txBody>
      </p:sp>
    </p:spTree>
    <p:extLst>
      <p:ext uri="{BB962C8B-B14F-4D97-AF65-F5344CB8AC3E}">
        <p14:creationId xmlns:p14="http://schemas.microsoft.com/office/powerpoint/2010/main" val="1429763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8" descr="Image result for ace study felitti anda and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1383631" y="437064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ClrTx/>
              <a:buFontTx/>
            </a:pPr>
            <a:r>
              <a:rPr lang="en-US">
                <a:latin typeface="Cambria" panose="02040503050406030204" pitchFamily="18" charset="0"/>
              </a:rPr>
              <a:t>For more information: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85211" y="1349231"/>
            <a:ext cx="67256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Cambria" panose="02040503050406030204" pitchFamily="18" charset="0"/>
              </a:rPr>
              <a:t>211 Help Me Grow Hotline</a:t>
            </a:r>
          </a:p>
          <a:p>
            <a:endParaRPr lang="en-US" sz="2400" b="1">
              <a:latin typeface="Cambria" panose="02040503050406030204" pitchFamily="18" charset="0"/>
            </a:endParaRPr>
          </a:p>
          <a:p>
            <a:endParaRPr lang="en-US" sz="2400" b="1">
              <a:latin typeface="Cambria" panose="02040503050406030204" pitchFamily="18" charset="0"/>
            </a:endParaRPr>
          </a:p>
          <a:p>
            <a:r>
              <a:rPr lang="en-US" sz="2400" b="1">
                <a:latin typeface="Cambria" panose="02040503050406030204" pitchFamily="18" charset="0"/>
              </a:rPr>
              <a:t>800-220-3092  | Children &amp; Families First</a:t>
            </a:r>
          </a:p>
          <a:p>
            <a:endParaRPr lang="en-US" sz="2400" b="1">
              <a:latin typeface="Cambria" panose="02040503050406030204" pitchFamily="18" charset="0"/>
            </a:endParaRPr>
          </a:p>
          <a:p>
            <a:endParaRPr lang="en-US" sz="2400" b="1">
              <a:latin typeface="Cambria" panose="02040503050406030204" pitchFamily="18" charset="0"/>
            </a:endParaRPr>
          </a:p>
          <a:p>
            <a:r>
              <a:rPr lang="en-US" sz="2400" b="1">
                <a:latin typeface="Cambria" panose="02040503050406030204" pitchFamily="18" charset="0"/>
              </a:rPr>
              <a:t>Or Visit </a:t>
            </a:r>
            <a:r>
              <a:rPr lang="en-US" sz="2400" b="1" u="sng">
                <a:solidFill>
                  <a:srgbClr val="00ADA8"/>
                </a:solidFill>
                <a:latin typeface="Cambria" panose="02040503050406030204" pitchFamily="18" charset="0"/>
              </a:rPr>
              <a:t>CFFDE.ORG/HFA</a:t>
            </a:r>
          </a:p>
          <a:p>
            <a:endParaRPr lang="en-US" sz="2400" b="1">
              <a:latin typeface="Cambria" panose="02040503050406030204" pitchFamily="18" charset="0"/>
            </a:endParaRPr>
          </a:p>
        </p:txBody>
      </p:sp>
      <p:pic>
        <p:nvPicPr>
          <p:cNvPr id="5" name="Picture 4" descr="untitle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67927" y="1290767"/>
            <a:ext cx="1494030" cy="747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1229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On-screen Show (16:9)</PresentationFormat>
  <Slides>8</Slides>
  <Notes>8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happens during visits?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Toxic Stress &amp; Early Childhood How Trauma Impacts Children &amp;  What You Can Do About It</dc:title>
  <dc:creator>Olson, Kirsten</dc:creator>
  <cp:revision>1</cp:revision>
  <cp:lastPrinted>2019-04-23T14:29:36Z</cp:lastPrinted>
  <dcterms:modified xsi:type="dcterms:W3CDTF">2025-03-05T16:02:48Z</dcterms:modified>
</cp:coreProperties>
</file>