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322" r:id="rId5"/>
    <p:sldId id="321" r:id="rId6"/>
    <p:sldId id="323" r:id="rId7"/>
    <p:sldId id="259" r:id="rId8"/>
    <p:sldId id="261" r:id="rId9"/>
    <p:sldId id="499" r:id="rId10"/>
    <p:sldId id="572" r:id="rId11"/>
    <p:sldId id="302" r:id="rId12"/>
    <p:sldId id="574" r:id="rId13"/>
    <p:sldId id="320" r:id="rId14"/>
    <p:sldId id="337" r:id="rId15"/>
    <p:sldId id="319" r:id="rId16"/>
    <p:sldId id="318" r:id="rId17"/>
    <p:sldId id="316" r:id="rId18"/>
    <p:sldId id="575" r:id="rId19"/>
    <p:sldId id="315" r:id="rId20"/>
    <p:sldId id="31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7D284C-E478-451C-91B6-548F5EA5D852}" v="1" dt="2024-09-11T14:54:57.657"/>
  </p1510:revLst>
</p1510:revInfo>
</file>

<file path=ppt/tableStyles.xml><?xml version="1.0" encoding="utf-8"?>
<a:tblStyleLst xmlns:a="http://schemas.openxmlformats.org/drawingml/2006/main" def="{0E3FDE45-AF77-4B5C-9715-49D594BDF05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388" autoAdjust="0"/>
  </p:normalViewPr>
  <p:slideViewPr>
    <p:cSldViewPr snapToGrid="0">
      <p:cViewPr varScale="1">
        <p:scale>
          <a:sx n="91" d="100"/>
          <a:sy n="91" d="100"/>
        </p:scale>
        <p:origin x="370" y="67"/>
      </p:cViewPr>
      <p:guideLst/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na Riley" userId="8fe0d9962babf00e" providerId="LiveId" clId="{157D284C-E478-451C-91B6-548F5EA5D852}"/>
    <pc:docChg chg="custSel modSld">
      <pc:chgData name="Gena Riley" userId="8fe0d9962babf00e" providerId="LiveId" clId="{157D284C-E478-451C-91B6-548F5EA5D852}" dt="2024-09-11T17:29:35.916" v="114" actId="20577"/>
      <pc:docMkLst>
        <pc:docMk/>
      </pc:docMkLst>
      <pc:sldChg chg="modNotesTx">
        <pc:chgData name="Gena Riley" userId="8fe0d9962babf00e" providerId="LiveId" clId="{157D284C-E478-451C-91B6-548F5EA5D852}" dt="2024-09-11T17:28:02.947" v="99" actId="20577"/>
        <pc:sldMkLst>
          <pc:docMk/>
          <pc:sldMk cId="0" sldId="259"/>
        </pc:sldMkLst>
      </pc:sldChg>
      <pc:sldChg chg="modNotesTx">
        <pc:chgData name="Gena Riley" userId="8fe0d9962babf00e" providerId="LiveId" clId="{157D284C-E478-451C-91B6-548F5EA5D852}" dt="2024-09-11T17:28:12.443" v="101" actId="20577"/>
        <pc:sldMkLst>
          <pc:docMk/>
          <pc:sldMk cId="0" sldId="261"/>
        </pc:sldMkLst>
      </pc:sldChg>
      <pc:sldChg chg="modNotesTx">
        <pc:chgData name="Gena Riley" userId="8fe0d9962babf00e" providerId="LiveId" clId="{157D284C-E478-451C-91B6-548F5EA5D852}" dt="2024-09-11T17:28:43.515" v="106" actId="20577"/>
        <pc:sldMkLst>
          <pc:docMk/>
          <pc:sldMk cId="3950221529" sldId="302"/>
        </pc:sldMkLst>
      </pc:sldChg>
      <pc:sldChg chg="modSp mod">
        <pc:chgData name="Gena Riley" userId="8fe0d9962babf00e" providerId="LiveId" clId="{157D284C-E478-451C-91B6-548F5EA5D852}" dt="2024-09-11T14:55:01.387" v="3" actId="20577"/>
        <pc:sldMkLst>
          <pc:docMk/>
          <pc:sldMk cId="2302010161" sldId="315"/>
        </pc:sldMkLst>
        <pc:spChg chg="mod">
          <ac:chgData name="Gena Riley" userId="8fe0d9962babf00e" providerId="LiveId" clId="{157D284C-E478-451C-91B6-548F5EA5D852}" dt="2024-09-11T14:55:01.387" v="3" actId="20577"/>
          <ac:spMkLst>
            <pc:docMk/>
            <pc:sldMk cId="2302010161" sldId="315"/>
            <ac:spMk id="2" creationId="{F7CE9E18-F4C2-3B3A-348B-BE5512664CA8}"/>
          </ac:spMkLst>
        </pc:spChg>
      </pc:sldChg>
      <pc:sldChg chg="modNotesTx">
        <pc:chgData name="Gena Riley" userId="8fe0d9962babf00e" providerId="LiveId" clId="{157D284C-E478-451C-91B6-548F5EA5D852}" dt="2024-09-11T17:29:32.380" v="113" actId="20577"/>
        <pc:sldMkLst>
          <pc:docMk/>
          <pc:sldMk cId="554382460" sldId="316"/>
        </pc:sldMkLst>
      </pc:sldChg>
      <pc:sldChg chg="modNotesTx">
        <pc:chgData name="Gena Riley" userId="8fe0d9962babf00e" providerId="LiveId" clId="{157D284C-E478-451C-91B6-548F5EA5D852}" dt="2024-09-11T17:29:29.396" v="112" actId="20577"/>
        <pc:sldMkLst>
          <pc:docMk/>
          <pc:sldMk cId="2906152353" sldId="318"/>
        </pc:sldMkLst>
      </pc:sldChg>
      <pc:sldChg chg="modNotesTx">
        <pc:chgData name="Gena Riley" userId="8fe0d9962babf00e" providerId="LiveId" clId="{157D284C-E478-451C-91B6-548F5EA5D852}" dt="2024-09-11T17:27:53.122" v="98" actId="20577"/>
        <pc:sldMkLst>
          <pc:docMk/>
          <pc:sldMk cId="3378822495" sldId="322"/>
        </pc:sldMkLst>
      </pc:sldChg>
      <pc:sldChg chg="modNotesTx">
        <pc:chgData name="Gena Riley" userId="8fe0d9962babf00e" providerId="LiveId" clId="{157D284C-E478-451C-91B6-548F5EA5D852}" dt="2024-09-11T17:29:16.947" v="110" actId="20577"/>
        <pc:sldMkLst>
          <pc:docMk/>
          <pc:sldMk cId="2967128126" sldId="337"/>
        </pc:sldMkLst>
      </pc:sldChg>
      <pc:sldChg chg="modNotesTx">
        <pc:chgData name="Gena Riley" userId="8fe0d9962babf00e" providerId="LiveId" clId="{157D284C-E478-451C-91B6-548F5EA5D852}" dt="2024-09-11T17:28:16.426" v="102" actId="20577"/>
        <pc:sldMkLst>
          <pc:docMk/>
          <pc:sldMk cId="3287186578" sldId="499"/>
        </pc:sldMkLst>
      </pc:sldChg>
      <pc:sldChg chg="modNotesTx">
        <pc:chgData name="Gena Riley" userId="8fe0d9962babf00e" providerId="LiveId" clId="{157D284C-E478-451C-91B6-548F5EA5D852}" dt="2024-09-11T17:28:30.433" v="103" actId="20577"/>
        <pc:sldMkLst>
          <pc:docMk/>
          <pc:sldMk cId="2140446706" sldId="572"/>
        </pc:sldMkLst>
      </pc:sldChg>
      <pc:sldChg chg="modNotesTx">
        <pc:chgData name="Gena Riley" userId="8fe0d9962babf00e" providerId="LiveId" clId="{157D284C-E478-451C-91B6-548F5EA5D852}" dt="2024-09-11T17:28:52.361" v="109" actId="20577"/>
        <pc:sldMkLst>
          <pc:docMk/>
          <pc:sldMk cId="1522304872" sldId="574"/>
        </pc:sldMkLst>
      </pc:sldChg>
      <pc:sldChg chg="modNotesTx">
        <pc:chgData name="Gena Riley" userId="8fe0d9962babf00e" providerId="LiveId" clId="{157D284C-E478-451C-91B6-548F5EA5D852}" dt="2024-09-11T17:29:35.916" v="114" actId="20577"/>
        <pc:sldMkLst>
          <pc:docMk/>
          <pc:sldMk cId="1710170333" sldId="57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FF4E8A-47C5-43EE-A8C6-D1590C734F09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924CEB-FC70-4BA0-AFD2-6DB3268B21E9}">
      <dgm:prSet/>
      <dgm:spPr/>
      <dgm:t>
        <a:bodyPr/>
        <a:lstStyle/>
        <a:p>
          <a:r>
            <a:rPr lang="en-US" b="1" i="0"/>
            <a:t>People with gum disease are 2x as likely to have heart disease</a:t>
          </a:r>
          <a:endParaRPr lang="en-US"/>
        </a:p>
      </dgm:t>
    </dgm:pt>
    <dgm:pt modelId="{7C9085BE-92A5-4449-A8C3-1F7057E2670D}" type="parTrans" cxnId="{77A818A2-F5D0-454A-85A9-C366F1539AAE}">
      <dgm:prSet/>
      <dgm:spPr/>
      <dgm:t>
        <a:bodyPr/>
        <a:lstStyle/>
        <a:p>
          <a:endParaRPr lang="en-US"/>
        </a:p>
      </dgm:t>
    </dgm:pt>
    <dgm:pt modelId="{CD8D8DB1-BCEC-4990-B7F7-9E5B845809B8}" type="sibTrans" cxnId="{77A818A2-F5D0-454A-85A9-C366F1539AAE}">
      <dgm:prSet/>
      <dgm:spPr/>
      <dgm:t>
        <a:bodyPr/>
        <a:lstStyle/>
        <a:p>
          <a:endParaRPr lang="en-US"/>
        </a:p>
      </dgm:t>
    </dgm:pt>
    <dgm:pt modelId="{6DD29EDB-32AA-45A7-879B-B97808D9CB48}">
      <dgm:prSet/>
      <dgm:spPr/>
      <dgm:t>
        <a:bodyPr/>
        <a:lstStyle/>
        <a:p>
          <a:r>
            <a:rPr lang="en-US" b="0" i="0"/>
            <a:t>Increases the risk of stroke</a:t>
          </a:r>
          <a:endParaRPr lang="en-US"/>
        </a:p>
      </dgm:t>
    </dgm:pt>
    <dgm:pt modelId="{B12E531D-BD37-4418-A25A-8ABB062B3510}" type="parTrans" cxnId="{4BF5FB34-EC72-4901-A46A-7CF288614F81}">
      <dgm:prSet/>
      <dgm:spPr/>
      <dgm:t>
        <a:bodyPr/>
        <a:lstStyle/>
        <a:p>
          <a:endParaRPr lang="en-US"/>
        </a:p>
      </dgm:t>
    </dgm:pt>
    <dgm:pt modelId="{FA66891C-0D2B-4CA4-A525-0F6D4D71F66B}" type="sibTrans" cxnId="{4BF5FB34-EC72-4901-A46A-7CF288614F81}">
      <dgm:prSet/>
      <dgm:spPr/>
      <dgm:t>
        <a:bodyPr/>
        <a:lstStyle/>
        <a:p>
          <a:endParaRPr lang="en-US"/>
        </a:p>
      </dgm:t>
    </dgm:pt>
    <dgm:pt modelId="{1A1CD1FE-82AA-4CAC-9167-461808291C40}">
      <dgm:prSet/>
      <dgm:spPr/>
      <dgm:t>
        <a:bodyPr/>
        <a:lstStyle/>
        <a:p>
          <a:r>
            <a:rPr lang="en-US" b="0" i="0"/>
            <a:t>Bacteria is released into blood stream, can add to clot formation</a:t>
          </a:r>
          <a:endParaRPr lang="en-US"/>
        </a:p>
      </dgm:t>
    </dgm:pt>
    <dgm:pt modelId="{4B9D840C-E7A2-4A2A-8F16-CF41062ABFD3}" type="parTrans" cxnId="{F75D6826-E94C-4CC7-A3CC-3F36E64BDF7B}">
      <dgm:prSet/>
      <dgm:spPr/>
      <dgm:t>
        <a:bodyPr/>
        <a:lstStyle/>
        <a:p>
          <a:endParaRPr lang="en-US"/>
        </a:p>
      </dgm:t>
    </dgm:pt>
    <dgm:pt modelId="{1BBD0E68-03A7-4BC9-ADBE-C0E31C7E21AF}" type="sibTrans" cxnId="{F75D6826-E94C-4CC7-A3CC-3F36E64BDF7B}">
      <dgm:prSet/>
      <dgm:spPr/>
      <dgm:t>
        <a:bodyPr/>
        <a:lstStyle/>
        <a:p>
          <a:endParaRPr lang="en-US"/>
        </a:p>
      </dgm:t>
    </dgm:pt>
    <dgm:pt modelId="{22EEEBDE-5B9F-4AB4-AB15-9EFEB5EBEA86}">
      <dgm:prSet/>
      <dgm:spPr/>
      <dgm:t>
        <a:bodyPr/>
        <a:lstStyle/>
        <a:p>
          <a:r>
            <a:rPr lang="en-US" b="0" i="0"/>
            <a:t>Chemicals released to fight bacteria add to plaque build up in the arteries</a:t>
          </a:r>
          <a:endParaRPr lang="en-US"/>
        </a:p>
      </dgm:t>
    </dgm:pt>
    <dgm:pt modelId="{C49A7890-A802-4370-8F56-A52EE7A6E383}" type="parTrans" cxnId="{22688640-668F-40C0-A25E-F2081E4A8B2B}">
      <dgm:prSet/>
      <dgm:spPr/>
      <dgm:t>
        <a:bodyPr/>
        <a:lstStyle/>
        <a:p>
          <a:endParaRPr lang="en-US"/>
        </a:p>
      </dgm:t>
    </dgm:pt>
    <dgm:pt modelId="{091CD6E7-F1E6-43E5-A0AA-57ABD816BA58}" type="sibTrans" cxnId="{22688640-668F-40C0-A25E-F2081E4A8B2B}">
      <dgm:prSet/>
      <dgm:spPr/>
      <dgm:t>
        <a:bodyPr/>
        <a:lstStyle/>
        <a:p>
          <a:endParaRPr lang="en-US"/>
        </a:p>
      </dgm:t>
    </dgm:pt>
    <dgm:pt modelId="{13A41BEF-A287-4764-A02D-31886918D3CC}">
      <dgm:prSet/>
      <dgm:spPr/>
      <dgm:t>
        <a:bodyPr/>
        <a:lstStyle/>
        <a:p>
          <a:r>
            <a:rPr lang="en-US" b="0" i="0"/>
            <a:t>Endocarditis (bacteria from the mouth travels to the heart)</a:t>
          </a:r>
          <a:endParaRPr lang="en-US"/>
        </a:p>
      </dgm:t>
    </dgm:pt>
    <dgm:pt modelId="{F34702BA-17B3-4BA4-AD69-2C378BA276E3}" type="parTrans" cxnId="{6C2C6A00-2A7E-458C-AEAA-B84DAF748C88}">
      <dgm:prSet/>
      <dgm:spPr/>
      <dgm:t>
        <a:bodyPr/>
        <a:lstStyle/>
        <a:p>
          <a:endParaRPr lang="en-US"/>
        </a:p>
      </dgm:t>
    </dgm:pt>
    <dgm:pt modelId="{71813CAF-4D16-407F-A136-B5926CF2A9A6}" type="sibTrans" cxnId="{6C2C6A00-2A7E-458C-AEAA-B84DAF748C88}">
      <dgm:prSet/>
      <dgm:spPr/>
      <dgm:t>
        <a:bodyPr/>
        <a:lstStyle/>
        <a:p>
          <a:endParaRPr lang="en-US"/>
        </a:p>
      </dgm:t>
    </dgm:pt>
    <dgm:pt modelId="{ED0ECFE5-1910-4D74-87FA-DD3152D2CEC9}">
      <dgm:prSet/>
      <dgm:spPr/>
      <dgm:t>
        <a:bodyPr/>
        <a:lstStyle/>
        <a:p>
          <a:r>
            <a:rPr lang="en-US" b="1" i="0"/>
            <a:t>Diabetes and gum disease: A two-way street</a:t>
          </a:r>
          <a:endParaRPr lang="en-US"/>
        </a:p>
      </dgm:t>
    </dgm:pt>
    <dgm:pt modelId="{4CCA4999-B918-4EEE-997A-87DB87AB12C4}" type="parTrans" cxnId="{C30C3DC1-E171-4ED4-8776-33B53A31CC1D}">
      <dgm:prSet/>
      <dgm:spPr/>
      <dgm:t>
        <a:bodyPr/>
        <a:lstStyle/>
        <a:p>
          <a:endParaRPr lang="en-US"/>
        </a:p>
      </dgm:t>
    </dgm:pt>
    <dgm:pt modelId="{EDBD1944-6534-4C5D-AE9E-94413180E08D}" type="sibTrans" cxnId="{C30C3DC1-E171-4ED4-8776-33B53A31CC1D}">
      <dgm:prSet/>
      <dgm:spPr/>
      <dgm:t>
        <a:bodyPr/>
        <a:lstStyle/>
        <a:p>
          <a:endParaRPr lang="en-US"/>
        </a:p>
      </dgm:t>
    </dgm:pt>
    <dgm:pt modelId="{C7A8D738-04C2-4622-A3C0-EF9391D56E10}">
      <dgm:prSet/>
      <dgm:spPr/>
      <dgm:t>
        <a:bodyPr/>
        <a:lstStyle/>
        <a:p>
          <a:r>
            <a:rPr lang="en-US" b="0" i="0" dirty="0"/>
            <a:t>Having diabetes increases risk for gum disease</a:t>
          </a:r>
          <a:endParaRPr lang="en-US" dirty="0"/>
        </a:p>
      </dgm:t>
    </dgm:pt>
    <dgm:pt modelId="{A3046E49-81C0-4BAE-B693-613276B5BC80}" type="parTrans" cxnId="{BD5968E9-BB9C-45EE-B0A9-7FDA2B63F7FD}">
      <dgm:prSet/>
      <dgm:spPr/>
      <dgm:t>
        <a:bodyPr/>
        <a:lstStyle/>
        <a:p>
          <a:endParaRPr lang="en-US"/>
        </a:p>
      </dgm:t>
    </dgm:pt>
    <dgm:pt modelId="{6F0409CF-3C66-4FC1-B85E-0DDABE6FA57F}" type="sibTrans" cxnId="{BD5968E9-BB9C-45EE-B0A9-7FDA2B63F7FD}">
      <dgm:prSet/>
      <dgm:spPr/>
      <dgm:t>
        <a:bodyPr/>
        <a:lstStyle/>
        <a:p>
          <a:endParaRPr lang="en-US"/>
        </a:p>
      </dgm:t>
    </dgm:pt>
    <dgm:pt modelId="{15B3AF4F-B449-4A08-A29F-F3F0AEDF6B9F}">
      <dgm:prSet/>
      <dgm:spPr/>
      <dgm:t>
        <a:bodyPr/>
        <a:lstStyle/>
        <a:p>
          <a:r>
            <a:rPr lang="en-US" b="0" i="0" dirty="0"/>
            <a:t>Having gum disease makes diabetes worse</a:t>
          </a:r>
          <a:endParaRPr lang="en-US" dirty="0"/>
        </a:p>
      </dgm:t>
    </dgm:pt>
    <dgm:pt modelId="{528D9DD6-0205-4B31-8868-62CE85C119A9}" type="parTrans" cxnId="{769BA66F-FBD1-4E28-9E53-9CDC1A160BEE}">
      <dgm:prSet/>
      <dgm:spPr/>
      <dgm:t>
        <a:bodyPr/>
        <a:lstStyle/>
        <a:p>
          <a:endParaRPr lang="en-US"/>
        </a:p>
      </dgm:t>
    </dgm:pt>
    <dgm:pt modelId="{C1CC61D8-23E7-4FF2-85BF-6D12FD7AFAD2}" type="sibTrans" cxnId="{769BA66F-FBD1-4E28-9E53-9CDC1A160BEE}">
      <dgm:prSet/>
      <dgm:spPr/>
      <dgm:t>
        <a:bodyPr/>
        <a:lstStyle/>
        <a:p>
          <a:endParaRPr lang="en-US"/>
        </a:p>
      </dgm:t>
    </dgm:pt>
    <dgm:pt modelId="{7F7709FA-3F2C-4A64-ABE6-4669D8734648}">
      <dgm:prSet/>
      <dgm:spPr/>
      <dgm:t>
        <a:bodyPr/>
        <a:lstStyle/>
        <a:p>
          <a:r>
            <a:rPr lang="en-US" b="0" i="0" dirty="0"/>
            <a:t>Harder to control blood sugar</a:t>
          </a:r>
          <a:endParaRPr lang="en-US" dirty="0"/>
        </a:p>
      </dgm:t>
    </dgm:pt>
    <dgm:pt modelId="{5C9392C8-0ED5-4F1B-91DB-C541725694B8}" type="parTrans" cxnId="{4C686E64-277A-4F53-B010-C1D425F9B457}">
      <dgm:prSet/>
      <dgm:spPr/>
      <dgm:t>
        <a:bodyPr/>
        <a:lstStyle/>
        <a:p>
          <a:endParaRPr lang="en-US"/>
        </a:p>
      </dgm:t>
    </dgm:pt>
    <dgm:pt modelId="{9128D2DE-E22B-482D-BDA4-AD0E95BA5C07}" type="sibTrans" cxnId="{4C686E64-277A-4F53-B010-C1D425F9B457}">
      <dgm:prSet/>
      <dgm:spPr/>
      <dgm:t>
        <a:bodyPr/>
        <a:lstStyle/>
        <a:p>
          <a:endParaRPr lang="en-US"/>
        </a:p>
      </dgm:t>
    </dgm:pt>
    <dgm:pt modelId="{E2441464-1A2A-420B-8923-004E4D1CC9E0}">
      <dgm:prSet/>
      <dgm:spPr/>
      <dgm:t>
        <a:bodyPr/>
        <a:lstStyle/>
        <a:p>
          <a:r>
            <a:rPr lang="en-US" b="0" i="0"/>
            <a:t>Increases the risk for infection in the body</a:t>
          </a:r>
          <a:endParaRPr lang="en-US"/>
        </a:p>
      </dgm:t>
    </dgm:pt>
    <dgm:pt modelId="{EB022133-1AB4-47DD-A622-C363748A446F}" type="parTrans" cxnId="{55C7435E-4E36-4967-B63D-561F105DB23D}">
      <dgm:prSet/>
      <dgm:spPr/>
      <dgm:t>
        <a:bodyPr/>
        <a:lstStyle/>
        <a:p>
          <a:endParaRPr lang="en-US"/>
        </a:p>
      </dgm:t>
    </dgm:pt>
    <dgm:pt modelId="{25F542EF-525D-45DB-8A0A-F7F630401D8F}" type="sibTrans" cxnId="{55C7435E-4E36-4967-B63D-561F105DB23D}">
      <dgm:prSet/>
      <dgm:spPr/>
      <dgm:t>
        <a:bodyPr/>
        <a:lstStyle/>
        <a:p>
          <a:endParaRPr lang="en-US"/>
        </a:p>
      </dgm:t>
    </dgm:pt>
    <dgm:pt modelId="{73DB43BF-EE3D-44AF-BB9B-D406B32F8C17}">
      <dgm:prSet/>
      <dgm:spPr/>
      <dgm:t>
        <a:bodyPr/>
        <a:lstStyle/>
        <a:p>
          <a:r>
            <a:rPr lang="en-US" b="0" i="0"/>
            <a:t>People with controlled gum disease better manage their diabetes</a:t>
          </a:r>
          <a:endParaRPr lang="en-US"/>
        </a:p>
      </dgm:t>
    </dgm:pt>
    <dgm:pt modelId="{2CF40D8E-D0C3-48B2-BAAF-5D10756FF0A7}" type="parTrans" cxnId="{5D3006EC-1284-4D23-8273-9C2BAFCFF169}">
      <dgm:prSet/>
      <dgm:spPr/>
      <dgm:t>
        <a:bodyPr/>
        <a:lstStyle/>
        <a:p>
          <a:endParaRPr lang="en-US"/>
        </a:p>
      </dgm:t>
    </dgm:pt>
    <dgm:pt modelId="{FDBD701B-2EE1-4D9C-9725-428546B12EBF}" type="sibTrans" cxnId="{5D3006EC-1284-4D23-8273-9C2BAFCFF169}">
      <dgm:prSet/>
      <dgm:spPr/>
      <dgm:t>
        <a:bodyPr/>
        <a:lstStyle/>
        <a:p>
          <a:endParaRPr lang="en-US"/>
        </a:p>
      </dgm:t>
    </dgm:pt>
    <dgm:pt modelId="{5AB9D4CB-9FAD-4BE3-9B51-8626EF5B5784}">
      <dgm:prSet/>
      <dgm:spPr/>
      <dgm:t>
        <a:bodyPr/>
        <a:lstStyle/>
        <a:p>
          <a:r>
            <a:rPr lang="en-US" b="1" i="0"/>
            <a:t>Premature birth/low birth weight</a:t>
          </a:r>
          <a:endParaRPr lang="en-US"/>
        </a:p>
      </dgm:t>
    </dgm:pt>
    <dgm:pt modelId="{5FDC4E5E-CD1A-4385-8D9D-F6B5A47502C8}" type="parTrans" cxnId="{6521B0A3-0607-463C-8D69-D3DE4746EFD8}">
      <dgm:prSet/>
      <dgm:spPr/>
      <dgm:t>
        <a:bodyPr/>
        <a:lstStyle/>
        <a:p>
          <a:endParaRPr lang="en-US"/>
        </a:p>
      </dgm:t>
    </dgm:pt>
    <dgm:pt modelId="{12A47A26-D4E2-45D6-B39C-81231EC68B33}" type="sibTrans" cxnId="{6521B0A3-0607-463C-8D69-D3DE4746EFD8}">
      <dgm:prSet/>
      <dgm:spPr/>
      <dgm:t>
        <a:bodyPr/>
        <a:lstStyle/>
        <a:p>
          <a:endParaRPr lang="en-US"/>
        </a:p>
      </dgm:t>
    </dgm:pt>
    <dgm:pt modelId="{FCDB2962-D3BB-4133-8220-CFC2F66AB222}">
      <dgm:prSet/>
      <dgm:spPr/>
      <dgm:t>
        <a:bodyPr/>
        <a:lstStyle/>
        <a:p>
          <a:r>
            <a:rPr lang="en-US" b="1" i="0"/>
            <a:t>Rheumatoid Arthritis</a:t>
          </a:r>
          <a:endParaRPr lang="en-US"/>
        </a:p>
      </dgm:t>
    </dgm:pt>
    <dgm:pt modelId="{011EBB55-A9E1-4500-8C1F-2B85A2DA9748}" type="parTrans" cxnId="{8C66C09D-1A02-46FE-90FC-279CE49CDF35}">
      <dgm:prSet/>
      <dgm:spPr/>
      <dgm:t>
        <a:bodyPr/>
        <a:lstStyle/>
        <a:p>
          <a:endParaRPr lang="en-US"/>
        </a:p>
      </dgm:t>
    </dgm:pt>
    <dgm:pt modelId="{D7220F3A-7C48-48F1-B2CF-1BF9D1770DBC}" type="sibTrans" cxnId="{8C66C09D-1A02-46FE-90FC-279CE49CDF35}">
      <dgm:prSet/>
      <dgm:spPr/>
      <dgm:t>
        <a:bodyPr/>
        <a:lstStyle/>
        <a:p>
          <a:endParaRPr lang="en-US"/>
        </a:p>
      </dgm:t>
    </dgm:pt>
    <dgm:pt modelId="{DC1E019A-EA0C-475A-ADC9-46BE1BF5F864}">
      <dgm:prSet/>
      <dgm:spPr/>
      <dgm:t>
        <a:bodyPr/>
        <a:lstStyle/>
        <a:p>
          <a:r>
            <a:rPr lang="en-US" b="0" i="0">
              <a:solidFill>
                <a:schemeClr val="tx1"/>
              </a:solidFill>
              <a:effectLst/>
              <a:latin typeface="+mn-lt"/>
            </a:rPr>
            <a:t>The periodontal bacteria (in particular Porphyromonas Gingivalis) can enter the bloodstream, reach the placenta, and generate toxins inside the amniotic fluid that result in inflammation, potentially causing premature birth.</a:t>
          </a:r>
          <a:endParaRPr lang="en-US" dirty="0">
            <a:solidFill>
              <a:schemeClr val="tx1"/>
            </a:solidFill>
            <a:latin typeface="+mn-lt"/>
          </a:endParaRPr>
        </a:p>
      </dgm:t>
    </dgm:pt>
    <dgm:pt modelId="{F0C564BF-AF8A-4718-910C-37774382481F}" type="parTrans" cxnId="{18751777-01E3-4580-8A3D-082D5B26EF78}">
      <dgm:prSet/>
      <dgm:spPr/>
      <dgm:t>
        <a:bodyPr/>
        <a:lstStyle/>
        <a:p>
          <a:endParaRPr lang="en-US"/>
        </a:p>
      </dgm:t>
    </dgm:pt>
    <dgm:pt modelId="{27EADFC4-3AF4-4324-B325-9ED69E88DA40}" type="sibTrans" cxnId="{18751777-01E3-4580-8A3D-082D5B26EF78}">
      <dgm:prSet/>
      <dgm:spPr/>
      <dgm:t>
        <a:bodyPr/>
        <a:lstStyle/>
        <a:p>
          <a:endParaRPr lang="en-US"/>
        </a:p>
      </dgm:t>
    </dgm:pt>
    <dgm:pt modelId="{D8386F01-EA99-4FDE-ABAD-043A4EE7F186}">
      <dgm:prSet/>
      <dgm:spPr/>
      <dgm:t>
        <a:bodyPr/>
        <a:lstStyle/>
        <a:p>
          <a:r>
            <a:rPr lang="en-US" b="0" i="0">
              <a:solidFill>
                <a:schemeClr val="tx1"/>
              </a:solidFill>
              <a:effectLst/>
              <a:latin typeface="+mn-lt"/>
            </a:rPr>
            <a:t>Several studies have shown the link between RA and periodontal disease. </a:t>
          </a:r>
          <a:endParaRPr lang="en-US" dirty="0">
            <a:solidFill>
              <a:schemeClr val="tx1"/>
            </a:solidFill>
            <a:latin typeface="+mn-lt"/>
          </a:endParaRPr>
        </a:p>
      </dgm:t>
    </dgm:pt>
    <dgm:pt modelId="{A31EA035-0E5F-414A-ABD7-8950DA8B2543}" type="parTrans" cxnId="{1163759C-B2C5-4526-B4E0-3C143F0527C9}">
      <dgm:prSet/>
      <dgm:spPr/>
      <dgm:t>
        <a:bodyPr/>
        <a:lstStyle/>
        <a:p>
          <a:endParaRPr lang="en-US"/>
        </a:p>
      </dgm:t>
    </dgm:pt>
    <dgm:pt modelId="{EE793489-7B87-4F5F-843F-2B55ABB97F91}" type="sibTrans" cxnId="{1163759C-B2C5-4526-B4E0-3C143F0527C9}">
      <dgm:prSet/>
      <dgm:spPr/>
      <dgm:t>
        <a:bodyPr/>
        <a:lstStyle/>
        <a:p>
          <a:endParaRPr lang="en-US"/>
        </a:p>
      </dgm:t>
    </dgm:pt>
    <dgm:pt modelId="{A2F83C18-A84A-4B72-8E19-A82F21B18179}">
      <dgm:prSet/>
      <dgm:spPr/>
      <dgm:t>
        <a:bodyPr/>
        <a:lstStyle/>
        <a:p>
          <a:r>
            <a:rPr lang="en-US" b="0" i="0">
              <a:solidFill>
                <a:schemeClr val="tx1"/>
              </a:solidFill>
              <a:effectLst/>
              <a:latin typeface="+mn-lt"/>
            </a:rPr>
            <a:t>Recent findings indicate that infection with </a:t>
          </a:r>
          <a:r>
            <a:rPr lang="en-US" b="0" i="1">
              <a:solidFill>
                <a:schemeClr val="tx1"/>
              </a:solidFill>
              <a:effectLst/>
              <a:latin typeface="+mn-lt"/>
            </a:rPr>
            <a:t>P. gingivalis</a:t>
          </a:r>
          <a:r>
            <a:rPr lang="en-US" b="0" i="0">
              <a:solidFill>
                <a:schemeClr val="tx1"/>
              </a:solidFill>
              <a:effectLst/>
              <a:latin typeface="+mn-lt"/>
            </a:rPr>
            <a:t> precedes RA and that the bacterium is a likely factor in the initiation and maintenance of the autoimmune inflammatory responses that occur in this disease.</a:t>
          </a:r>
          <a:endParaRPr lang="en-US" dirty="0">
            <a:solidFill>
              <a:schemeClr val="tx1"/>
            </a:solidFill>
            <a:latin typeface="+mn-lt"/>
          </a:endParaRPr>
        </a:p>
      </dgm:t>
    </dgm:pt>
    <dgm:pt modelId="{2243E291-9F9B-495D-AA2A-F3F710259628}" type="parTrans" cxnId="{9999125D-277D-49E4-9AE1-50A76822DC95}">
      <dgm:prSet/>
      <dgm:spPr/>
      <dgm:t>
        <a:bodyPr/>
        <a:lstStyle/>
        <a:p>
          <a:endParaRPr lang="en-US"/>
        </a:p>
      </dgm:t>
    </dgm:pt>
    <dgm:pt modelId="{CD3F6711-A36F-4542-9838-C6A2B7E9A9F5}" type="sibTrans" cxnId="{9999125D-277D-49E4-9AE1-50A76822DC95}">
      <dgm:prSet/>
      <dgm:spPr/>
      <dgm:t>
        <a:bodyPr/>
        <a:lstStyle/>
        <a:p>
          <a:endParaRPr lang="en-US"/>
        </a:p>
      </dgm:t>
    </dgm:pt>
    <dgm:pt modelId="{12B1C605-A1F1-41EC-9BD8-C066A44C3452}">
      <dgm:prSet/>
      <dgm:spPr/>
      <dgm:t>
        <a:bodyPr/>
        <a:lstStyle/>
        <a:p>
          <a:r>
            <a:rPr lang="en-US" b="0" i="0">
              <a:solidFill>
                <a:schemeClr val="tx1"/>
              </a:solidFill>
              <a:effectLst/>
              <a:latin typeface="+mn-lt"/>
            </a:rPr>
            <a:t> Good oral health has proven to better manage RA in patients.</a:t>
          </a:r>
          <a:endParaRPr lang="en-US" dirty="0">
            <a:solidFill>
              <a:schemeClr val="tx1"/>
            </a:solidFill>
            <a:latin typeface="+mn-lt"/>
          </a:endParaRPr>
        </a:p>
      </dgm:t>
    </dgm:pt>
    <dgm:pt modelId="{361E255D-9D25-48D1-AF0D-5F5B16F8A10B}" type="parTrans" cxnId="{20443B6A-5188-4E31-9C27-A941304DE059}">
      <dgm:prSet/>
      <dgm:spPr/>
      <dgm:t>
        <a:bodyPr/>
        <a:lstStyle/>
        <a:p>
          <a:endParaRPr lang="en-US"/>
        </a:p>
      </dgm:t>
    </dgm:pt>
    <dgm:pt modelId="{28B0B185-78C8-429C-918D-D6430B4747DD}" type="sibTrans" cxnId="{20443B6A-5188-4E31-9C27-A941304DE059}">
      <dgm:prSet/>
      <dgm:spPr/>
      <dgm:t>
        <a:bodyPr/>
        <a:lstStyle/>
        <a:p>
          <a:endParaRPr lang="en-US"/>
        </a:p>
      </dgm:t>
    </dgm:pt>
    <dgm:pt modelId="{808458E5-11ED-4651-B59A-72BE01819BFC}" type="pres">
      <dgm:prSet presAssocID="{AFFF4E8A-47C5-43EE-A8C6-D1590C734F09}" presName="Name0" presStyleCnt="0">
        <dgm:presLayoutVars>
          <dgm:dir/>
          <dgm:animLvl val="lvl"/>
          <dgm:resizeHandles val="exact"/>
        </dgm:presLayoutVars>
      </dgm:prSet>
      <dgm:spPr/>
    </dgm:pt>
    <dgm:pt modelId="{994D9EA3-3EB4-4E37-9125-2B1EC94FECA0}" type="pres">
      <dgm:prSet presAssocID="{F7924CEB-FC70-4BA0-AFD2-6DB3268B21E9}" presName="composite" presStyleCnt="0"/>
      <dgm:spPr/>
    </dgm:pt>
    <dgm:pt modelId="{28986D3F-6B5A-4DD6-AF82-236FF086DCB3}" type="pres">
      <dgm:prSet presAssocID="{F7924CEB-FC70-4BA0-AFD2-6DB3268B21E9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A92880F3-555A-4961-80BB-B6D1358C27CB}" type="pres">
      <dgm:prSet presAssocID="{F7924CEB-FC70-4BA0-AFD2-6DB3268B21E9}" presName="desTx" presStyleLbl="alignAccFollowNode1" presStyleIdx="0" presStyleCnt="4">
        <dgm:presLayoutVars>
          <dgm:bulletEnabled val="1"/>
        </dgm:presLayoutVars>
      </dgm:prSet>
      <dgm:spPr/>
    </dgm:pt>
    <dgm:pt modelId="{D80B984D-8F81-4E39-B6B3-A4B877C259B9}" type="pres">
      <dgm:prSet presAssocID="{CD8D8DB1-BCEC-4990-B7F7-9E5B845809B8}" presName="space" presStyleCnt="0"/>
      <dgm:spPr/>
    </dgm:pt>
    <dgm:pt modelId="{9FFE5F1A-6549-4D4E-8C00-4B9D63D3634F}" type="pres">
      <dgm:prSet presAssocID="{ED0ECFE5-1910-4D74-87FA-DD3152D2CEC9}" presName="composite" presStyleCnt="0"/>
      <dgm:spPr/>
    </dgm:pt>
    <dgm:pt modelId="{CEB740B9-F845-42EF-A846-2D9D02891BB3}" type="pres">
      <dgm:prSet presAssocID="{ED0ECFE5-1910-4D74-87FA-DD3152D2CEC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A92807A8-7AC0-46A5-AF03-C0032F9546A9}" type="pres">
      <dgm:prSet presAssocID="{ED0ECFE5-1910-4D74-87FA-DD3152D2CEC9}" presName="desTx" presStyleLbl="alignAccFollowNode1" presStyleIdx="1" presStyleCnt="4">
        <dgm:presLayoutVars>
          <dgm:bulletEnabled val="1"/>
        </dgm:presLayoutVars>
      </dgm:prSet>
      <dgm:spPr/>
    </dgm:pt>
    <dgm:pt modelId="{5898EA54-35AC-4491-AFEB-09DCA8B94D09}" type="pres">
      <dgm:prSet presAssocID="{EDBD1944-6534-4C5D-AE9E-94413180E08D}" presName="space" presStyleCnt="0"/>
      <dgm:spPr/>
    </dgm:pt>
    <dgm:pt modelId="{59E9D1E9-FBD2-44EA-A88C-5B216C61181F}" type="pres">
      <dgm:prSet presAssocID="{5AB9D4CB-9FAD-4BE3-9B51-8626EF5B5784}" presName="composite" presStyleCnt="0"/>
      <dgm:spPr/>
    </dgm:pt>
    <dgm:pt modelId="{7E2BB6A3-1C38-48AB-92CC-803D95B2959F}" type="pres">
      <dgm:prSet presAssocID="{5AB9D4CB-9FAD-4BE3-9B51-8626EF5B5784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4083C32B-C881-445E-969A-2120E7CDA21B}" type="pres">
      <dgm:prSet presAssocID="{5AB9D4CB-9FAD-4BE3-9B51-8626EF5B5784}" presName="desTx" presStyleLbl="alignAccFollowNode1" presStyleIdx="2" presStyleCnt="4">
        <dgm:presLayoutVars>
          <dgm:bulletEnabled val="1"/>
        </dgm:presLayoutVars>
      </dgm:prSet>
      <dgm:spPr/>
    </dgm:pt>
    <dgm:pt modelId="{8D69707B-57E1-4BC7-9D19-AC3E80FB85B7}" type="pres">
      <dgm:prSet presAssocID="{12A47A26-D4E2-45D6-B39C-81231EC68B33}" presName="space" presStyleCnt="0"/>
      <dgm:spPr/>
    </dgm:pt>
    <dgm:pt modelId="{EF36596D-F254-4922-AA9E-8BD39E05778D}" type="pres">
      <dgm:prSet presAssocID="{FCDB2962-D3BB-4133-8220-CFC2F66AB222}" presName="composite" presStyleCnt="0"/>
      <dgm:spPr/>
    </dgm:pt>
    <dgm:pt modelId="{ED387DA9-085A-4A2F-B2FD-DD8D67230F95}" type="pres">
      <dgm:prSet presAssocID="{FCDB2962-D3BB-4133-8220-CFC2F66AB222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85D7B4F1-4C1C-4534-BE6B-0AEC9F28129E}" type="pres">
      <dgm:prSet presAssocID="{FCDB2962-D3BB-4133-8220-CFC2F66AB222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6C2C6A00-2A7E-458C-AEAA-B84DAF748C88}" srcId="{F7924CEB-FC70-4BA0-AFD2-6DB3268B21E9}" destId="{13A41BEF-A287-4764-A02D-31886918D3CC}" srcOrd="3" destOrd="0" parTransId="{F34702BA-17B3-4BA4-AD69-2C378BA276E3}" sibTransId="{71813CAF-4D16-407F-A136-B5926CF2A9A6}"/>
    <dgm:cxn modelId="{07633D0B-C9BB-48DC-B5AF-32CD7520E4F8}" type="presOf" srcId="{F7924CEB-FC70-4BA0-AFD2-6DB3268B21E9}" destId="{28986D3F-6B5A-4DD6-AF82-236FF086DCB3}" srcOrd="0" destOrd="0" presId="urn:microsoft.com/office/officeart/2005/8/layout/hList1"/>
    <dgm:cxn modelId="{055EC30F-5E0C-4D23-9B75-E3368F7746F2}" type="presOf" srcId="{A2F83C18-A84A-4B72-8E19-A82F21B18179}" destId="{85D7B4F1-4C1C-4534-BE6B-0AEC9F28129E}" srcOrd="0" destOrd="1" presId="urn:microsoft.com/office/officeart/2005/8/layout/hList1"/>
    <dgm:cxn modelId="{F75D6826-E94C-4CC7-A3CC-3F36E64BDF7B}" srcId="{F7924CEB-FC70-4BA0-AFD2-6DB3268B21E9}" destId="{1A1CD1FE-82AA-4CAC-9167-461808291C40}" srcOrd="1" destOrd="0" parTransId="{4B9D840C-E7A2-4A2A-8F16-CF41062ABFD3}" sibTransId="{1BBD0E68-03A7-4BC9-ADBE-C0E31C7E21AF}"/>
    <dgm:cxn modelId="{A8D2AC2A-EA6F-44DA-97BB-E561BAC66265}" type="presOf" srcId="{15B3AF4F-B449-4A08-A29F-F3F0AEDF6B9F}" destId="{A92807A8-7AC0-46A5-AF03-C0032F9546A9}" srcOrd="0" destOrd="1" presId="urn:microsoft.com/office/officeart/2005/8/layout/hList1"/>
    <dgm:cxn modelId="{CFB91D34-F868-43A9-AC9A-F954DE90269F}" type="presOf" srcId="{13A41BEF-A287-4764-A02D-31886918D3CC}" destId="{A92880F3-555A-4961-80BB-B6D1358C27CB}" srcOrd="0" destOrd="3" presId="urn:microsoft.com/office/officeart/2005/8/layout/hList1"/>
    <dgm:cxn modelId="{4BF5FB34-EC72-4901-A46A-7CF288614F81}" srcId="{F7924CEB-FC70-4BA0-AFD2-6DB3268B21E9}" destId="{6DD29EDB-32AA-45A7-879B-B97808D9CB48}" srcOrd="0" destOrd="0" parTransId="{B12E531D-BD37-4418-A25A-8ABB062B3510}" sibTransId="{FA66891C-0D2B-4CA4-A525-0F6D4D71F66B}"/>
    <dgm:cxn modelId="{BB806C35-44C4-414F-A23B-407C0184B1EE}" type="presOf" srcId="{AFFF4E8A-47C5-43EE-A8C6-D1590C734F09}" destId="{808458E5-11ED-4651-B59A-72BE01819BFC}" srcOrd="0" destOrd="0" presId="urn:microsoft.com/office/officeart/2005/8/layout/hList1"/>
    <dgm:cxn modelId="{22688640-668F-40C0-A25E-F2081E4A8B2B}" srcId="{F7924CEB-FC70-4BA0-AFD2-6DB3268B21E9}" destId="{22EEEBDE-5B9F-4AB4-AB15-9EFEB5EBEA86}" srcOrd="2" destOrd="0" parTransId="{C49A7890-A802-4370-8F56-A52EE7A6E383}" sibTransId="{091CD6E7-F1E6-43E5-A0AA-57ABD816BA58}"/>
    <dgm:cxn modelId="{9999125D-277D-49E4-9AE1-50A76822DC95}" srcId="{FCDB2962-D3BB-4133-8220-CFC2F66AB222}" destId="{A2F83C18-A84A-4B72-8E19-A82F21B18179}" srcOrd="1" destOrd="0" parTransId="{2243E291-9F9B-495D-AA2A-F3F710259628}" sibTransId="{CD3F6711-A36F-4542-9838-C6A2B7E9A9F5}"/>
    <dgm:cxn modelId="{55C7435E-4E36-4967-B63D-561F105DB23D}" srcId="{15B3AF4F-B449-4A08-A29F-F3F0AEDF6B9F}" destId="{E2441464-1A2A-420B-8923-004E4D1CC9E0}" srcOrd="1" destOrd="0" parTransId="{EB022133-1AB4-47DD-A622-C363748A446F}" sibTransId="{25F542EF-525D-45DB-8A0A-F7F630401D8F}"/>
    <dgm:cxn modelId="{A330F263-F362-467A-BA5B-588F691AB71E}" type="presOf" srcId="{FCDB2962-D3BB-4133-8220-CFC2F66AB222}" destId="{ED387DA9-085A-4A2F-B2FD-DD8D67230F95}" srcOrd="0" destOrd="0" presId="urn:microsoft.com/office/officeart/2005/8/layout/hList1"/>
    <dgm:cxn modelId="{4C686E64-277A-4F53-B010-C1D425F9B457}" srcId="{15B3AF4F-B449-4A08-A29F-F3F0AEDF6B9F}" destId="{7F7709FA-3F2C-4A64-ABE6-4669D8734648}" srcOrd="0" destOrd="0" parTransId="{5C9392C8-0ED5-4F1B-91DB-C541725694B8}" sibTransId="{9128D2DE-E22B-482D-BDA4-AD0E95BA5C07}"/>
    <dgm:cxn modelId="{20443B6A-5188-4E31-9C27-A941304DE059}" srcId="{FCDB2962-D3BB-4133-8220-CFC2F66AB222}" destId="{12B1C605-A1F1-41EC-9BD8-C066A44C3452}" srcOrd="2" destOrd="0" parTransId="{361E255D-9D25-48D1-AF0D-5F5B16F8A10B}" sibTransId="{28B0B185-78C8-429C-918D-D6430B4747DD}"/>
    <dgm:cxn modelId="{769BA66F-FBD1-4E28-9E53-9CDC1A160BEE}" srcId="{ED0ECFE5-1910-4D74-87FA-DD3152D2CEC9}" destId="{15B3AF4F-B449-4A08-A29F-F3F0AEDF6B9F}" srcOrd="1" destOrd="0" parTransId="{528D9DD6-0205-4B31-8868-62CE85C119A9}" sibTransId="{C1CC61D8-23E7-4FF2-85BF-6D12FD7AFAD2}"/>
    <dgm:cxn modelId="{B9D4BE50-A47F-48A4-BC6A-9C7A574ACF71}" type="presOf" srcId="{E2441464-1A2A-420B-8923-004E4D1CC9E0}" destId="{A92807A8-7AC0-46A5-AF03-C0032F9546A9}" srcOrd="0" destOrd="3" presId="urn:microsoft.com/office/officeart/2005/8/layout/hList1"/>
    <dgm:cxn modelId="{9253B372-D422-4EBA-B54F-0120D6EEFCF5}" type="presOf" srcId="{ED0ECFE5-1910-4D74-87FA-DD3152D2CEC9}" destId="{CEB740B9-F845-42EF-A846-2D9D02891BB3}" srcOrd="0" destOrd="0" presId="urn:microsoft.com/office/officeart/2005/8/layout/hList1"/>
    <dgm:cxn modelId="{18751777-01E3-4580-8A3D-082D5B26EF78}" srcId="{5AB9D4CB-9FAD-4BE3-9B51-8626EF5B5784}" destId="{DC1E019A-EA0C-475A-ADC9-46BE1BF5F864}" srcOrd="0" destOrd="0" parTransId="{F0C564BF-AF8A-4718-910C-37774382481F}" sibTransId="{27EADFC4-3AF4-4324-B325-9ED69E88DA40}"/>
    <dgm:cxn modelId="{C6237178-2579-485D-AC23-DBCC7CBB962D}" type="presOf" srcId="{1A1CD1FE-82AA-4CAC-9167-461808291C40}" destId="{A92880F3-555A-4961-80BB-B6D1358C27CB}" srcOrd="0" destOrd="1" presId="urn:microsoft.com/office/officeart/2005/8/layout/hList1"/>
    <dgm:cxn modelId="{63C0B596-D7C4-49C5-9A5A-3A856520EDCE}" type="presOf" srcId="{7F7709FA-3F2C-4A64-ABE6-4669D8734648}" destId="{A92807A8-7AC0-46A5-AF03-C0032F9546A9}" srcOrd="0" destOrd="2" presId="urn:microsoft.com/office/officeart/2005/8/layout/hList1"/>
    <dgm:cxn modelId="{1163759C-B2C5-4526-B4E0-3C143F0527C9}" srcId="{FCDB2962-D3BB-4133-8220-CFC2F66AB222}" destId="{D8386F01-EA99-4FDE-ABAD-043A4EE7F186}" srcOrd="0" destOrd="0" parTransId="{A31EA035-0E5F-414A-ABD7-8950DA8B2543}" sibTransId="{EE793489-7B87-4F5F-843F-2B55ABB97F91}"/>
    <dgm:cxn modelId="{8C66C09D-1A02-46FE-90FC-279CE49CDF35}" srcId="{AFFF4E8A-47C5-43EE-A8C6-D1590C734F09}" destId="{FCDB2962-D3BB-4133-8220-CFC2F66AB222}" srcOrd="3" destOrd="0" parTransId="{011EBB55-A9E1-4500-8C1F-2B85A2DA9748}" sibTransId="{D7220F3A-7C48-48F1-B2CF-1BF9D1770DBC}"/>
    <dgm:cxn modelId="{77A818A2-F5D0-454A-85A9-C366F1539AAE}" srcId="{AFFF4E8A-47C5-43EE-A8C6-D1590C734F09}" destId="{F7924CEB-FC70-4BA0-AFD2-6DB3268B21E9}" srcOrd="0" destOrd="0" parTransId="{7C9085BE-92A5-4449-A8C3-1F7057E2670D}" sibTransId="{CD8D8DB1-BCEC-4990-B7F7-9E5B845809B8}"/>
    <dgm:cxn modelId="{6521B0A3-0607-463C-8D69-D3DE4746EFD8}" srcId="{AFFF4E8A-47C5-43EE-A8C6-D1590C734F09}" destId="{5AB9D4CB-9FAD-4BE3-9B51-8626EF5B5784}" srcOrd="2" destOrd="0" parTransId="{5FDC4E5E-CD1A-4385-8D9D-F6B5A47502C8}" sibTransId="{12A47A26-D4E2-45D6-B39C-81231EC68B33}"/>
    <dgm:cxn modelId="{E6E0F3A9-1A6B-4FD5-B6EC-B8A556E9C679}" type="presOf" srcId="{22EEEBDE-5B9F-4AB4-AB15-9EFEB5EBEA86}" destId="{A92880F3-555A-4961-80BB-B6D1358C27CB}" srcOrd="0" destOrd="2" presId="urn:microsoft.com/office/officeart/2005/8/layout/hList1"/>
    <dgm:cxn modelId="{1629FFAF-FEC6-4E44-9173-98F624EE8B53}" type="presOf" srcId="{D8386F01-EA99-4FDE-ABAD-043A4EE7F186}" destId="{85D7B4F1-4C1C-4534-BE6B-0AEC9F28129E}" srcOrd="0" destOrd="0" presId="urn:microsoft.com/office/officeart/2005/8/layout/hList1"/>
    <dgm:cxn modelId="{C07390B3-854D-4512-B873-F3463BE11DFA}" type="presOf" srcId="{C7A8D738-04C2-4622-A3C0-EF9391D56E10}" destId="{A92807A8-7AC0-46A5-AF03-C0032F9546A9}" srcOrd="0" destOrd="0" presId="urn:microsoft.com/office/officeart/2005/8/layout/hList1"/>
    <dgm:cxn modelId="{DFEE3EBF-50D9-4D89-AF5D-764B2B79E54C}" type="presOf" srcId="{DC1E019A-EA0C-475A-ADC9-46BE1BF5F864}" destId="{4083C32B-C881-445E-969A-2120E7CDA21B}" srcOrd="0" destOrd="0" presId="urn:microsoft.com/office/officeart/2005/8/layout/hList1"/>
    <dgm:cxn modelId="{C30C3DC1-E171-4ED4-8776-33B53A31CC1D}" srcId="{AFFF4E8A-47C5-43EE-A8C6-D1590C734F09}" destId="{ED0ECFE5-1910-4D74-87FA-DD3152D2CEC9}" srcOrd="1" destOrd="0" parTransId="{4CCA4999-B918-4EEE-997A-87DB87AB12C4}" sibTransId="{EDBD1944-6534-4C5D-AE9E-94413180E08D}"/>
    <dgm:cxn modelId="{55DCA5C6-9BC9-4185-96BF-84A050802A9D}" type="presOf" srcId="{73DB43BF-EE3D-44AF-BB9B-D406B32F8C17}" destId="{A92807A8-7AC0-46A5-AF03-C0032F9546A9}" srcOrd="0" destOrd="4" presId="urn:microsoft.com/office/officeart/2005/8/layout/hList1"/>
    <dgm:cxn modelId="{783050CA-7090-44A8-A095-CA7F19B2F0B2}" type="presOf" srcId="{5AB9D4CB-9FAD-4BE3-9B51-8626EF5B5784}" destId="{7E2BB6A3-1C38-48AB-92CC-803D95B2959F}" srcOrd="0" destOrd="0" presId="urn:microsoft.com/office/officeart/2005/8/layout/hList1"/>
    <dgm:cxn modelId="{B6A167E7-A59B-48D8-B886-A33B58374057}" type="presOf" srcId="{12B1C605-A1F1-41EC-9BD8-C066A44C3452}" destId="{85D7B4F1-4C1C-4534-BE6B-0AEC9F28129E}" srcOrd="0" destOrd="2" presId="urn:microsoft.com/office/officeart/2005/8/layout/hList1"/>
    <dgm:cxn modelId="{BD5968E9-BB9C-45EE-B0A9-7FDA2B63F7FD}" srcId="{ED0ECFE5-1910-4D74-87FA-DD3152D2CEC9}" destId="{C7A8D738-04C2-4622-A3C0-EF9391D56E10}" srcOrd="0" destOrd="0" parTransId="{A3046E49-81C0-4BAE-B693-613276B5BC80}" sibTransId="{6F0409CF-3C66-4FC1-B85E-0DDABE6FA57F}"/>
    <dgm:cxn modelId="{5D3006EC-1284-4D23-8273-9C2BAFCFF169}" srcId="{15B3AF4F-B449-4A08-A29F-F3F0AEDF6B9F}" destId="{73DB43BF-EE3D-44AF-BB9B-D406B32F8C17}" srcOrd="2" destOrd="0" parTransId="{2CF40D8E-D0C3-48B2-BAAF-5D10756FF0A7}" sibTransId="{FDBD701B-2EE1-4D9C-9725-428546B12EBF}"/>
    <dgm:cxn modelId="{60E97AFC-BF59-4267-AB5B-448872BF3706}" type="presOf" srcId="{6DD29EDB-32AA-45A7-879B-B97808D9CB48}" destId="{A92880F3-555A-4961-80BB-B6D1358C27CB}" srcOrd="0" destOrd="0" presId="urn:microsoft.com/office/officeart/2005/8/layout/hList1"/>
    <dgm:cxn modelId="{CF23C29F-4AD6-49AD-95C6-C0C8D9E46933}" type="presParOf" srcId="{808458E5-11ED-4651-B59A-72BE01819BFC}" destId="{994D9EA3-3EB4-4E37-9125-2B1EC94FECA0}" srcOrd="0" destOrd="0" presId="urn:microsoft.com/office/officeart/2005/8/layout/hList1"/>
    <dgm:cxn modelId="{0583A718-0969-42A0-9B8A-354F3EEAD0C6}" type="presParOf" srcId="{994D9EA3-3EB4-4E37-9125-2B1EC94FECA0}" destId="{28986D3F-6B5A-4DD6-AF82-236FF086DCB3}" srcOrd="0" destOrd="0" presId="urn:microsoft.com/office/officeart/2005/8/layout/hList1"/>
    <dgm:cxn modelId="{1DDE7C3E-2BB3-4400-BBBE-1859573F0555}" type="presParOf" srcId="{994D9EA3-3EB4-4E37-9125-2B1EC94FECA0}" destId="{A92880F3-555A-4961-80BB-B6D1358C27CB}" srcOrd="1" destOrd="0" presId="urn:microsoft.com/office/officeart/2005/8/layout/hList1"/>
    <dgm:cxn modelId="{56151CE2-4E49-4797-BFA4-CA6B678E2EA3}" type="presParOf" srcId="{808458E5-11ED-4651-B59A-72BE01819BFC}" destId="{D80B984D-8F81-4E39-B6B3-A4B877C259B9}" srcOrd="1" destOrd="0" presId="urn:microsoft.com/office/officeart/2005/8/layout/hList1"/>
    <dgm:cxn modelId="{150B5A31-C674-4CC0-8C24-AFDA22C75CE4}" type="presParOf" srcId="{808458E5-11ED-4651-B59A-72BE01819BFC}" destId="{9FFE5F1A-6549-4D4E-8C00-4B9D63D3634F}" srcOrd="2" destOrd="0" presId="urn:microsoft.com/office/officeart/2005/8/layout/hList1"/>
    <dgm:cxn modelId="{8918DC74-C1E9-4A4C-9735-5E4B291DB45F}" type="presParOf" srcId="{9FFE5F1A-6549-4D4E-8C00-4B9D63D3634F}" destId="{CEB740B9-F845-42EF-A846-2D9D02891BB3}" srcOrd="0" destOrd="0" presId="urn:microsoft.com/office/officeart/2005/8/layout/hList1"/>
    <dgm:cxn modelId="{D591727A-2E47-43F8-B63F-EF5D599BAC4C}" type="presParOf" srcId="{9FFE5F1A-6549-4D4E-8C00-4B9D63D3634F}" destId="{A92807A8-7AC0-46A5-AF03-C0032F9546A9}" srcOrd="1" destOrd="0" presId="urn:microsoft.com/office/officeart/2005/8/layout/hList1"/>
    <dgm:cxn modelId="{8A82111F-1791-4746-97F9-4DEBDC2CC071}" type="presParOf" srcId="{808458E5-11ED-4651-B59A-72BE01819BFC}" destId="{5898EA54-35AC-4491-AFEB-09DCA8B94D09}" srcOrd="3" destOrd="0" presId="urn:microsoft.com/office/officeart/2005/8/layout/hList1"/>
    <dgm:cxn modelId="{C295CD15-2DC6-4616-9B7E-D9D0713DC577}" type="presParOf" srcId="{808458E5-11ED-4651-B59A-72BE01819BFC}" destId="{59E9D1E9-FBD2-44EA-A88C-5B216C61181F}" srcOrd="4" destOrd="0" presId="urn:microsoft.com/office/officeart/2005/8/layout/hList1"/>
    <dgm:cxn modelId="{B2974505-42AA-4EFB-AE4C-61B45C0E7D88}" type="presParOf" srcId="{59E9D1E9-FBD2-44EA-A88C-5B216C61181F}" destId="{7E2BB6A3-1C38-48AB-92CC-803D95B2959F}" srcOrd="0" destOrd="0" presId="urn:microsoft.com/office/officeart/2005/8/layout/hList1"/>
    <dgm:cxn modelId="{63BDEF4C-0DDE-4A2A-B1D2-8DECBFBEE1FF}" type="presParOf" srcId="{59E9D1E9-FBD2-44EA-A88C-5B216C61181F}" destId="{4083C32B-C881-445E-969A-2120E7CDA21B}" srcOrd="1" destOrd="0" presId="urn:microsoft.com/office/officeart/2005/8/layout/hList1"/>
    <dgm:cxn modelId="{CCF53895-7217-42CF-8A3C-8BD7C156F4B0}" type="presParOf" srcId="{808458E5-11ED-4651-B59A-72BE01819BFC}" destId="{8D69707B-57E1-4BC7-9D19-AC3E80FB85B7}" srcOrd="5" destOrd="0" presId="urn:microsoft.com/office/officeart/2005/8/layout/hList1"/>
    <dgm:cxn modelId="{2D5C5C16-2106-49FF-9639-1FFE2EEBF940}" type="presParOf" srcId="{808458E5-11ED-4651-B59A-72BE01819BFC}" destId="{EF36596D-F254-4922-AA9E-8BD39E05778D}" srcOrd="6" destOrd="0" presId="urn:microsoft.com/office/officeart/2005/8/layout/hList1"/>
    <dgm:cxn modelId="{4F8816C0-F679-4653-9240-631B6AFD0F00}" type="presParOf" srcId="{EF36596D-F254-4922-AA9E-8BD39E05778D}" destId="{ED387DA9-085A-4A2F-B2FD-DD8D67230F95}" srcOrd="0" destOrd="0" presId="urn:microsoft.com/office/officeart/2005/8/layout/hList1"/>
    <dgm:cxn modelId="{54FB5E14-8662-46A6-9B90-4D304BF28AF1}" type="presParOf" srcId="{EF36596D-F254-4922-AA9E-8BD39E05778D}" destId="{85D7B4F1-4C1C-4534-BE6B-0AEC9F28129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FF4E8A-47C5-43EE-A8C6-D1590C734F09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924CEB-FC70-4BA0-AFD2-6DB3268B21E9}">
      <dgm:prSet/>
      <dgm:spPr/>
      <dgm:t>
        <a:bodyPr/>
        <a:lstStyle/>
        <a:p>
          <a:r>
            <a:rPr lang="en-US" b="1" i="0" u="none" strike="noStrike" dirty="0">
              <a:effectLst/>
            </a:rPr>
            <a:t>Alzheimer’s</a:t>
          </a:r>
          <a:endParaRPr lang="en-US" dirty="0"/>
        </a:p>
      </dgm:t>
    </dgm:pt>
    <dgm:pt modelId="{7C9085BE-92A5-4449-A8C3-1F7057E2670D}" type="parTrans" cxnId="{77A818A2-F5D0-454A-85A9-C366F1539AAE}">
      <dgm:prSet/>
      <dgm:spPr/>
      <dgm:t>
        <a:bodyPr/>
        <a:lstStyle/>
        <a:p>
          <a:endParaRPr lang="en-US"/>
        </a:p>
      </dgm:t>
    </dgm:pt>
    <dgm:pt modelId="{CD8D8DB1-BCEC-4990-B7F7-9E5B845809B8}" type="sibTrans" cxnId="{77A818A2-F5D0-454A-85A9-C366F1539AAE}">
      <dgm:prSet/>
      <dgm:spPr/>
      <dgm:t>
        <a:bodyPr/>
        <a:lstStyle/>
        <a:p>
          <a:endParaRPr lang="en-US"/>
        </a:p>
      </dgm:t>
    </dgm:pt>
    <dgm:pt modelId="{6DD29EDB-32AA-45A7-879B-B97808D9CB48}">
      <dgm:prSet/>
      <dgm:spPr/>
      <dgm:t>
        <a:bodyPr/>
        <a:lstStyle/>
        <a:p>
          <a:pPr>
            <a:buFontTx/>
            <a:buNone/>
          </a:pPr>
          <a:r>
            <a:rPr lang="en-US" b="0" i="0" u="none" strike="noStrike" dirty="0">
              <a:effectLst/>
            </a:rPr>
            <a:t>Presence of </a:t>
          </a:r>
          <a:r>
            <a:rPr lang="en-US" b="0" i="1" u="none" strike="noStrike" dirty="0" err="1">
              <a:effectLst/>
            </a:rPr>
            <a:t>Porphyromonas</a:t>
          </a:r>
          <a:r>
            <a:rPr lang="en-US" b="0" i="1" u="none" strike="noStrike" dirty="0">
              <a:effectLst/>
            </a:rPr>
            <a:t> </a:t>
          </a:r>
          <a:r>
            <a:rPr lang="en-US" b="0" i="1" u="none" strike="noStrike" dirty="0" err="1">
              <a:effectLst/>
            </a:rPr>
            <a:t>gingivalis</a:t>
          </a:r>
          <a:r>
            <a:rPr lang="en-US" b="0" i="0" u="none" strike="noStrike" dirty="0">
              <a:effectLst/>
            </a:rPr>
            <a:t> found in patients with dementia, the same bacteria associated with gum disease</a:t>
          </a:r>
          <a:endParaRPr lang="en-US" dirty="0"/>
        </a:p>
      </dgm:t>
    </dgm:pt>
    <dgm:pt modelId="{B12E531D-BD37-4418-A25A-8ABB062B3510}" type="parTrans" cxnId="{4BF5FB34-EC72-4901-A46A-7CF288614F81}">
      <dgm:prSet/>
      <dgm:spPr/>
      <dgm:t>
        <a:bodyPr/>
        <a:lstStyle/>
        <a:p>
          <a:endParaRPr lang="en-US"/>
        </a:p>
      </dgm:t>
    </dgm:pt>
    <dgm:pt modelId="{FA66891C-0D2B-4CA4-A525-0F6D4D71F66B}" type="sibTrans" cxnId="{4BF5FB34-EC72-4901-A46A-7CF288614F81}">
      <dgm:prSet/>
      <dgm:spPr/>
      <dgm:t>
        <a:bodyPr/>
        <a:lstStyle/>
        <a:p>
          <a:endParaRPr lang="en-US"/>
        </a:p>
      </dgm:t>
    </dgm:pt>
    <dgm:pt modelId="{ED0ECFE5-1910-4D74-87FA-DD3152D2CEC9}">
      <dgm:prSet/>
      <dgm:spPr/>
      <dgm:t>
        <a:bodyPr/>
        <a:lstStyle/>
        <a:p>
          <a:r>
            <a:rPr lang="en-US" b="1" i="0" u="none" strike="noStrike" dirty="0">
              <a:effectLst/>
            </a:rPr>
            <a:t>Lung Disease</a:t>
          </a:r>
          <a:endParaRPr lang="en-US" dirty="0"/>
        </a:p>
      </dgm:t>
    </dgm:pt>
    <dgm:pt modelId="{4CCA4999-B918-4EEE-997A-87DB87AB12C4}" type="parTrans" cxnId="{C30C3DC1-E171-4ED4-8776-33B53A31CC1D}">
      <dgm:prSet/>
      <dgm:spPr/>
      <dgm:t>
        <a:bodyPr/>
        <a:lstStyle/>
        <a:p>
          <a:endParaRPr lang="en-US"/>
        </a:p>
      </dgm:t>
    </dgm:pt>
    <dgm:pt modelId="{EDBD1944-6534-4C5D-AE9E-94413180E08D}" type="sibTrans" cxnId="{C30C3DC1-E171-4ED4-8776-33B53A31CC1D}">
      <dgm:prSet/>
      <dgm:spPr/>
      <dgm:t>
        <a:bodyPr/>
        <a:lstStyle/>
        <a:p>
          <a:endParaRPr lang="en-US"/>
        </a:p>
      </dgm:t>
    </dgm:pt>
    <dgm:pt modelId="{C7A8D738-04C2-4622-A3C0-EF9391D56E10}">
      <dgm:prSet/>
      <dgm:spPr/>
      <dgm:t>
        <a:bodyPr/>
        <a:lstStyle/>
        <a:p>
          <a:r>
            <a:rPr lang="en-US" b="0" i="0" u="none" strike="noStrike" dirty="0">
              <a:effectLst/>
            </a:rPr>
            <a:t>Pneumonia</a:t>
          </a:r>
          <a:endParaRPr lang="en-US" dirty="0"/>
        </a:p>
      </dgm:t>
    </dgm:pt>
    <dgm:pt modelId="{A3046E49-81C0-4BAE-B693-613276B5BC80}" type="parTrans" cxnId="{BD5968E9-BB9C-45EE-B0A9-7FDA2B63F7FD}">
      <dgm:prSet/>
      <dgm:spPr/>
      <dgm:t>
        <a:bodyPr/>
        <a:lstStyle/>
        <a:p>
          <a:endParaRPr lang="en-US"/>
        </a:p>
      </dgm:t>
    </dgm:pt>
    <dgm:pt modelId="{6F0409CF-3C66-4FC1-B85E-0DDABE6FA57F}" type="sibTrans" cxnId="{BD5968E9-BB9C-45EE-B0A9-7FDA2B63F7FD}">
      <dgm:prSet/>
      <dgm:spPr/>
      <dgm:t>
        <a:bodyPr/>
        <a:lstStyle/>
        <a:p>
          <a:endParaRPr lang="en-US"/>
        </a:p>
      </dgm:t>
    </dgm:pt>
    <dgm:pt modelId="{5AB9D4CB-9FAD-4BE3-9B51-8626EF5B5784}">
      <dgm:prSet/>
      <dgm:spPr/>
      <dgm:t>
        <a:bodyPr/>
        <a:lstStyle/>
        <a:p>
          <a:r>
            <a:rPr lang="en-US" dirty="0"/>
            <a:t>Cancer</a:t>
          </a:r>
        </a:p>
      </dgm:t>
    </dgm:pt>
    <dgm:pt modelId="{5FDC4E5E-CD1A-4385-8D9D-F6B5A47502C8}" type="parTrans" cxnId="{6521B0A3-0607-463C-8D69-D3DE4746EFD8}">
      <dgm:prSet/>
      <dgm:spPr/>
      <dgm:t>
        <a:bodyPr/>
        <a:lstStyle/>
        <a:p>
          <a:endParaRPr lang="en-US"/>
        </a:p>
      </dgm:t>
    </dgm:pt>
    <dgm:pt modelId="{12A47A26-D4E2-45D6-B39C-81231EC68B33}" type="sibTrans" cxnId="{6521B0A3-0607-463C-8D69-D3DE4746EFD8}">
      <dgm:prSet/>
      <dgm:spPr/>
      <dgm:t>
        <a:bodyPr/>
        <a:lstStyle/>
        <a:p>
          <a:endParaRPr lang="en-US"/>
        </a:p>
      </dgm:t>
    </dgm:pt>
    <dgm:pt modelId="{DC1E019A-EA0C-475A-ADC9-46BE1BF5F864}">
      <dgm:prSet/>
      <dgm:spPr/>
      <dgm:t>
        <a:bodyPr/>
        <a:lstStyle/>
        <a:p>
          <a:r>
            <a:rPr lang="en-US" b="0" i="0" dirty="0">
              <a:effectLst/>
            </a:rPr>
            <a:t>People with a history of periodontal (gum) disease were 43% more likely to develop esophageal cancer and 52% more likely to develop gastric (stomach) cancer compared with people whose gums were healthier.</a:t>
          </a:r>
        </a:p>
        <a:p>
          <a:endParaRPr lang="en-US" b="0" i="0" dirty="0">
            <a:effectLst/>
          </a:endParaRPr>
        </a:p>
      </dgm:t>
    </dgm:pt>
    <dgm:pt modelId="{F0C564BF-AF8A-4718-910C-37774382481F}" type="parTrans" cxnId="{18751777-01E3-4580-8A3D-082D5B26EF78}">
      <dgm:prSet/>
      <dgm:spPr/>
      <dgm:t>
        <a:bodyPr/>
        <a:lstStyle/>
        <a:p>
          <a:endParaRPr lang="en-US"/>
        </a:p>
      </dgm:t>
    </dgm:pt>
    <dgm:pt modelId="{27EADFC4-3AF4-4324-B325-9ED69E88DA40}" type="sibTrans" cxnId="{18751777-01E3-4580-8A3D-082D5B26EF78}">
      <dgm:prSet/>
      <dgm:spPr/>
      <dgm:t>
        <a:bodyPr/>
        <a:lstStyle/>
        <a:p>
          <a:endParaRPr lang="en-US"/>
        </a:p>
      </dgm:t>
    </dgm:pt>
    <dgm:pt modelId="{45FD898D-977A-4A2B-8E73-247FAAAAA25C}">
      <dgm:prSet/>
      <dgm:spPr/>
      <dgm:t>
        <a:bodyPr/>
        <a:lstStyle/>
        <a:p>
          <a:pPr>
            <a:buFontTx/>
            <a:buNone/>
          </a:pPr>
          <a:r>
            <a:rPr lang="en-US" b="0" i="0" u="none" strike="noStrike" dirty="0">
              <a:effectLst/>
            </a:rPr>
            <a:t>Gum disease increases the risk of cognitive dysfunction </a:t>
          </a:r>
        </a:p>
      </dgm:t>
    </dgm:pt>
    <dgm:pt modelId="{159491C1-3653-4B8F-AE0A-172D1AB68365}" type="parTrans" cxnId="{39E0A772-0603-461E-8D30-B1E79C9DD806}">
      <dgm:prSet/>
      <dgm:spPr/>
      <dgm:t>
        <a:bodyPr/>
        <a:lstStyle/>
        <a:p>
          <a:endParaRPr lang="en-US"/>
        </a:p>
      </dgm:t>
    </dgm:pt>
    <dgm:pt modelId="{A0576FB0-2040-4F6B-B166-D8AE2A5A1B7B}" type="sibTrans" cxnId="{39E0A772-0603-461E-8D30-B1E79C9DD806}">
      <dgm:prSet/>
      <dgm:spPr/>
      <dgm:t>
        <a:bodyPr/>
        <a:lstStyle/>
        <a:p>
          <a:endParaRPr lang="en-US"/>
        </a:p>
      </dgm:t>
    </dgm:pt>
    <dgm:pt modelId="{91DB9EC0-A92E-4E62-8CBB-0695410ABE5E}">
      <dgm:prSet/>
      <dgm:spPr/>
      <dgm:t>
        <a:bodyPr/>
        <a:lstStyle/>
        <a:p>
          <a:r>
            <a:rPr lang="en-US" b="0" i="0" u="none" strike="noStrike" dirty="0">
              <a:effectLst/>
            </a:rPr>
            <a:t>Significant cause of death in long term-term care facilities  </a:t>
          </a:r>
        </a:p>
      </dgm:t>
    </dgm:pt>
    <dgm:pt modelId="{A7FEB059-1AF4-47F7-AEC0-8C3DC1F3FE13}" type="parTrans" cxnId="{5C4EEAA2-E642-4705-8C5E-4743A585A4B1}">
      <dgm:prSet/>
      <dgm:spPr/>
      <dgm:t>
        <a:bodyPr/>
        <a:lstStyle/>
        <a:p>
          <a:endParaRPr lang="en-US"/>
        </a:p>
      </dgm:t>
    </dgm:pt>
    <dgm:pt modelId="{67D69C68-D925-489E-B384-BADC71B2F8B7}" type="sibTrans" cxnId="{5C4EEAA2-E642-4705-8C5E-4743A585A4B1}">
      <dgm:prSet/>
      <dgm:spPr/>
      <dgm:t>
        <a:bodyPr/>
        <a:lstStyle/>
        <a:p>
          <a:endParaRPr lang="en-US"/>
        </a:p>
      </dgm:t>
    </dgm:pt>
    <dgm:pt modelId="{353CAC99-D49C-407B-98A9-496963083AD6}">
      <dgm:prSet/>
      <dgm:spPr/>
      <dgm:t>
        <a:bodyPr/>
        <a:lstStyle/>
        <a:p>
          <a:r>
            <a:rPr lang="en-US" b="0" i="0" u="none" strike="noStrike">
              <a:effectLst/>
            </a:rPr>
            <a:t>COPD</a:t>
          </a:r>
          <a:endParaRPr lang="en-US" b="0" i="0" u="none" strike="noStrike" dirty="0">
            <a:effectLst/>
          </a:endParaRPr>
        </a:p>
      </dgm:t>
    </dgm:pt>
    <dgm:pt modelId="{B8B50C4F-0F8E-4630-9D2B-11CE97D9C0C7}" type="parTrans" cxnId="{DA6F2DF6-0627-4AB8-B08F-473C1FA2897F}">
      <dgm:prSet/>
      <dgm:spPr/>
      <dgm:t>
        <a:bodyPr/>
        <a:lstStyle/>
        <a:p>
          <a:endParaRPr lang="en-US"/>
        </a:p>
      </dgm:t>
    </dgm:pt>
    <dgm:pt modelId="{0D0C37F8-61A8-4B46-9BF2-54ED38FFB7B8}" type="sibTrans" cxnId="{DA6F2DF6-0627-4AB8-B08F-473C1FA2897F}">
      <dgm:prSet/>
      <dgm:spPr/>
      <dgm:t>
        <a:bodyPr/>
        <a:lstStyle/>
        <a:p>
          <a:endParaRPr lang="en-US"/>
        </a:p>
      </dgm:t>
    </dgm:pt>
    <dgm:pt modelId="{BC5F589E-1FB4-434F-A79B-CF16F46CD759}">
      <dgm:prSet/>
      <dgm:spPr/>
      <dgm:t>
        <a:bodyPr/>
        <a:lstStyle/>
        <a:p>
          <a:r>
            <a:rPr lang="en-US" b="0" i="0" u="none" strike="noStrike" dirty="0">
              <a:effectLst/>
            </a:rPr>
            <a:t>Breathing bacteria in</a:t>
          </a:r>
        </a:p>
      </dgm:t>
    </dgm:pt>
    <dgm:pt modelId="{F858BEAF-213D-45BC-AE9B-71BECE67450C}" type="parTrans" cxnId="{8A984C42-2258-4D51-B2CD-FF296F0D98DE}">
      <dgm:prSet/>
      <dgm:spPr/>
      <dgm:t>
        <a:bodyPr/>
        <a:lstStyle/>
        <a:p>
          <a:endParaRPr lang="en-US"/>
        </a:p>
      </dgm:t>
    </dgm:pt>
    <dgm:pt modelId="{62774F7A-4856-47E2-AFB9-0B42177DDF3D}" type="sibTrans" cxnId="{8A984C42-2258-4D51-B2CD-FF296F0D98DE}">
      <dgm:prSet/>
      <dgm:spPr/>
      <dgm:t>
        <a:bodyPr/>
        <a:lstStyle/>
        <a:p>
          <a:endParaRPr lang="en-US"/>
        </a:p>
      </dgm:t>
    </dgm:pt>
    <dgm:pt modelId="{71826CCB-4744-4FBA-A082-6C7D5E6A2341}" type="pres">
      <dgm:prSet presAssocID="{AFFF4E8A-47C5-43EE-A8C6-D1590C734F09}" presName="Name0" presStyleCnt="0">
        <dgm:presLayoutVars>
          <dgm:dir/>
          <dgm:animLvl val="lvl"/>
          <dgm:resizeHandles val="exact"/>
        </dgm:presLayoutVars>
      </dgm:prSet>
      <dgm:spPr/>
    </dgm:pt>
    <dgm:pt modelId="{0F90EC47-B748-49A7-AEC9-CC51040778B1}" type="pres">
      <dgm:prSet presAssocID="{F7924CEB-FC70-4BA0-AFD2-6DB3268B21E9}" presName="composite" presStyleCnt="0"/>
      <dgm:spPr/>
    </dgm:pt>
    <dgm:pt modelId="{05987CAE-3018-471E-B5EC-DD9C355B5FFB}" type="pres">
      <dgm:prSet presAssocID="{F7924CEB-FC70-4BA0-AFD2-6DB3268B21E9}" presName="parTx" presStyleLbl="alignNode1" presStyleIdx="0" presStyleCnt="3">
        <dgm:presLayoutVars>
          <dgm:chMax val="0"/>
          <dgm:chPref val="0"/>
        </dgm:presLayoutVars>
      </dgm:prSet>
      <dgm:spPr/>
    </dgm:pt>
    <dgm:pt modelId="{A356D1C7-0CCB-464F-ADC0-1711B144F72A}" type="pres">
      <dgm:prSet presAssocID="{F7924CEB-FC70-4BA0-AFD2-6DB3268B21E9}" presName="desTx" presStyleLbl="alignAccFollowNode1" presStyleIdx="0" presStyleCnt="3">
        <dgm:presLayoutVars/>
      </dgm:prSet>
      <dgm:spPr/>
    </dgm:pt>
    <dgm:pt modelId="{91F86A02-4757-42DC-8EF7-271A418CF64D}" type="pres">
      <dgm:prSet presAssocID="{CD8D8DB1-BCEC-4990-B7F7-9E5B845809B8}" presName="space" presStyleCnt="0"/>
      <dgm:spPr/>
    </dgm:pt>
    <dgm:pt modelId="{6A9E99B4-9F01-48EA-97B6-5029EADEA2AC}" type="pres">
      <dgm:prSet presAssocID="{ED0ECFE5-1910-4D74-87FA-DD3152D2CEC9}" presName="composite" presStyleCnt="0"/>
      <dgm:spPr/>
    </dgm:pt>
    <dgm:pt modelId="{AB11481C-A452-4AC3-8AA2-ACFFD9989965}" type="pres">
      <dgm:prSet presAssocID="{ED0ECFE5-1910-4D74-87FA-DD3152D2CEC9}" presName="parTx" presStyleLbl="alignNode1" presStyleIdx="1" presStyleCnt="3">
        <dgm:presLayoutVars>
          <dgm:chMax val="0"/>
          <dgm:chPref val="0"/>
        </dgm:presLayoutVars>
      </dgm:prSet>
      <dgm:spPr/>
    </dgm:pt>
    <dgm:pt modelId="{16A78D78-6925-4845-A61E-C85F95DFD2AE}" type="pres">
      <dgm:prSet presAssocID="{ED0ECFE5-1910-4D74-87FA-DD3152D2CEC9}" presName="desTx" presStyleLbl="alignAccFollowNode1" presStyleIdx="1" presStyleCnt="3">
        <dgm:presLayoutVars/>
      </dgm:prSet>
      <dgm:spPr/>
    </dgm:pt>
    <dgm:pt modelId="{4D73BBD9-605F-47B4-95A1-878EF235DA83}" type="pres">
      <dgm:prSet presAssocID="{EDBD1944-6534-4C5D-AE9E-94413180E08D}" presName="space" presStyleCnt="0"/>
      <dgm:spPr/>
    </dgm:pt>
    <dgm:pt modelId="{3A88A913-7285-4426-87CB-09C22F8DB97F}" type="pres">
      <dgm:prSet presAssocID="{5AB9D4CB-9FAD-4BE3-9B51-8626EF5B5784}" presName="composite" presStyleCnt="0"/>
      <dgm:spPr/>
    </dgm:pt>
    <dgm:pt modelId="{3159F16E-048D-4064-9BBC-537B3EDD754F}" type="pres">
      <dgm:prSet presAssocID="{5AB9D4CB-9FAD-4BE3-9B51-8626EF5B5784}" presName="parTx" presStyleLbl="alignNode1" presStyleIdx="2" presStyleCnt="3">
        <dgm:presLayoutVars>
          <dgm:chMax val="0"/>
          <dgm:chPref val="0"/>
        </dgm:presLayoutVars>
      </dgm:prSet>
      <dgm:spPr/>
    </dgm:pt>
    <dgm:pt modelId="{0C9F4D55-709F-4AD8-B490-F3A00FAC3E98}" type="pres">
      <dgm:prSet presAssocID="{5AB9D4CB-9FAD-4BE3-9B51-8626EF5B5784}" presName="desTx" presStyleLbl="alignAccFollowNode1" presStyleIdx="2" presStyleCnt="3">
        <dgm:presLayoutVars/>
      </dgm:prSet>
      <dgm:spPr/>
    </dgm:pt>
  </dgm:ptLst>
  <dgm:cxnLst>
    <dgm:cxn modelId="{D68D6804-0C1A-4A8E-8555-537196737B62}" type="presOf" srcId="{ED0ECFE5-1910-4D74-87FA-DD3152D2CEC9}" destId="{AB11481C-A452-4AC3-8AA2-ACFFD9989965}" srcOrd="0" destOrd="0" presId="urn:microsoft.com/office/officeart/2016/7/layout/HorizontalActionList"/>
    <dgm:cxn modelId="{6E723A0B-27BB-4F48-9843-925DD9DD8E05}" type="presOf" srcId="{C7A8D738-04C2-4622-A3C0-EF9391D56E10}" destId="{16A78D78-6925-4845-A61E-C85F95DFD2AE}" srcOrd="0" destOrd="0" presId="urn:microsoft.com/office/officeart/2016/7/layout/HorizontalActionList"/>
    <dgm:cxn modelId="{56739215-B88D-42B3-89BE-6D6C16905409}" type="presOf" srcId="{91DB9EC0-A92E-4E62-8CBB-0695410ABE5E}" destId="{16A78D78-6925-4845-A61E-C85F95DFD2AE}" srcOrd="0" destOrd="1" presId="urn:microsoft.com/office/officeart/2016/7/layout/HorizontalActionList"/>
    <dgm:cxn modelId="{35E0341C-039C-40A9-BE7E-B7F9607706EA}" type="presOf" srcId="{DC1E019A-EA0C-475A-ADC9-46BE1BF5F864}" destId="{0C9F4D55-709F-4AD8-B490-F3A00FAC3E98}" srcOrd="0" destOrd="0" presId="urn:microsoft.com/office/officeart/2016/7/layout/HorizontalActionList"/>
    <dgm:cxn modelId="{4BF5FB34-EC72-4901-A46A-7CF288614F81}" srcId="{F7924CEB-FC70-4BA0-AFD2-6DB3268B21E9}" destId="{6DD29EDB-32AA-45A7-879B-B97808D9CB48}" srcOrd="0" destOrd="0" parTransId="{B12E531D-BD37-4418-A25A-8ABB062B3510}" sibTransId="{FA66891C-0D2B-4CA4-A525-0F6D4D71F66B}"/>
    <dgm:cxn modelId="{D070F63C-F0F8-433F-82AD-271C6FE9EEF5}" type="presOf" srcId="{45FD898D-977A-4A2B-8E73-247FAAAAA25C}" destId="{A356D1C7-0CCB-464F-ADC0-1711B144F72A}" srcOrd="0" destOrd="1" presId="urn:microsoft.com/office/officeart/2016/7/layout/HorizontalActionList"/>
    <dgm:cxn modelId="{8A984C42-2258-4D51-B2CD-FF296F0D98DE}" srcId="{ED0ECFE5-1910-4D74-87FA-DD3152D2CEC9}" destId="{BC5F589E-1FB4-434F-A79B-CF16F46CD759}" srcOrd="2" destOrd="0" parTransId="{F858BEAF-213D-45BC-AE9B-71BECE67450C}" sibTransId="{62774F7A-4856-47E2-AFB9-0B42177DDF3D}"/>
    <dgm:cxn modelId="{E628E062-729C-4113-8916-EB220331C9FE}" type="presOf" srcId="{353CAC99-D49C-407B-98A9-496963083AD6}" destId="{16A78D78-6925-4845-A61E-C85F95DFD2AE}" srcOrd="0" destOrd="2" presId="urn:microsoft.com/office/officeart/2016/7/layout/HorizontalActionList"/>
    <dgm:cxn modelId="{D173FD4A-AB97-464B-9A82-F79699AC64F9}" type="presOf" srcId="{6DD29EDB-32AA-45A7-879B-B97808D9CB48}" destId="{A356D1C7-0CCB-464F-ADC0-1711B144F72A}" srcOrd="0" destOrd="0" presId="urn:microsoft.com/office/officeart/2016/7/layout/HorizontalActionList"/>
    <dgm:cxn modelId="{39E0A772-0603-461E-8D30-B1E79C9DD806}" srcId="{F7924CEB-FC70-4BA0-AFD2-6DB3268B21E9}" destId="{45FD898D-977A-4A2B-8E73-247FAAAAA25C}" srcOrd="1" destOrd="0" parTransId="{159491C1-3653-4B8F-AE0A-172D1AB68365}" sibTransId="{A0576FB0-2040-4F6B-B166-D8AE2A5A1B7B}"/>
    <dgm:cxn modelId="{18751777-01E3-4580-8A3D-082D5B26EF78}" srcId="{5AB9D4CB-9FAD-4BE3-9B51-8626EF5B5784}" destId="{DC1E019A-EA0C-475A-ADC9-46BE1BF5F864}" srcOrd="0" destOrd="0" parTransId="{F0C564BF-AF8A-4718-910C-37774382481F}" sibTransId="{27EADFC4-3AF4-4324-B325-9ED69E88DA40}"/>
    <dgm:cxn modelId="{77A818A2-F5D0-454A-85A9-C366F1539AAE}" srcId="{AFFF4E8A-47C5-43EE-A8C6-D1590C734F09}" destId="{F7924CEB-FC70-4BA0-AFD2-6DB3268B21E9}" srcOrd="0" destOrd="0" parTransId="{7C9085BE-92A5-4449-A8C3-1F7057E2670D}" sibTransId="{CD8D8DB1-BCEC-4990-B7F7-9E5B845809B8}"/>
    <dgm:cxn modelId="{5C4EEAA2-E642-4705-8C5E-4743A585A4B1}" srcId="{C7A8D738-04C2-4622-A3C0-EF9391D56E10}" destId="{91DB9EC0-A92E-4E62-8CBB-0695410ABE5E}" srcOrd="0" destOrd="0" parTransId="{A7FEB059-1AF4-47F7-AEC0-8C3DC1F3FE13}" sibTransId="{67D69C68-D925-489E-B384-BADC71B2F8B7}"/>
    <dgm:cxn modelId="{6521B0A3-0607-463C-8D69-D3DE4746EFD8}" srcId="{AFFF4E8A-47C5-43EE-A8C6-D1590C734F09}" destId="{5AB9D4CB-9FAD-4BE3-9B51-8626EF5B5784}" srcOrd="2" destOrd="0" parTransId="{5FDC4E5E-CD1A-4385-8D9D-F6B5A47502C8}" sibTransId="{12A47A26-D4E2-45D6-B39C-81231EC68B33}"/>
    <dgm:cxn modelId="{7968C1B7-2D30-4A19-8424-B5700C208EC1}" type="presOf" srcId="{BC5F589E-1FB4-434F-A79B-CF16F46CD759}" destId="{16A78D78-6925-4845-A61E-C85F95DFD2AE}" srcOrd="0" destOrd="3" presId="urn:microsoft.com/office/officeart/2016/7/layout/HorizontalActionList"/>
    <dgm:cxn modelId="{C30C3DC1-E171-4ED4-8776-33B53A31CC1D}" srcId="{AFFF4E8A-47C5-43EE-A8C6-D1590C734F09}" destId="{ED0ECFE5-1910-4D74-87FA-DD3152D2CEC9}" srcOrd="1" destOrd="0" parTransId="{4CCA4999-B918-4EEE-997A-87DB87AB12C4}" sibTransId="{EDBD1944-6534-4C5D-AE9E-94413180E08D}"/>
    <dgm:cxn modelId="{E3B565C3-1960-45AC-82F0-66FF25202B85}" type="presOf" srcId="{5AB9D4CB-9FAD-4BE3-9B51-8626EF5B5784}" destId="{3159F16E-048D-4064-9BBC-537B3EDD754F}" srcOrd="0" destOrd="0" presId="urn:microsoft.com/office/officeart/2016/7/layout/HorizontalActionList"/>
    <dgm:cxn modelId="{5E9DF2E1-1C11-4798-A198-D0D2AC182E2F}" type="presOf" srcId="{AFFF4E8A-47C5-43EE-A8C6-D1590C734F09}" destId="{71826CCB-4744-4FBA-A082-6C7D5E6A2341}" srcOrd="0" destOrd="0" presId="urn:microsoft.com/office/officeart/2016/7/layout/HorizontalActionList"/>
    <dgm:cxn modelId="{EBACD5E5-4CBE-43AE-8F75-CC7F132376FF}" type="presOf" srcId="{F7924CEB-FC70-4BA0-AFD2-6DB3268B21E9}" destId="{05987CAE-3018-471E-B5EC-DD9C355B5FFB}" srcOrd="0" destOrd="0" presId="urn:microsoft.com/office/officeart/2016/7/layout/HorizontalActionList"/>
    <dgm:cxn modelId="{BD5968E9-BB9C-45EE-B0A9-7FDA2B63F7FD}" srcId="{ED0ECFE5-1910-4D74-87FA-DD3152D2CEC9}" destId="{C7A8D738-04C2-4622-A3C0-EF9391D56E10}" srcOrd="0" destOrd="0" parTransId="{A3046E49-81C0-4BAE-B693-613276B5BC80}" sibTransId="{6F0409CF-3C66-4FC1-B85E-0DDABE6FA57F}"/>
    <dgm:cxn modelId="{DA6F2DF6-0627-4AB8-B08F-473C1FA2897F}" srcId="{ED0ECFE5-1910-4D74-87FA-DD3152D2CEC9}" destId="{353CAC99-D49C-407B-98A9-496963083AD6}" srcOrd="1" destOrd="0" parTransId="{B8B50C4F-0F8E-4630-9D2B-11CE97D9C0C7}" sibTransId="{0D0C37F8-61A8-4B46-9BF2-54ED38FFB7B8}"/>
    <dgm:cxn modelId="{4A8B0714-39BD-4B7C-A9FB-825911C65B58}" type="presParOf" srcId="{71826CCB-4744-4FBA-A082-6C7D5E6A2341}" destId="{0F90EC47-B748-49A7-AEC9-CC51040778B1}" srcOrd="0" destOrd="0" presId="urn:microsoft.com/office/officeart/2016/7/layout/HorizontalActionList"/>
    <dgm:cxn modelId="{33E1BEE2-2648-4B72-A35D-BBFDF96FABB9}" type="presParOf" srcId="{0F90EC47-B748-49A7-AEC9-CC51040778B1}" destId="{05987CAE-3018-471E-B5EC-DD9C355B5FFB}" srcOrd="0" destOrd="0" presId="urn:microsoft.com/office/officeart/2016/7/layout/HorizontalActionList"/>
    <dgm:cxn modelId="{1BC21C6C-80E5-42B9-B282-FD780D4F0ECA}" type="presParOf" srcId="{0F90EC47-B748-49A7-AEC9-CC51040778B1}" destId="{A356D1C7-0CCB-464F-ADC0-1711B144F72A}" srcOrd="1" destOrd="0" presId="urn:microsoft.com/office/officeart/2016/7/layout/HorizontalActionList"/>
    <dgm:cxn modelId="{3B4872C9-3373-4D6A-8E9B-230ACB254E4E}" type="presParOf" srcId="{71826CCB-4744-4FBA-A082-6C7D5E6A2341}" destId="{91F86A02-4757-42DC-8EF7-271A418CF64D}" srcOrd="1" destOrd="0" presId="urn:microsoft.com/office/officeart/2016/7/layout/HorizontalActionList"/>
    <dgm:cxn modelId="{ABA44B22-5C57-45F0-883A-CD2FF88463AD}" type="presParOf" srcId="{71826CCB-4744-4FBA-A082-6C7D5E6A2341}" destId="{6A9E99B4-9F01-48EA-97B6-5029EADEA2AC}" srcOrd="2" destOrd="0" presId="urn:microsoft.com/office/officeart/2016/7/layout/HorizontalActionList"/>
    <dgm:cxn modelId="{BF89BB6B-1ED7-4781-AA1D-D0937D44CC1A}" type="presParOf" srcId="{6A9E99B4-9F01-48EA-97B6-5029EADEA2AC}" destId="{AB11481C-A452-4AC3-8AA2-ACFFD9989965}" srcOrd="0" destOrd="0" presId="urn:microsoft.com/office/officeart/2016/7/layout/HorizontalActionList"/>
    <dgm:cxn modelId="{FE69B92C-7E9F-4E92-8A34-EBB76729B11B}" type="presParOf" srcId="{6A9E99B4-9F01-48EA-97B6-5029EADEA2AC}" destId="{16A78D78-6925-4845-A61E-C85F95DFD2AE}" srcOrd="1" destOrd="0" presId="urn:microsoft.com/office/officeart/2016/7/layout/HorizontalActionList"/>
    <dgm:cxn modelId="{4D5F18D0-3310-47A8-B513-B7CA5A52F991}" type="presParOf" srcId="{71826CCB-4744-4FBA-A082-6C7D5E6A2341}" destId="{4D73BBD9-605F-47B4-95A1-878EF235DA83}" srcOrd="3" destOrd="0" presId="urn:microsoft.com/office/officeart/2016/7/layout/HorizontalActionList"/>
    <dgm:cxn modelId="{4B229F9B-466E-4771-B6DE-6EB224296A1A}" type="presParOf" srcId="{71826CCB-4744-4FBA-A082-6C7D5E6A2341}" destId="{3A88A913-7285-4426-87CB-09C22F8DB97F}" srcOrd="4" destOrd="0" presId="urn:microsoft.com/office/officeart/2016/7/layout/HorizontalActionList"/>
    <dgm:cxn modelId="{1C295447-62E4-4B98-9368-83ED11A098D1}" type="presParOf" srcId="{3A88A913-7285-4426-87CB-09C22F8DB97F}" destId="{3159F16E-048D-4064-9BBC-537B3EDD754F}" srcOrd="0" destOrd="0" presId="urn:microsoft.com/office/officeart/2016/7/layout/HorizontalActionList"/>
    <dgm:cxn modelId="{97F1DE5B-5D01-49BB-AECB-072F69A51A26}" type="presParOf" srcId="{3A88A913-7285-4426-87CB-09C22F8DB97F}" destId="{0C9F4D55-709F-4AD8-B490-F3A00FAC3E98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86D3F-6B5A-4DD6-AF82-236FF086DCB3}">
      <dsp:nvSpPr>
        <dsp:cNvPr id="0" name=""/>
        <dsp:cNvSpPr/>
      </dsp:nvSpPr>
      <dsp:spPr>
        <a:xfrm>
          <a:off x="3953" y="96676"/>
          <a:ext cx="2377306" cy="7112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/>
            <a:t>People with gum disease are 2x as likely to have heart disease</a:t>
          </a:r>
          <a:endParaRPr lang="en-US" sz="1400" kern="1200"/>
        </a:p>
      </dsp:txBody>
      <dsp:txXfrm>
        <a:off x="3953" y="96676"/>
        <a:ext cx="2377306" cy="711293"/>
      </dsp:txXfrm>
    </dsp:sp>
    <dsp:sp modelId="{A92880F3-555A-4961-80BB-B6D1358C27CB}">
      <dsp:nvSpPr>
        <dsp:cNvPr id="0" name=""/>
        <dsp:cNvSpPr/>
      </dsp:nvSpPr>
      <dsp:spPr>
        <a:xfrm>
          <a:off x="3953" y="807970"/>
          <a:ext cx="2377306" cy="344669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/>
            <a:t>Increases the risk of stroke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/>
            <a:t>Bacteria is released into blood stream, can add to clot formation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/>
            <a:t>Chemicals released to fight bacteria add to plaque build up in the arteries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/>
            <a:t>Endocarditis (bacteria from the mouth travels to the heart)</a:t>
          </a:r>
          <a:endParaRPr lang="en-US" sz="1400" kern="1200"/>
        </a:p>
      </dsp:txBody>
      <dsp:txXfrm>
        <a:off x="3953" y="807970"/>
        <a:ext cx="2377306" cy="3446690"/>
      </dsp:txXfrm>
    </dsp:sp>
    <dsp:sp modelId="{CEB740B9-F845-42EF-A846-2D9D02891BB3}">
      <dsp:nvSpPr>
        <dsp:cNvPr id="0" name=""/>
        <dsp:cNvSpPr/>
      </dsp:nvSpPr>
      <dsp:spPr>
        <a:xfrm>
          <a:off x="2714082" y="96676"/>
          <a:ext cx="2377306" cy="711293"/>
        </a:xfrm>
        <a:prstGeom prst="rect">
          <a:avLst/>
        </a:prstGeom>
        <a:solidFill>
          <a:schemeClr val="accent2">
            <a:hueOff val="30784"/>
            <a:satOff val="261"/>
            <a:lumOff val="4444"/>
            <a:alphaOff val="0"/>
          </a:schemeClr>
        </a:solidFill>
        <a:ln w="12700" cap="flat" cmpd="sng" algn="ctr">
          <a:solidFill>
            <a:schemeClr val="accent2">
              <a:hueOff val="30784"/>
              <a:satOff val="261"/>
              <a:lumOff val="44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/>
            <a:t>Diabetes and gum disease: A two-way street</a:t>
          </a:r>
          <a:endParaRPr lang="en-US" sz="1400" kern="1200"/>
        </a:p>
      </dsp:txBody>
      <dsp:txXfrm>
        <a:off x="2714082" y="96676"/>
        <a:ext cx="2377306" cy="711293"/>
      </dsp:txXfrm>
    </dsp:sp>
    <dsp:sp modelId="{A92807A8-7AC0-46A5-AF03-C0032F9546A9}">
      <dsp:nvSpPr>
        <dsp:cNvPr id="0" name=""/>
        <dsp:cNvSpPr/>
      </dsp:nvSpPr>
      <dsp:spPr>
        <a:xfrm>
          <a:off x="2714082" y="807970"/>
          <a:ext cx="2377306" cy="3446690"/>
        </a:xfrm>
        <a:prstGeom prst="rect">
          <a:avLst/>
        </a:prstGeom>
        <a:solidFill>
          <a:schemeClr val="accent2">
            <a:tint val="40000"/>
            <a:alpha val="90000"/>
            <a:hueOff val="21019"/>
            <a:satOff val="962"/>
            <a:lumOff val="131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1019"/>
              <a:satOff val="962"/>
              <a:lumOff val="131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 dirty="0"/>
            <a:t>Having diabetes increases risk for gum disease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 dirty="0"/>
            <a:t>Having gum disease makes diabetes worse</a:t>
          </a:r>
          <a:endParaRPr lang="en-US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 dirty="0"/>
            <a:t>Harder to control blood sugar</a:t>
          </a:r>
          <a:endParaRPr lang="en-US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/>
            <a:t>Increases the risk for infection in the body</a:t>
          </a:r>
          <a:endParaRPr lang="en-US" sz="1400" kern="120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/>
            <a:t>People with controlled gum disease better manage their diabetes</a:t>
          </a:r>
          <a:endParaRPr lang="en-US" sz="1400" kern="1200"/>
        </a:p>
      </dsp:txBody>
      <dsp:txXfrm>
        <a:off x="2714082" y="807970"/>
        <a:ext cx="2377306" cy="3446690"/>
      </dsp:txXfrm>
    </dsp:sp>
    <dsp:sp modelId="{7E2BB6A3-1C38-48AB-92CC-803D95B2959F}">
      <dsp:nvSpPr>
        <dsp:cNvPr id="0" name=""/>
        <dsp:cNvSpPr/>
      </dsp:nvSpPr>
      <dsp:spPr>
        <a:xfrm>
          <a:off x="5424211" y="96676"/>
          <a:ext cx="2377306" cy="711293"/>
        </a:xfrm>
        <a:prstGeom prst="rect">
          <a:avLst/>
        </a:prstGeom>
        <a:solidFill>
          <a:schemeClr val="accent2">
            <a:hueOff val="61567"/>
            <a:satOff val="521"/>
            <a:lumOff val="8889"/>
            <a:alphaOff val="0"/>
          </a:schemeClr>
        </a:solidFill>
        <a:ln w="12700" cap="flat" cmpd="sng" algn="ctr">
          <a:solidFill>
            <a:schemeClr val="accent2">
              <a:hueOff val="61567"/>
              <a:satOff val="521"/>
              <a:lumOff val="88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/>
            <a:t>Premature birth/low birth weight</a:t>
          </a:r>
          <a:endParaRPr lang="en-US" sz="1400" kern="1200"/>
        </a:p>
      </dsp:txBody>
      <dsp:txXfrm>
        <a:off x="5424211" y="96676"/>
        <a:ext cx="2377306" cy="711293"/>
      </dsp:txXfrm>
    </dsp:sp>
    <dsp:sp modelId="{4083C32B-C881-445E-969A-2120E7CDA21B}">
      <dsp:nvSpPr>
        <dsp:cNvPr id="0" name=""/>
        <dsp:cNvSpPr/>
      </dsp:nvSpPr>
      <dsp:spPr>
        <a:xfrm>
          <a:off x="5424211" y="807970"/>
          <a:ext cx="2377306" cy="3446690"/>
        </a:xfrm>
        <a:prstGeom prst="rect">
          <a:avLst/>
        </a:prstGeom>
        <a:solidFill>
          <a:schemeClr val="accent2">
            <a:tint val="40000"/>
            <a:alpha val="90000"/>
            <a:hueOff val="42037"/>
            <a:satOff val="1923"/>
            <a:lumOff val="263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2037"/>
              <a:satOff val="1923"/>
              <a:lumOff val="263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>
              <a:solidFill>
                <a:schemeClr val="tx1"/>
              </a:solidFill>
              <a:effectLst/>
              <a:latin typeface="+mn-lt"/>
            </a:rPr>
            <a:t>The periodontal bacteria (in particular Porphyromonas Gingivalis) can enter the bloodstream, reach the placenta, and generate toxins inside the amniotic fluid that result in inflammation, potentially causing premature birth.</a:t>
          </a:r>
          <a:endParaRPr lang="en-US" sz="1400" kern="1200" dirty="0">
            <a:solidFill>
              <a:schemeClr val="tx1"/>
            </a:solidFill>
            <a:latin typeface="+mn-lt"/>
          </a:endParaRPr>
        </a:p>
      </dsp:txBody>
      <dsp:txXfrm>
        <a:off x="5424211" y="807970"/>
        <a:ext cx="2377306" cy="3446690"/>
      </dsp:txXfrm>
    </dsp:sp>
    <dsp:sp modelId="{ED387DA9-085A-4A2F-B2FD-DD8D67230F95}">
      <dsp:nvSpPr>
        <dsp:cNvPr id="0" name=""/>
        <dsp:cNvSpPr/>
      </dsp:nvSpPr>
      <dsp:spPr>
        <a:xfrm>
          <a:off x="8134340" y="96676"/>
          <a:ext cx="2377306" cy="711293"/>
        </a:xfrm>
        <a:prstGeom prst="rect">
          <a:avLst/>
        </a:prstGeom>
        <a:solidFill>
          <a:schemeClr val="accent2">
            <a:hueOff val="92351"/>
            <a:satOff val="782"/>
            <a:lumOff val="13333"/>
            <a:alphaOff val="0"/>
          </a:schemeClr>
        </a:solidFill>
        <a:ln w="12700" cap="flat" cmpd="sng" algn="ctr">
          <a:solidFill>
            <a:schemeClr val="accent2">
              <a:hueOff val="92351"/>
              <a:satOff val="782"/>
              <a:lumOff val="1333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/>
            <a:t>Rheumatoid Arthritis</a:t>
          </a:r>
          <a:endParaRPr lang="en-US" sz="1400" kern="1200"/>
        </a:p>
      </dsp:txBody>
      <dsp:txXfrm>
        <a:off x="8134340" y="96676"/>
        <a:ext cx="2377306" cy="711293"/>
      </dsp:txXfrm>
    </dsp:sp>
    <dsp:sp modelId="{85D7B4F1-4C1C-4534-BE6B-0AEC9F28129E}">
      <dsp:nvSpPr>
        <dsp:cNvPr id="0" name=""/>
        <dsp:cNvSpPr/>
      </dsp:nvSpPr>
      <dsp:spPr>
        <a:xfrm>
          <a:off x="8134340" y="807970"/>
          <a:ext cx="2377306" cy="3446690"/>
        </a:xfrm>
        <a:prstGeom prst="rect">
          <a:avLst/>
        </a:prstGeom>
        <a:solidFill>
          <a:schemeClr val="accent2">
            <a:tint val="40000"/>
            <a:alpha val="90000"/>
            <a:hueOff val="63056"/>
            <a:satOff val="2885"/>
            <a:lumOff val="394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3056"/>
              <a:satOff val="2885"/>
              <a:lumOff val="39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>
              <a:solidFill>
                <a:schemeClr val="tx1"/>
              </a:solidFill>
              <a:effectLst/>
              <a:latin typeface="+mn-lt"/>
            </a:rPr>
            <a:t>Several studies have shown the link between RA and periodontal disease. </a:t>
          </a:r>
          <a:endParaRPr lang="en-US" sz="1400" kern="1200" dirty="0">
            <a:solidFill>
              <a:schemeClr val="tx1"/>
            </a:solidFill>
            <a:latin typeface="+mn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>
              <a:solidFill>
                <a:schemeClr val="tx1"/>
              </a:solidFill>
              <a:effectLst/>
              <a:latin typeface="+mn-lt"/>
            </a:rPr>
            <a:t>Recent findings indicate that infection with </a:t>
          </a:r>
          <a:r>
            <a:rPr lang="en-US" sz="1400" b="0" i="1" kern="1200">
              <a:solidFill>
                <a:schemeClr val="tx1"/>
              </a:solidFill>
              <a:effectLst/>
              <a:latin typeface="+mn-lt"/>
            </a:rPr>
            <a:t>P. gingivalis</a:t>
          </a:r>
          <a:r>
            <a:rPr lang="en-US" sz="1400" b="0" i="0" kern="1200">
              <a:solidFill>
                <a:schemeClr val="tx1"/>
              </a:solidFill>
              <a:effectLst/>
              <a:latin typeface="+mn-lt"/>
            </a:rPr>
            <a:t> precedes RA and that the bacterium is a likely factor in the initiation and maintenance of the autoimmune inflammatory responses that occur in this disease.</a:t>
          </a:r>
          <a:endParaRPr lang="en-US" sz="1400" kern="1200" dirty="0">
            <a:solidFill>
              <a:schemeClr val="tx1"/>
            </a:solidFill>
            <a:latin typeface="+mn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>
              <a:solidFill>
                <a:schemeClr val="tx1"/>
              </a:solidFill>
              <a:effectLst/>
              <a:latin typeface="+mn-lt"/>
            </a:rPr>
            <a:t> Good oral health has proven to better manage RA in patients.</a:t>
          </a:r>
          <a:endParaRPr lang="en-US" sz="1400" kern="1200" dirty="0">
            <a:solidFill>
              <a:schemeClr val="tx1"/>
            </a:solidFill>
            <a:latin typeface="+mn-lt"/>
          </a:endParaRPr>
        </a:p>
      </dsp:txBody>
      <dsp:txXfrm>
        <a:off x="8134340" y="807970"/>
        <a:ext cx="2377306" cy="34466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987CAE-3018-471E-B5EC-DD9C355B5FFB}">
      <dsp:nvSpPr>
        <dsp:cNvPr id="0" name=""/>
        <dsp:cNvSpPr/>
      </dsp:nvSpPr>
      <dsp:spPr>
        <a:xfrm>
          <a:off x="10090" y="674922"/>
          <a:ext cx="3426543" cy="10279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773" tIns="270773" rIns="270773" bIns="270773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i="0" u="none" strike="noStrike" kern="1200" dirty="0">
              <a:effectLst/>
            </a:rPr>
            <a:t>Alzheimer’s</a:t>
          </a:r>
          <a:endParaRPr lang="en-US" sz="3400" kern="1200" dirty="0"/>
        </a:p>
      </dsp:txBody>
      <dsp:txXfrm>
        <a:off x="10090" y="674922"/>
        <a:ext cx="3426543" cy="1027963"/>
      </dsp:txXfrm>
    </dsp:sp>
    <dsp:sp modelId="{A356D1C7-0CCB-464F-ADC0-1711B144F72A}">
      <dsp:nvSpPr>
        <dsp:cNvPr id="0" name=""/>
        <dsp:cNvSpPr/>
      </dsp:nvSpPr>
      <dsp:spPr>
        <a:xfrm>
          <a:off x="10090" y="1702885"/>
          <a:ext cx="3426543" cy="197352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466" tIns="338466" rIns="338466" bIns="338466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1200" b="0" i="0" u="none" strike="noStrike" kern="1200" dirty="0">
              <a:effectLst/>
            </a:rPr>
            <a:t>Presence of </a:t>
          </a:r>
          <a:r>
            <a:rPr lang="en-US" sz="1200" b="0" i="1" u="none" strike="noStrike" kern="1200" dirty="0" err="1">
              <a:effectLst/>
            </a:rPr>
            <a:t>Porphyromonas</a:t>
          </a:r>
          <a:r>
            <a:rPr lang="en-US" sz="1200" b="0" i="1" u="none" strike="noStrike" kern="1200" dirty="0">
              <a:effectLst/>
            </a:rPr>
            <a:t> </a:t>
          </a:r>
          <a:r>
            <a:rPr lang="en-US" sz="1200" b="0" i="1" u="none" strike="noStrike" kern="1200" dirty="0" err="1">
              <a:effectLst/>
            </a:rPr>
            <a:t>gingivalis</a:t>
          </a:r>
          <a:r>
            <a:rPr lang="en-US" sz="1200" b="0" i="0" u="none" strike="noStrike" kern="1200" dirty="0">
              <a:effectLst/>
            </a:rPr>
            <a:t> found in patients with dementia, the same bacteria associated with gum disease</a:t>
          </a:r>
          <a:endParaRPr lang="en-US" sz="120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1200" b="0" i="0" u="none" strike="noStrike" kern="1200" dirty="0">
              <a:effectLst/>
            </a:rPr>
            <a:t>Gum disease increases the risk of cognitive dysfunction </a:t>
          </a:r>
        </a:p>
      </dsp:txBody>
      <dsp:txXfrm>
        <a:off x="10090" y="1702885"/>
        <a:ext cx="3426543" cy="1973529"/>
      </dsp:txXfrm>
    </dsp:sp>
    <dsp:sp modelId="{AB11481C-A452-4AC3-8AA2-ACFFD9989965}">
      <dsp:nvSpPr>
        <dsp:cNvPr id="0" name=""/>
        <dsp:cNvSpPr/>
      </dsp:nvSpPr>
      <dsp:spPr>
        <a:xfrm>
          <a:off x="3544528" y="674922"/>
          <a:ext cx="3426543" cy="1027963"/>
        </a:xfrm>
        <a:prstGeom prst="rect">
          <a:avLst/>
        </a:prstGeom>
        <a:solidFill>
          <a:schemeClr val="accent2">
            <a:hueOff val="46176"/>
            <a:satOff val="391"/>
            <a:lumOff val="6666"/>
            <a:alphaOff val="0"/>
          </a:schemeClr>
        </a:solidFill>
        <a:ln w="12700" cap="flat" cmpd="sng" algn="ctr">
          <a:solidFill>
            <a:schemeClr val="accent2">
              <a:hueOff val="46176"/>
              <a:satOff val="391"/>
              <a:lumOff val="666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773" tIns="270773" rIns="270773" bIns="270773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i="0" u="none" strike="noStrike" kern="1200" dirty="0">
              <a:effectLst/>
            </a:rPr>
            <a:t>Lung Disease</a:t>
          </a:r>
          <a:endParaRPr lang="en-US" sz="3400" kern="1200" dirty="0"/>
        </a:p>
      </dsp:txBody>
      <dsp:txXfrm>
        <a:off x="3544528" y="674922"/>
        <a:ext cx="3426543" cy="1027963"/>
      </dsp:txXfrm>
    </dsp:sp>
    <dsp:sp modelId="{16A78D78-6925-4845-A61E-C85F95DFD2AE}">
      <dsp:nvSpPr>
        <dsp:cNvPr id="0" name=""/>
        <dsp:cNvSpPr/>
      </dsp:nvSpPr>
      <dsp:spPr>
        <a:xfrm>
          <a:off x="3544528" y="1702885"/>
          <a:ext cx="3426543" cy="1973529"/>
        </a:xfrm>
        <a:prstGeom prst="rect">
          <a:avLst/>
        </a:prstGeom>
        <a:solidFill>
          <a:schemeClr val="accent2">
            <a:tint val="40000"/>
            <a:alpha val="90000"/>
            <a:hueOff val="31528"/>
            <a:satOff val="1442"/>
            <a:lumOff val="197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1528"/>
              <a:satOff val="1442"/>
              <a:lumOff val="19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466" tIns="338466" rIns="338466" bIns="338466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dirty="0">
              <a:effectLst/>
            </a:rPr>
            <a:t>Pneumonia</a:t>
          </a:r>
          <a:endParaRPr lang="en-US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b="0" i="0" u="none" strike="noStrike" kern="1200" dirty="0">
              <a:effectLst/>
            </a:rPr>
            <a:t>Significant cause of death in long term-term care facilities  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>
              <a:effectLst/>
            </a:rPr>
            <a:t>COPD</a:t>
          </a:r>
          <a:endParaRPr lang="en-US" sz="1200" b="0" i="0" u="none" strike="noStrike" kern="1200" dirty="0">
            <a:effectLst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dirty="0">
              <a:effectLst/>
            </a:rPr>
            <a:t>Breathing bacteria in</a:t>
          </a:r>
        </a:p>
      </dsp:txBody>
      <dsp:txXfrm>
        <a:off x="3544528" y="1702885"/>
        <a:ext cx="3426543" cy="1973529"/>
      </dsp:txXfrm>
    </dsp:sp>
    <dsp:sp modelId="{3159F16E-048D-4064-9BBC-537B3EDD754F}">
      <dsp:nvSpPr>
        <dsp:cNvPr id="0" name=""/>
        <dsp:cNvSpPr/>
      </dsp:nvSpPr>
      <dsp:spPr>
        <a:xfrm>
          <a:off x="7078966" y="674922"/>
          <a:ext cx="3426543" cy="1027963"/>
        </a:xfrm>
        <a:prstGeom prst="rect">
          <a:avLst/>
        </a:prstGeom>
        <a:solidFill>
          <a:schemeClr val="accent2">
            <a:hueOff val="92351"/>
            <a:satOff val="782"/>
            <a:lumOff val="13333"/>
            <a:alphaOff val="0"/>
          </a:schemeClr>
        </a:solidFill>
        <a:ln w="12700" cap="flat" cmpd="sng" algn="ctr">
          <a:solidFill>
            <a:schemeClr val="accent2">
              <a:hueOff val="92351"/>
              <a:satOff val="782"/>
              <a:lumOff val="1333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773" tIns="270773" rIns="270773" bIns="270773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Cancer</a:t>
          </a:r>
        </a:p>
      </dsp:txBody>
      <dsp:txXfrm>
        <a:off x="7078966" y="674922"/>
        <a:ext cx="3426543" cy="1027963"/>
      </dsp:txXfrm>
    </dsp:sp>
    <dsp:sp modelId="{0C9F4D55-709F-4AD8-B490-F3A00FAC3E98}">
      <dsp:nvSpPr>
        <dsp:cNvPr id="0" name=""/>
        <dsp:cNvSpPr/>
      </dsp:nvSpPr>
      <dsp:spPr>
        <a:xfrm>
          <a:off x="7078966" y="1702885"/>
          <a:ext cx="3426543" cy="1973529"/>
        </a:xfrm>
        <a:prstGeom prst="rect">
          <a:avLst/>
        </a:prstGeom>
        <a:solidFill>
          <a:schemeClr val="accent2">
            <a:tint val="40000"/>
            <a:alpha val="90000"/>
            <a:hueOff val="63056"/>
            <a:satOff val="2885"/>
            <a:lumOff val="394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3056"/>
              <a:satOff val="2885"/>
              <a:lumOff val="39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466" tIns="338466" rIns="338466" bIns="338466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dirty="0">
              <a:effectLst/>
            </a:rPr>
            <a:t>People with a history of periodontal (gum) disease were 43% more likely to develop esophageal cancer and 52% more likely to develop gastric (stomach) cancer compared with people whose gums were healthier.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dirty="0">
            <a:effectLst/>
          </a:endParaRPr>
        </a:p>
      </dsp:txBody>
      <dsp:txXfrm>
        <a:off x="7078966" y="1702885"/>
        <a:ext cx="3426543" cy="19735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9/11/2024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134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043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51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b2c1633c08_0_32:notes"/>
          <p:cNvSpPr txBox="1">
            <a:spLocks noGrp="1"/>
          </p:cNvSpPr>
          <p:nvPr>
            <p:ph type="body" idx="1"/>
          </p:nvPr>
        </p:nvSpPr>
        <p:spPr>
          <a:xfrm>
            <a:off x="684868" y="4473575"/>
            <a:ext cx="5488200" cy="36609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84;gb2c1633c0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8800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b2c1633c08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04" name="Google Shape;104;gb2c1633c08_0_85:notes"/>
          <p:cNvSpPr txBox="1">
            <a:spLocks noGrp="1"/>
          </p:cNvSpPr>
          <p:nvPr>
            <p:ph type="body" idx="1"/>
          </p:nvPr>
        </p:nvSpPr>
        <p:spPr>
          <a:xfrm>
            <a:off x="684868" y="4473575"/>
            <a:ext cx="5488200" cy="366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105" name="Google Shape;105;gb2c1633c08_0_85:notes"/>
          <p:cNvSpPr txBox="1"/>
          <p:nvPr/>
        </p:nvSpPr>
        <p:spPr>
          <a:xfrm>
            <a:off x="3884025" y="8829675"/>
            <a:ext cx="2972400" cy="46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1571650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sz="1100" b="0" i="0" dirty="0">
              <a:solidFill>
                <a:srgbClr val="6F6F6F"/>
              </a:solidFill>
              <a:effectLst/>
              <a:latin typeface="PT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Primary care collaborative</a:t>
            </a:r>
          </a:p>
          <a:p>
            <a:pPr algn="l"/>
            <a:r>
              <a:rPr lang="en-US" b="0" i="0" dirty="0">
                <a:solidFill>
                  <a:srgbClr val="6F6F6F"/>
                </a:solidFill>
                <a:effectLst/>
                <a:latin typeface="PT Sans"/>
              </a:rPr>
              <a:t>The reports curates extensive data on barriers to oral health care including these key findings: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6F6F6F"/>
                </a:solidFill>
                <a:effectLst/>
                <a:latin typeface="PT Sans"/>
              </a:rPr>
              <a:t>The uninsured rate for dental insurance is four times higher than that for medical insurance.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6F6F6F"/>
                </a:solidFill>
                <a:effectLst/>
                <a:latin typeface="PT Sans"/>
              </a:rPr>
              <a:t>Uninsured and publicly insured adults make up to 70% of all the 2.4 million emergency department visits each year for a dental problem, and in many cases these are preventable.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6F6F6F"/>
                </a:solidFill>
                <a:effectLst/>
                <a:latin typeface="PT Sans"/>
              </a:rPr>
              <a:t>Traditional Medicare offers no dental coverage for the 37 million adults and people with disabilities it covers.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6F6F6F"/>
                </a:solidFill>
                <a:effectLst/>
                <a:latin typeface="PT Sans"/>
              </a:rPr>
              <a:t>For low-income adults on Medicaid, it depends on where you live. 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6F6F6F"/>
                </a:solidFill>
                <a:effectLst/>
                <a:latin typeface="PT Sans"/>
              </a:rPr>
              <a:t>11 states provide no dental benefits; 35 states limit coverage; and 19 states require a copay. Even when dental coverage is provided, as for low-income children who receive insurance through Medicaid or the Children’s Health Insurance Program (CHIP), access is limited.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314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EA335-37D2-405A-A279-8771CA290E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390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E6F85-6220-421D-9203-84F526C4C60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304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E6F85-6220-421D-9203-84F526C4C60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799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E6F85-6220-421D-9203-84F526C4C60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624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5" y="690511"/>
            <a:ext cx="5185821" cy="5253089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8455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68814" y="2057400"/>
            <a:ext cx="3091027" cy="386753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7145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1717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able Placeholder 13">
            <a:extLst>
              <a:ext uri="{FF2B5EF4-FFF2-40B4-BE49-F238E27FC236}">
                <a16:creationId xmlns:a16="http://schemas.microsoft.com/office/drawing/2014/main" id="{EA708189-1532-1BDD-104F-4D8556146CE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97463" y="2051976"/>
            <a:ext cx="6180137" cy="386753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E0EC71B-95A1-C740-6B1F-F8DF02E2D1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29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2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0AB10A-3CAB-D4C0-3CB1-401461802BD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68814" y="2066731"/>
            <a:ext cx="6452876" cy="3867538"/>
          </a:xfrm>
        </p:spPr>
        <p:txBody>
          <a:bodyPr lIns="0"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/>
            </a:lvl1pPr>
            <a:lvl2pPr>
              <a:lnSpc>
                <a:spcPct val="100000"/>
              </a:lnSpc>
              <a:spcAft>
                <a:spcPts val="600"/>
              </a:spcAft>
              <a:defRPr sz="2000"/>
            </a:lvl2pPr>
            <a:lvl3pPr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defRPr sz="2000"/>
            </a:lvl3pPr>
            <a:lvl4pPr>
              <a:lnSpc>
                <a:spcPct val="100000"/>
              </a:lnSpc>
              <a:spcAft>
                <a:spcPts val="1200"/>
              </a:spcAft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7DBA8ADB-B20F-8404-46AB-AF67E25C7C7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169196" y="2066731"/>
            <a:ext cx="3108391" cy="386753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814D5F7-E70A-5F97-5C8F-95B9E1B6D49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814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CB43608F-0A38-CF4A-4B3B-F1212E786FDE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487488" y="2057400"/>
            <a:ext cx="9790112" cy="38862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5DA3688-07D1-82D9-6818-C95E9A69C2F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35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4" y="690511"/>
            <a:ext cx="4964671" cy="5253089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D608249-3D60-D3B2-68C5-778D0EA18F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2286" y="690465"/>
            <a:ext cx="4784372" cy="525308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 marL="7429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001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3748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858A4-8F1E-E17B-0FF1-CD7AF5580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7C36D-5D25-4795-DB6D-31ABD6E33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8B7F6-B078-0E51-7838-BA40B986C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9C6B1-346E-391D-9CF5-1641BA4DD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21DC6-06F7-B390-7BC7-2DBC25178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 sz="1333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7210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 column (comparison slide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95528"/>
            <a:ext cx="10241280" cy="12344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950889" y="1033185"/>
            <a:ext cx="2358977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E7159F4-9C90-4671-D0C4-5A5F1D7BDA4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74172" y="2441273"/>
            <a:ext cx="4841076" cy="37765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/>
            </a:lvl1pPr>
            <a:lvl2pPr marL="228600">
              <a:lnSpc>
                <a:spcPct val="100000"/>
              </a:lnSpc>
              <a:spcBef>
                <a:spcPts val="1000"/>
              </a:spcBef>
              <a:defRPr sz="2000"/>
            </a:lvl2pPr>
            <a:lvl3pPr marL="685800">
              <a:lnSpc>
                <a:spcPct val="100000"/>
              </a:lnSpc>
              <a:spcBef>
                <a:spcPts val="1000"/>
              </a:spcBef>
              <a:defRPr sz="1800"/>
            </a:lvl3pPr>
            <a:lvl4pPr marL="1143000">
              <a:lnSpc>
                <a:spcPct val="100000"/>
              </a:lnSpc>
              <a:spcBef>
                <a:spcPts val="1000"/>
              </a:spcBef>
              <a:defRPr sz="1600"/>
            </a:lvl4pPr>
            <a:lvl5pPr marL="1600200">
              <a:lnSpc>
                <a:spcPct val="100000"/>
              </a:lnSpc>
              <a:spcBef>
                <a:spcPts val="1000"/>
              </a:spcBef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4879934-FAC6-CBA9-F178-98B8359AD3B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71754" y="2441273"/>
            <a:ext cx="4841076" cy="37765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/>
            </a:lvl1pPr>
            <a:lvl2pPr marL="228600">
              <a:lnSpc>
                <a:spcPct val="100000"/>
              </a:lnSpc>
              <a:spcBef>
                <a:spcPts val="1000"/>
              </a:spcBef>
              <a:defRPr sz="2000"/>
            </a:lvl2pPr>
            <a:lvl3pPr marL="685800">
              <a:lnSpc>
                <a:spcPct val="100000"/>
              </a:lnSpc>
              <a:spcBef>
                <a:spcPts val="1000"/>
              </a:spcBef>
              <a:defRPr sz="1800"/>
            </a:lvl3pPr>
            <a:lvl4pPr marL="1143000">
              <a:lnSpc>
                <a:spcPct val="100000"/>
              </a:lnSpc>
              <a:spcBef>
                <a:spcPts val="1000"/>
              </a:spcBef>
              <a:defRPr sz="1600"/>
            </a:lvl4pPr>
            <a:lvl5pPr marL="1600200">
              <a:lnSpc>
                <a:spcPct val="100000"/>
              </a:lnSpc>
              <a:spcBef>
                <a:spcPts val="1000"/>
              </a:spcBef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370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547358"/>
            <a:ext cx="10924649" cy="12344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826891" y="909187"/>
            <a:ext cx="2110981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E7159F4-9C90-4671-D0C4-5A5F1D7BDA4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31520" y="2193277"/>
            <a:ext cx="2633552" cy="369959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 marL="1200150" indent="-285750">
              <a:buFont typeface="Arial" panose="020B0604020202020204" pitchFamily="34" charset="0"/>
              <a:buChar char="•"/>
              <a:defRPr sz="1600"/>
            </a:lvl3pPr>
            <a:lvl4pPr marL="1657350" indent="-285750">
              <a:buFont typeface="Arial" panose="020B0604020202020204" pitchFamily="34" charset="0"/>
              <a:buChar char="•"/>
              <a:defRPr sz="1400"/>
            </a:lvl4pPr>
            <a:lvl5pPr marL="2114550" indent="-285750">
              <a:buFont typeface="Arial" panose="020B0604020202020204" pitchFamily="34" charset="0"/>
              <a:buChar char="•"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able Placeholder 13">
            <a:extLst>
              <a:ext uri="{FF2B5EF4-FFF2-40B4-BE49-F238E27FC236}">
                <a16:creationId xmlns:a16="http://schemas.microsoft.com/office/drawing/2014/main" id="{9BEC78A7-502C-725F-1EE1-69E7CFBAD368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3840163" y="2193925"/>
            <a:ext cx="7827962" cy="36988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087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5583" y="737115"/>
            <a:ext cx="4640418" cy="5407091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388461" y="737115"/>
            <a:ext cx="4449712" cy="5407091"/>
          </a:xfrm>
        </p:spPr>
        <p:txBody>
          <a:bodyPr lIns="0" tIns="0" rIns="0" bIns="0" anchor="ctr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9F5D75-1D8F-F695-81F8-4A6D0C67821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4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1278294"/>
            <a:ext cx="5000318" cy="490414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2169" y="-1"/>
            <a:ext cx="4635426" cy="68579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02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3508311"/>
            <a:ext cx="9923770" cy="1438762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5600" y="0"/>
            <a:ext cx="10361995" cy="34290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D179113D-0374-3934-841E-56AD5AFCF9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3828" y="5228488"/>
            <a:ext cx="9923770" cy="136825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27224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5" y="503852"/>
            <a:ext cx="9150675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50153" y="2108722"/>
            <a:ext cx="8552264" cy="4119463"/>
          </a:xfrm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ABAFC1-3E76-DCE6-3A6D-E0020C5BE8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59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07175C5-CB2F-2BAC-3704-54DCD1BF0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031" y="1068169"/>
            <a:ext cx="10115939" cy="2681549"/>
          </a:xfr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01905E-33E7-852F-94E3-8E100B3D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914400"/>
            <a:ext cx="10363200" cy="50292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7799F7-CBB1-9649-7D06-F7EEFD4F0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AFC5CA-DB29-4B8C-C004-72E4EC761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3CB2D2A-7172-87CE-D493-DAF52D62E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8031" y="4027047"/>
            <a:ext cx="10115939" cy="176278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06953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4" y="2057401"/>
            <a:ext cx="4627186" cy="41194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68185" y="2057401"/>
            <a:ext cx="4609399" cy="41194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D40DF0B-6602-19D4-3110-4659C28780D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72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3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C355854D-70C0-E6E1-2A0C-284D00A21AE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5" y="2057401"/>
            <a:ext cx="3068678" cy="4119463"/>
          </a:xfrm>
        </p:spPr>
        <p:txBody>
          <a:bodyPr lIns="0">
            <a:normAutofit/>
          </a:bodyPr>
          <a:lstStyle>
            <a:lvl1pPr marL="32004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 sz="2000"/>
            </a:lvl1pPr>
            <a:lvl2pPr marL="457200" indent="-32004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+mj-lt"/>
              <a:buAutoNum type="alphaLcPeriod"/>
              <a:defRPr sz="2000"/>
            </a:lvl2pPr>
            <a:lvl3pPr marL="9144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rabicParenR"/>
              <a:defRPr sz="2000"/>
            </a:lvl3pPr>
            <a:lvl4pPr marL="13716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lphaLcParenR"/>
              <a:defRPr sz="2000"/>
            </a:lvl4pPr>
            <a:lvl5pPr marL="1828800" indent="-320040">
              <a:spcBef>
                <a:spcPts val="1000"/>
              </a:spcBef>
              <a:spcAft>
                <a:spcPts val="1200"/>
              </a:spcAft>
              <a:buFont typeface="+mj-lt"/>
              <a:buAutoNum type="romanL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91727" y="2057401"/>
            <a:ext cx="6085857" cy="41194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7B331F9-6D4A-5020-969F-E961AF374E1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2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and Content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57912CB-B8F8-1E65-094F-AD3220E6C7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03363" y="2061969"/>
            <a:ext cx="4592637" cy="48053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787262" y="2052736"/>
            <a:ext cx="4490320" cy="480059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7145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1717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809D86D-3DDE-CA24-4CAA-DF6944B9BC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10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82F216-62F1-7E0B-63FD-51C27CDA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1F31D-B959-2AD8-9208-FF08B574D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2136" y="5943601"/>
            <a:ext cx="968983" cy="651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spc="15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  <p:sldLayoutId id="2147483682" r:id="rId12"/>
    <p:sldLayoutId id="2147483681" r:id="rId13"/>
    <p:sldLayoutId id="2147483695" r:id="rId14"/>
    <p:sldLayoutId id="2147483696" r:id="rId15"/>
    <p:sldLayoutId id="214748369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dhss.delaware.gov/dph/hsm/files/dentalresourceguide.pdf" TargetMode="Externa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54C9E-20FB-B999-9303-C71D1334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15" y="1083733"/>
            <a:ext cx="5185821" cy="3615267"/>
          </a:xfrm>
        </p:spPr>
        <p:txBody>
          <a:bodyPr/>
          <a:lstStyle/>
          <a:p>
            <a:r>
              <a:rPr lang="en-US" dirty="0"/>
              <a:t>Bureau of </a:t>
            </a:r>
            <a:br>
              <a:rPr lang="en-US" dirty="0"/>
            </a:br>
            <a:r>
              <a:rPr lang="en-US" dirty="0"/>
              <a:t>Oral Health &amp; Dental Services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7B3D519-D1EE-3C5C-3B12-9235991C8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1BC668-49B9-592C-1413-7C66B537941D}"/>
              </a:ext>
            </a:extLst>
          </p:cNvPr>
          <p:cNvSpPr txBox="1"/>
          <p:nvPr/>
        </p:nvSpPr>
        <p:spPr>
          <a:xfrm>
            <a:off x="1292215" y="4842933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Delaware Division of Public Health</a:t>
            </a:r>
          </a:p>
          <a:p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Department of Health &amp; Social Services</a:t>
            </a:r>
          </a:p>
        </p:txBody>
      </p:sp>
      <p:pic>
        <p:nvPicPr>
          <p:cNvPr id="1029" name="Picture 5" descr="The missing pieces - DentalNursing">
            <a:extLst>
              <a:ext uri="{FF2B5EF4-FFF2-40B4-BE49-F238E27FC236}">
                <a16:creationId xmlns:a16="http://schemas.microsoft.com/office/drawing/2014/main" id="{20E8BC6E-2DC9-3110-19ED-77622A3F6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109" y="2129584"/>
            <a:ext cx="5106211" cy="340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822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D0E47E-D228-15EB-5886-33E9AA18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827" y="1278294"/>
            <a:ext cx="5000318" cy="4904141"/>
          </a:xfrm>
        </p:spPr>
        <p:txBody>
          <a:bodyPr/>
          <a:lstStyle/>
          <a:p>
            <a:r>
              <a:rPr lang="en-US" dirty="0"/>
              <a:t>Prevalence of Disease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8C9267-2F2D-D0AC-2765-057B53C978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54145" y="1047564"/>
            <a:ext cx="4635426" cy="6857999"/>
          </a:xfrm>
        </p:spPr>
        <p:txBody>
          <a:bodyPr/>
          <a:lstStyle/>
          <a:p>
            <a:pPr marL="690545" lvl="1" indent="-233357" defTabSz="914377" eaLnBrk="0" fontAlgn="base" hangingPunct="0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Dental caries is the most common chronic disease of childhood</a:t>
            </a:r>
            <a:endParaRPr lang="en-US" altLang="en-US" sz="2000" dirty="0">
              <a:solidFill>
                <a:prstClr val="black"/>
              </a:solidFill>
              <a:latin typeface="Arial" panose="020B0604020202020204" pitchFamily="34" charset="0"/>
              <a:sym typeface="Arial"/>
            </a:endParaRPr>
          </a:p>
          <a:p>
            <a:pPr marL="914377" lvl="2" indent="0" defTabSz="914377" eaLnBrk="0" fontAlgn="base" hangingPunct="0">
              <a:spcBef>
                <a:spcPts val="1200"/>
              </a:spcBef>
              <a:spcAft>
                <a:spcPct val="0"/>
              </a:spcAft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1 in 5 children aged 5-11 years have at least one untreated decayed tooth</a:t>
            </a:r>
            <a:endParaRPr lang="en-US" altLang="en-US" sz="2400" b="1" dirty="0">
              <a:solidFill>
                <a:prstClr val="black"/>
              </a:solidFill>
              <a:latin typeface="Arial" panose="020B0604020202020204" pitchFamily="34" charset="0"/>
              <a:sym typeface="Arial"/>
            </a:endParaRPr>
          </a:p>
          <a:p>
            <a:pPr marL="690545" lvl="1" indent="-233357" defTabSz="914377" eaLnBrk="0" fontAlgn="base" hangingPunct="0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Periodontitis (deep gum disease) affects almost 50% of U.S. adults</a:t>
            </a:r>
          </a:p>
          <a:p>
            <a:pPr marL="690545" lvl="1" indent="-233357" defTabSz="914377" eaLnBrk="0" fontAlgn="base" hangingPunct="0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58,450 oral cancers will be diagnosed in 2024</a:t>
            </a:r>
          </a:p>
          <a:p>
            <a:pPr marL="914377" lvl="2" indent="0" defTabSz="914377" eaLnBrk="0" fontAlgn="base" hangingPunct="0">
              <a:spcBef>
                <a:spcPts val="1200"/>
              </a:spcBef>
              <a:spcAft>
                <a:spcPct val="0"/>
              </a:spcAft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12,230 of those will die</a:t>
            </a:r>
          </a:p>
        </p:txBody>
      </p:sp>
      <p:pic>
        <p:nvPicPr>
          <p:cNvPr id="2050" name="Picture 2" descr="Tackling poor oral health in children - Dentistry.co.uk">
            <a:extLst>
              <a:ext uri="{FF2B5EF4-FFF2-40B4-BE49-F238E27FC236}">
                <a16:creationId xmlns:a16="http://schemas.microsoft.com/office/drawing/2014/main" id="{9566FB6C-125D-FBE9-E668-2A6AB7FD6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945" y="2043074"/>
            <a:ext cx="5571269" cy="27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118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6D4A84-9D96-0A0C-BC05-72175A90E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6581E3-DBB3-777E-4A8E-ED2BEF7567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43" r="-2" b="1951"/>
          <a:stretch/>
        </p:blipFill>
        <p:spPr>
          <a:xfrm>
            <a:off x="7455543" y="1489387"/>
            <a:ext cx="3619500" cy="35074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E24AD6-7647-4018-0CAE-5C4FE2E8ADA7}"/>
              </a:ext>
            </a:extLst>
          </p:cNvPr>
          <p:cNvSpPr txBox="1"/>
          <p:nvPr/>
        </p:nvSpPr>
        <p:spPr>
          <a:xfrm>
            <a:off x="7365516" y="5223892"/>
            <a:ext cx="37095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Studies show that people with mental health disorders are nearly 3x as likely to lose teeth.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9D7197-2AD1-0D84-DB19-5CF0E4137EB6}"/>
              </a:ext>
            </a:extLst>
          </p:cNvPr>
          <p:cNvSpPr txBox="1"/>
          <p:nvPr/>
        </p:nvSpPr>
        <p:spPr>
          <a:xfrm>
            <a:off x="2663817" y="1262324"/>
            <a:ext cx="6864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MENTAL HEALTH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1E3679-C2CE-58C1-9644-240925ECB69E}"/>
              </a:ext>
            </a:extLst>
          </p:cNvPr>
          <p:cNvSpPr txBox="1"/>
          <p:nvPr/>
        </p:nvSpPr>
        <p:spPr>
          <a:xfrm>
            <a:off x="1203767" y="2411506"/>
            <a:ext cx="438124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800" dirty="0"/>
              <a:t>Mental health and oral health are closely related.</a:t>
            </a:r>
          </a:p>
          <a:p>
            <a:pPr marL="0" indent="0">
              <a:buNone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Stress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Anxiety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Depression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Eating disorders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OCD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128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C0FEFBF-60FD-0161-6F6E-89EE39389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4" y="503852"/>
            <a:ext cx="9808773" cy="1427585"/>
          </a:xfrm>
        </p:spPr>
        <p:txBody>
          <a:bodyPr anchor="ctr">
            <a:normAutofit/>
          </a:bodyPr>
          <a:lstStyle/>
          <a:p>
            <a:r>
              <a:rPr lang="en-US" dirty="0"/>
              <a:t>How do we bridge the gap between underserved and access to care?</a:t>
            </a:r>
            <a:endParaRPr lang="en-ZA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542008-8017-76E5-ABC0-32401068875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68813" y="2143125"/>
            <a:ext cx="4154551" cy="39624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Clinical Services</a:t>
            </a:r>
          </a:p>
          <a:p>
            <a:pPr marL="594360" lvl="2" indent="0">
              <a:buNone/>
            </a:pPr>
            <a:r>
              <a:rPr lang="en-US" dirty="0"/>
              <a:t>-Increasing access to care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Education </a:t>
            </a:r>
          </a:p>
          <a:p>
            <a:pPr marL="594360" lvl="2" indent="0">
              <a:buNone/>
            </a:pPr>
            <a:r>
              <a:rPr lang="en-US" dirty="0"/>
              <a:t>-Increasing oral health literacy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Community Outreach</a:t>
            </a:r>
          </a:p>
          <a:p>
            <a:pPr marL="594360" lvl="2" indent="0">
              <a:buNone/>
            </a:pPr>
            <a:r>
              <a:rPr lang="en-US" dirty="0"/>
              <a:t>-Increasing awareness and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0B0A3C-AC12-A4FD-F12C-893E58AEA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364" y="2057401"/>
            <a:ext cx="5222582" cy="4119463"/>
          </a:xfrm>
          <a:prstGeom prst="rect">
            <a:avLst/>
          </a:prstGeom>
          <a:noFill/>
        </p:spPr>
      </p:pic>
      <p:sp>
        <p:nvSpPr>
          <p:cNvPr id="1031" name="Slide Number Placeholder 4">
            <a:extLst>
              <a:ext uri="{FF2B5EF4-FFF2-40B4-BE49-F238E27FC236}">
                <a16:creationId xmlns:a16="http://schemas.microsoft.com/office/drawing/2014/main" id="{26B14021-E23A-0A8C-2C21-F7B27CE51BB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680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/>
          <a:lstStyle/>
          <a:p>
            <a:r>
              <a:rPr lang="en-ZA" dirty="0"/>
              <a:t>Clinical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173316" y="1571826"/>
            <a:ext cx="8552264" cy="4119463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Kindergarten Screenings</a:t>
            </a:r>
            <a:r>
              <a:rPr lang="en-US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Ensuring children are ready for school with healthy smiles.</a:t>
            </a:r>
            <a:endParaRPr lang="en-US" kern="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Smile Check Program</a:t>
            </a:r>
            <a:r>
              <a:rPr lang="en-US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Children: School-based, daycare centers, and community organizations.</a:t>
            </a:r>
            <a:endParaRPr lang="en-US" kern="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Adults: Flexible services available anywhere.</a:t>
            </a:r>
            <a:endParaRPr lang="en-US" kern="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Warner School-Based Dental Clinic</a:t>
            </a:r>
            <a:r>
              <a:rPr lang="en-US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Provides onsite preventive care (cleanings, exams, sealants, fluoride, SDF) for children attending Warner and Shortlidge schools.</a:t>
            </a:r>
            <a:endParaRPr lang="en-US" kern="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Case Management</a:t>
            </a:r>
            <a:r>
              <a:rPr lang="en-US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Comprehensive care management including counseling, referrals, and addressing barriers to care.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152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6F71E8-8D71-9405-3A01-01C3B8F86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4" y="503852"/>
            <a:ext cx="9808773" cy="1427585"/>
          </a:xfrm>
        </p:spPr>
        <p:txBody>
          <a:bodyPr/>
          <a:lstStyle/>
          <a:p>
            <a:r>
              <a:rPr lang="en-US" dirty="0"/>
              <a:t>Education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4518A5-1C9D-79F3-349C-3E7AAFD989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FC6CE3-642B-61DE-1B12-616EE664FA8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381119" y="1631191"/>
            <a:ext cx="9571098" cy="4119463"/>
          </a:xfrm>
        </p:spPr>
        <p:txBody>
          <a:bodyPr>
            <a:normAutofit fontScale="70000" lnSpcReduction="2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Tailored oral health education for diverse groups: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Women’s, men’s, and children’s oral health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Special needs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Prenatal/postnatal</a:t>
            </a:r>
            <a:endParaRPr lang="en-US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Seniors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Oral-systemic health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Dental integration into primary care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Oral health with substance use disorder (SUD) focus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Library partnerships focusing on literacy and early intervention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Nurses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Caregivers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Train the trainer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Flexibility to create programs for any community partner’s needs, and present anywhere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82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77F88-EE66-F06A-6C9A-6641AFC8A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Outreach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816BE-58DF-BF72-4193-98CA5C11B81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68813" y="2057401"/>
            <a:ext cx="9017425" cy="4119463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Partnership with Health 4 All, DOE, DE Libraries, DSAMH, grassroots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Participation in: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Community resource fairs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Fall festivals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Back-to-school nights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Open houses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Any event that benefits the community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kern="0" dirty="0">
                <a:ea typeface="Calibri" panose="020F0502020204030204" pitchFamily="34" charset="0"/>
                <a:cs typeface="Times New Roman" panose="02020603050405020304" pitchFamily="18" charset="0"/>
              </a:rPr>
              <a:t>Donations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Open invitation to partner organizations to invite us to their events</a:t>
            </a: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52F82A-83BC-836E-CB78-94C88ACAD9D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170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C15354-374E-4710-792F-592E588BA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4" y="503852"/>
            <a:ext cx="9808773" cy="1427585"/>
          </a:xfrm>
        </p:spPr>
        <p:txBody>
          <a:bodyPr anchor="ctr">
            <a:normAutofit/>
          </a:bodyPr>
          <a:lstStyle/>
          <a:p>
            <a:r>
              <a:rPr lang="en-US" dirty="0"/>
              <a:t>How can we help each other?</a:t>
            </a:r>
            <a:endParaRPr lang="en-ZA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CE9E18-F4C2-3B3A-348B-BE5512664CA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468814" y="2066731"/>
            <a:ext cx="6452876" cy="3867538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0" dirty="0">
                <a:effectLst/>
              </a:rPr>
              <a:t>Encouraging collaboration to expand outreach</a:t>
            </a:r>
            <a:endParaRPr lang="en-US" kern="100" dirty="0">
              <a:effectLst/>
            </a:endParaRP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0" dirty="0">
                <a:effectLst/>
              </a:rPr>
              <a:t>Identifying needs in your communities/clients/families you serve</a:t>
            </a:r>
            <a:endParaRPr lang="en-US" kern="100" dirty="0">
              <a:effectLst/>
            </a:endParaRP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0" dirty="0">
                <a:effectLst/>
              </a:rPr>
              <a:t>Inviting the Bureau to attend relevant events</a:t>
            </a:r>
            <a:endParaRPr lang="en-US" kern="100" dirty="0">
              <a:effectLst/>
            </a:endParaRP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0" dirty="0">
                <a:effectLst/>
              </a:rPr>
              <a:t>Know how to access and share the DE Dental Resource Guide (</a:t>
            </a:r>
            <a:r>
              <a:rPr lang="en-US" dirty="0">
                <a:hlinkClick r:id="rId2"/>
              </a:rPr>
              <a:t>https://dhss.delaware.gov/dph/hsm/files/dentalresourceguide.pdf</a:t>
            </a:r>
            <a:r>
              <a:rPr lang="en-US" dirty="0"/>
              <a:t>)</a:t>
            </a:r>
            <a:endParaRPr lang="en-US" kern="100" dirty="0">
              <a:effectLst/>
            </a:endParaRP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0" dirty="0">
                <a:effectLst/>
              </a:rPr>
              <a:t>Know the Delaware Dental Helpline number: 302-318-8850</a:t>
            </a:r>
            <a:endParaRPr lang="en-US" kern="100" dirty="0">
              <a:effectLst/>
            </a:endParaRPr>
          </a:p>
        </p:txBody>
      </p:sp>
      <p:pic>
        <p:nvPicPr>
          <p:cNvPr id="2050" name="Picture 2" descr="7 Scientific Benefits of Helping Others | Mental Floss">
            <a:extLst>
              <a:ext uri="{FF2B5EF4-FFF2-40B4-BE49-F238E27FC236}">
                <a16:creationId xmlns:a16="http://schemas.microsoft.com/office/drawing/2014/main" id="{974141D8-BE27-CBA7-4BB7-412FEE6DA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1" r="24380"/>
          <a:stretch/>
        </p:blipFill>
        <p:spPr bwMode="auto">
          <a:xfrm>
            <a:off x="8169196" y="2066731"/>
            <a:ext cx="3108391" cy="386753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756543-DA8C-CEE2-0E13-19DE61C134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010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01732C-7338-DBA0-BD19-1FA88304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14" y="3766657"/>
            <a:ext cx="9218958" cy="2176943"/>
          </a:xfrm>
        </p:spPr>
        <p:txBody>
          <a:bodyPr/>
          <a:lstStyle/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you!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ECFE66-A9E7-A365-967B-2FD670CB39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49505" y="690465"/>
            <a:ext cx="6117153" cy="5253089"/>
          </a:xfrm>
        </p:spPr>
        <p:txBody>
          <a:bodyPr/>
          <a:lstStyle/>
          <a:p>
            <a:r>
              <a:rPr lang="en-US" dirty="0"/>
              <a:t>Gena Riley, RDH, CDHC</a:t>
            </a:r>
          </a:p>
          <a:p>
            <a:r>
              <a:rPr lang="en-US" dirty="0"/>
              <a:t>302-315-8853</a:t>
            </a:r>
          </a:p>
          <a:p>
            <a:r>
              <a:rPr lang="en-US" dirty="0"/>
              <a:t>Gena.riley1@delaware.gov</a:t>
            </a:r>
          </a:p>
          <a:p>
            <a:r>
              <a:rPr lang="en-US" dirty="0"/>
              <a:t>https://dhss.delaware.gov/dph/hsm/ohphome.html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5A02A6-8BB2-A484-B832-F5E8897AD7B9}"/>
              </a:ext>
            </a:extLst>
          </p:cNvPr>
          <p:cNvSpPr txBox="1"/>
          <p:nvPr/>
        </p:nvSpPr>
        <p:spPr>
          <a:xfrm>
            <a:off x="4949505" y="1259065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+mj-lt"/>
              </a:rPr>
              <a:t>Questions?</a:t>
            </a:r>
          </a:p>
        </p:txBody>
      </p:sp>
      <p:pic>
        <p:nvPicPr>
          <p:cNvPr id="6" name="Picture 5" descr="A cartoon tooth and a green box&#10;&#10;Description automatically generated">
            <a:extLst>
              <a:ext uri="{FF2B5EF4-FFF2-40B4-BE49-F238E27FC236}">
                <a16:creationId xmlns:a16="http://schemas.microsoft.com/office/drawing/2014/main" id="{5D08FFAB-2911-4D73-18B9-66A39BE57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654" y="1211013"/>
            <a:ext cx="3241765" cy="255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70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7761-0B88-A5E8-0B78-C39173D05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583" y="737115"/>
            <a:ext cx="4640418" cy="5407091"/>
          </a:xfrm>
        </p:spPr>
        <p:txBody>
          <a:bodyPr/>
          <a:lstStyle/>
          <a:p>
            <a:r>
              <a:rPr lang="en-US" dirty="0"/>
              <a:t>Mission &amp; Vision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4601E-33F5-5714-867D-A0B584DA7C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FBB668-D854-A45A-0AA2-F31770D977EF}"/>
              </a:ext>
            </a:extLst>
          </p:cNvPr>
          <p:cNvSpPr txBox="1"/>
          <p:nvPr/>
        </p:nvSpPr>
        <p:spPr>
          <a:xfrm>
            <a:off x="5089124" y="1030655"/>
            <a:ext cx="6094520" cy="4388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en-US" sz="2800" dirty="0">
              <a:effectLst/>
            </a:endParaRP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US" sz="2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Promote and provide essential public health services to improve the oral health and well-being of all Delawareans.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US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US" sz="2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Vision: Delawareans will experience an enhanced quality of life through optimal oral health.</a:t>
            </a:r>
            <a:endParaRPr lang="en-US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455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7761-0B88-A5E8-0B78-C39173D05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583" y="737115"/>
            <a:ext cx="4640418" cy="5407091"/>
          </a:xfrm>
        </p:spPr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4601E-33F5-5714-867D-A0B584DA7C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FBB668-D854-A45A-0AA2-F31770D977EF}"/>
              </a:ext>
            </a:extLst>
          </p:cNvPr>
          <p:cNvSpPr txBox="1"/>
          <p:nvPr/>
        </p:nvSpPr>
        <p:spPr>
          <a:xfrm>
            <a:off x="4796161" y="677792"/>
            <a:ext cx="6094520" cy="5443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Support access to quality oral health services for disadvantaged families</a:t>
            </a:r>
            <a:endParaRPr lang="en-US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Decrease the burden of oral disease through preventive services and oral health promotion</a:t>
            </a:r>
            <a:endParaRPr lang="en-US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Develop infrastructure to support community-based public health initiatives</a:t>
            </a:r>
            <a:endParaRPr lang="en-US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Protect overall health through advancements in oral health care</a:t>
            </a:r>
            <a:endParaRPr lang="en-US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866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0" name="Rectangle 109">
            <a:extLst>
              <a:ext uri="{FF2B5EF4-FFF2-40B4-BE49-F238E27FC236}">
                <a16:creationId xmlns:a16="http://schemas.microsoft.com/office/drawing/2014/main" id="{5BF4DF2C-F028-4921-9C23-41303F650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457200" y="1598246"/>
            <a:ext cx="4412419" cy="3626217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algn="r">
              <a:buClr>
                <a:schemeClr val="dk1"/>
              </a:buClr>
              <a:buSzPts val="4300"/>
            </a:pPr>
            <a: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Oral Diseases are the M</a:t>
            </a:r>
            <a: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rPr>
              <a:t>ost </a:t>
            </a:r>
            <a:b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rPr>
            </a:br>
            <a: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rPr>
              <a:t>prevalent diseases in the World</a:t>
            </a:r>
            <a:endParaRPr lang="en-US" sz="5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7" name="Google Shape;87;p18"/>
          <p:cNvSpPr txBox="1">
            <a:spLocks noGrp="1"/>
          </p:cNvSpPr>
          <p:nvPr>
            <p:ph idx="1"/>
          </p:nvPr>
        </p:nvSpPr>
        <p:spPr>
          <a:xfrm>
            <a:off x="457200" y="5350213"/>
            <a:ext cx="4412417" cy="1031537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indent="0" algn="r">
              <a:buClr>
                <a:schemeClr val="dk1"/>
              </a:buClr>
              <a:buSzPts val="1300"/>
              <a:buNone/>
            </a:pPr>
            <a:r>
              <a:rPr lang="en-US" sz="1300" kern="1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rPr>
              <a:t>														 Dentistry Today March 2020</a:t>
            </a:r>
            <a:endParaRPr lang="en-US" sz="13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" name="Google Shape;88;p18" descr="Few Parents Limit Their Children’s Sugar Intake to Protect Their Teeth"/>
          <p:cNvPicPr preferRelativeResize="0"/>
          <p:nvPr/>
        </p:nvPicPr>
        <p:blipFill rotWithShape="1">
          <a:blip r:embed="rId3"/>
          <a:srcRect l="2396" t="55562" r="2119" b="2252"/>
          <a:stretch/>
        </p:blipFill>
        <p:spPr>
          <a:xfrm>
            <a:off x="5986925" y="3022830"/>
            <a:ext cx="5664133" cy="1870586"/>
          </a:xfrm>
          <a:prstGeom prst="rect">
            <a:avLst/>
          </a:prstGeom>
          <a:noFill/>
        </p:spPr>
      </p:pic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92B7B61-D701-474B-AE8F-EA238B550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12034" y="1267063"/>
            <a:ext cx="368480" cy="519967"/>
            <a:chOff x="11512034" y="1267063"/>
            <a:chExt cx="368480" cy="519967"/>
          </a:xfrm>
          <a:solidFill>
            <a:srgbClr val="FFFFFF"/>
          </a:solidFill>
        </p:grpSpPr>
        <p:sp>
          <p:nvSpPr>
            <p:cNvPr id="117" name="Graphic 17">
              <a:extLst>
                <a:ext uri="{FF2B5EF4-FFF2-40B4-BE49-F238E27FC236}">
                  <a16:creationId xmlns:a16="http://schemas.microsoft.com/office/drawing/2014/main" id="{B71758F4-3F46-45DA-8AC5-4E508DA080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12034" y="1267063"/>
              <a:ext cx="139037" cy="139039"/>
            </a:xfrm>
            <a:custGeom>
              <a:avLst/>
              <a:gdLst>
                <a:gd name="connsiteX0" fmla="*/ 129600 w 139037"/>
                <a:gd name="connsiteY0" fmla="*/ 60082 h 139039"/>
                <a:gd name="connsiteX1" fmla="*/ 78955 w 139037"/>
                <a:gd name="connsiteY1" fmla="*/ 60082 h 139039"/>
                <a:gd name="connsiteX2" fmla="*/ 78955 w 139037"/>
                <a:gd name="connsiteY2" fmla="*/ 9437 h 139039"/>
                <a:gd name="connsiteX3" fmla="*/ 69519 w 139037"/>
                <a:gd name="connsiteY3" fmla="*/ 0 h 139039"/>
                <a:gd name="connsiteX4" fmla="*/ 60082 w 139037"/>
                <a:gd name="connsiteY4" fmla="*/ 9437 h 139039"/>
                <a:gd name="connsiteX5" fmla="*/ 60082 w 139037"/>
                <a:gd name="connsiteY5" fmla="*/ 60082 h 139039"/>
                <a:gd name="connsiteX6" fmla="*/ 9437 w 139037"/>
                <a:gd name="connsiteY6" fmla="*/ 60082 h 139039"/>
                <a:gd name="connsiteX7" fmla="*/ 0 w 139037"/>
                <a:gd name="connsiteY7" fmla="*/ 69520 h 139039"/>
                <a:gd name="connsiteX8" fmla="*/ 9437 w 139037"/>
                <a:gd name="connsiteY8" fmla="*/ 78957 h 139039"/>
                <a:gd name="connsiteX9" fmla="*/ 60082 w 139037"/>
                <a:gd name="connsiteY9" fmla="*/ 78957 h 139039"/>
                <a:gd name="connsiteX10" fmla="*/ 60082 w 139037"/>
                <a:gd name="connsiteY10" fmla="*/ 129602 h 139039"/>
                <a:gd name="connsiteX11" fmla="*/ 69519 w 139037"/>
                <a:gd name="connsiteY11" fmla="*/ 139039 h 139039"/>
                <a:gd name="connsiteX12" fmla="*/ 78955 w 139037"/>
                <a:gd name="connsiteY12" fmla="*/ 129602 h 139039"/>
                <a:gd name="connsiteX13" fmla="*/ 78955 w 139037"/>
                <a:gd name="connsiteY13" fmla="*/ 78957 h 139039"/>
                <a:gd name="connsiteX14" fmla="*/ 129600 w 139037"/>
                <a:gd name="connsiteY14" fmla="*/ 78957 h 139039"/>
                <a:gd name="connsiteX15" fmla="*/ 139037 w 139037"/>
                <a:gd name="connsiteY15" fmla="*/ 69520 h 139039"/>
                <a:gd name="connsiteX16" fmla="*/ 129600 w 139037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7" h="139039">
                  <a:moveTo>
                    <a:pt x="129600" y="60082"/>
                  </a:moveTo>
                  <a:lnTo>
                    <a:pt x="78955" y="60082"/>
                  </a:lnTo>
                  <a:lnTo>
                    <a:pt x="78955" y="9437"/>
                  </a:lnTo>
                  <a:cubicBezTo>
                    <a:pt x="78955" y="4225"/>
                    <a:pt x="74730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7" y="139039"/>
                    <a:pt x="69519" y="139039"/>
                  </a:cubicBezTo>
                  <a:cubicBezTo>
                    <a:pt x="74730" y="139039"/>
                    <a:pt x="78955" y="134814"/>
                    <a:pt x="78955" y="129602"/>
                  </a:cubicBezTo>
                  <a:lnTo>
                    <a:pt x="78955" y="78957"/>
                  </a:lnTo>
                  <a:lnTo>
                    <a:pt x="129600" y="78957"/>
                  </a:lnTo>
                  <a:cubicBezTo>
                    <a:pt x="134812" y="78957"/>
                    <a:pt x="139037" y="74731"/>
                    <a:pt x="139037" y="69520"/>
                  </a:cubicBezTo>
                  <a:cubicBezTo>
                    <a:pt x="139037" y="64308"/>
                    <a:pt x="134812" y="60082"/>
                    <a:pt x="129600" y="60082"/>
                  </a:cubicBezTo>
                  <a:close/>
                </a:path>
              </a:pathLst>
            </a:custGeom>
            <a:grpFill/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8" name="Graphic 21">
              <a:extLst>
                <a:ext uri="{FF2B5EF4-FFF2-40B4-BE49-F238E27FC236}">
                  <a16:creationId xmlns:a16="http://schemas.microsoft.com/office/drawing/2014/main" id="{8D61482F-F3C5-4D66-8C5D-C6BBE3E12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2801" y="1659316"/>
              <a:ext cx="127713" cy="127714"/>
            </a:xfrm>
            <a:custGeom>
              <a:avLst/>
              <a:gdLst>
                <a:gd name="connsiteX0" fmla="*/ 63857 w 127713"/>
                <a:gd name="connsiteY0" fmla="*/ 18874 h 127714"/>
                <a:gd name="connsiteX1" fmla="*/ 108839 w 127713"/>
                <a:gd name="connsiteY1" fmla="*/ 63857 h 127714"/>
                <a:gd name="connsiteX2" fmla="*/ 63857 w 127713"/>
                <a:gd name="connsiteY2" fmla="*/ 108840 h 127714"/>
                <a:gd name="connsiteX3" fmla="*/ 18874 w 127713"/>
                <a:gd name="connsiteY3" fmla="*/ 63857 h 127714"/>
                <a:gd name="connsiteX4" fmla="*/ 63857 w 127713"/>
                <a:gd name="connsiteY4" fmla="*/ 18874 h 127714"/>
                <a:gd name="connsiteX5" fmla="*/ 63857 w 127713"/>
                <a:gd name="connsiteY5" fmla="*/ 0 h 127714"/>
                <a:gd name="connsiteX6" fmla="*/ 0 w 127713"/>
                <a:gd name="connsiteY6" fmla="*/ 63857 h 127714"/>
                <a:gd name="connsiteX7" fmla="*/ 63857 w 127713"/>
                <a:gd name="connsiteY7" fmla="*/ 127714 h 127714"/>
                <a:gd name="connsiteX8" fmla="*/ 127713 w 127713"/>
                <a:gd name="connsiteY8" fmla="*/ 63857 h 127714"/>
                <a:gd name="connsiteX9" fmla="*/ 63857 w 127713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4">
                  <a:moveTo>
                    <a:pt x="63857" y="18874"/>
                  </a:moveTo>
                  <a:cubicBezTo>
                    <a:pt x="88700" y="18874"/>
                    <a:pt x="108839" y="39014"/>
                    <a:pt x="108839" y="63857"/>
                  </a:cubicBezTo>
                  <a:cubicBezTo>
                    <a:pt x="108839" y="88700"/>
                    <a:pt x="88700" y="108840"/>
                    <a:pt x="63857" y="108840"/>
                  </a:cubicBezTo>
                  <a:cubicBezTo>
                    <a:pt x="39013" y="108840"/>
                    <a:pt x="18874" y="88700"/>
                    <a:pt x="18874" y="63857"/>
                  </a:cubicBezTo>
                  <a:cubicBezTo>
                    <a:pt x="18898" y="39024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grpFill/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4" name="Rectangle 113">
            <a:extLst>
              <a:ext uri="{FF2B5EF4-FFF2-40B4-BE49-F238E27FC236}">
                <a16:creationId xmlns:a16="http://schemas.microsoft.com/office/drawing/2014/main" id="{5BF4DF2C-F028-4921-9C23-41303F650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457200" y="1598246"/>
            <a:ext cx="4412419" cy="3626217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algn="r">
              <a:buClr>
                <a:schemeClr val="dk1"/>
              </a:buClr>
              <a:buSzPts val="4300"/>
            </a:pPr>
            <a:r>
              <a:rPr lang="en-US" sz="6200" kern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rPr>
              <a:t>Affects health care costs and outcomes</a:t>
            </a:r>
            <a:endParaRPr lang="en-US" sz="6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" name="Google Shape;109;p21"/>
          <p:cNvPicPr preferRelativeResize="0"/>
          <p:nvPr/>
        </p:nvPicPr>
        <p:blipFill rotWithShape="1">
          <a:blip r:embed="rId3"/>
          <a:srcRect l="32431" t="29164" r="16032" b="8331"/>
          <a:stretch/>
        </p:blipFill>
        <p:spPr>
          <a:xfrm>
            <a:off x="5986925" y="2026059"/>
            <a:ext cx="5664133" cy="3864127"/>
          </a:xfrm>
          <a:prstGeom prst="rect">
            <a:avLst/>
          </a:prstGeom>
          <a:noFill/>
        </p:spPr>
      </p:pic>
      <p:grpSp>
        <p:nvGrpSpPr>
          <p:cNvPr id="120" name="Group 119">
            <a:extLst>
              <a:ext uri="{FF2B5EF4-FFF2-40B4-BE49-F238E27FC236}">
                <a16:creationId xmlns:a16="http://schemas.microsoft.com/office/drawing/2014/main" id="{892B7B61-D701-474B-AE8F-EA238B550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12034" y="1267063"/>
            <a:ext cx="368480" cy="519967"/>
            <a:chOff x="11512034" y="1267063"/>
            <a:chExt cx="368480" cy="519967"/>
          </a:xfrm>
          <a:solidFill>
            <a:srgbClr val="FFFFFF"/>
          </a:solidFill>
        </p:grpSpPr>
        <p:sp>
          <p:nvSpPr>
            <p:cNvPr id="121" name="Graphic 17">
              <a:extLst>
                <a:ext uri="{FF2B5EF4-FFF2-40B4-BE49-F238E27FC236}">
                  <a16:creationId xmlns:a16="http://schemas.microsoft.com/office/drawing/2014/main" id="{B71758F4-3F46-45DA-8AC5-4E508DA080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12034" y="1267063"/>
              <a:ext cx="139037" cy="139039"/>
            </a:xfrm>
            <a:custGeom>
              <a:avLst/>
              <a:gdLst>
                <a:gd name="connsiteX0" fmla="*/ 129600 w 139037"/>
                <a:gd name="connsiteY0" fmla="*/ 60082 h 139039"/>
                <a:gd name="connsiteX1" fmla="*/ 78955 w 139037"/>
                <a:gd name="connsiteY1" fmla="*/ 60082 h 139039"/>
                <a:gd name="connsiteX2" fmla="*/ 78955 w 139037"/>
                <a:gd name="connsiteY2" fmla="*/ 9437 h 139039"/>
                <a:gd name="connsiteX3" fmla="*/ 69519 w 139037"/>
                <a:gd name="connsiteY3" fmla="*/ 0 h 139039"/>
                <a:gd name="connsiteX4" fmla="*/ 60082 w 139037"/>
                <a:gd name="connsiteY4" fmla="*/ 9437 h 139039"/>
                <a:gd name="connsiteX5" fmla="*/ 60082 w 139037"/>
                <a:gd name="connsiteY5" fmla="*/ 60082 h 139039"/>
                <a:gd name="connsiteX6" fmla="*/ 9437 w 139037"/>
                <a:gd name="connsiteY6" fmla="*/ 60082 h 139039"/>
                <a:gd name="connsiteX7" fmla="*/ 0 w 139037"/>
                <a:gd name="connsiteY7" fmla="*/ 69520 h 139039"/>
                <a:gd name="connsiteX8" fmla="*/ 9437 w 139037"/>
                <a:gd name="connsiteY8" fmla="*/ 78957 h 139039"/>
                <a:gd name="connsiteX9" fmla="*/ 60082 w 139037"/>
                <a:gd name="connsiteY9" fmla="*/ 78957 h 139039"/>
                <a:gd name="connsiteX10" fmla="*/ 60082 w 139037"/>
                <a:gd name="connsiteY10" fmla="*/ 129602 h 139039"/>
                <a:gd name="connsiteX11" fmla="*/ 69519 w 139037"/>
                <a:gd name="connsiteY11" fmla="*/ 139039 h 139039"/>
                <a:gd name="connsiteX12" fmla="*/ 78955 w 139037"/>
                <a:gd name="connsiteY12" fmla="*/ 129602 h 139039"/>
                <a:gd name="connsiteX13" fmla="*/ 78955 w 139037"/>
                <a:gd name="connsiteY13" fmla="*/ 78957 h 139039"/>
                <a:gd name="connsiteX14" fmla="*/ 129600 w 139037"/>
                <a:gd name="connsiteY14" fmla="*/ 78957 h 139039"/>
                <a:gd name="connsiteX15" fmla="*/ 139037 w 139037"/>
                <a:gd name="connsiteY15" fmla="*/ 69520 h 139039"/>
                <a:gd name="connsiteX16" fmla="*/ 129600 w 139037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7" h="139039">
                  <a:moveTo>
                    <a:pt x="129600" y="60082"/>
                  </a:moveTo>
                  <a:lnTo>
                    <a:pt x="78955" y="60082"/>
                  </a:lnTo>
                  <a:lnTo>
                    <a:pt x="78955" y="9437"/>
                  </a:lnTo>
                  <a:cubicBezTo>
                    <a:pt x="78955" y="4225"/>
                    <a:pt x="74730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7" y="139039"/>
                    <a:pt x="69519" y="139039"/>
                  </a:cubicBezTo>
                  <a:cubicBezTo>
                    <a:pt x="74730" y="139039"/>
                    <a:pt x="78955" y="134814"/>
                    <a:pt x="78955" y="129602"/>
                  </a:cubicBezTo>
                  <a:lnTo>
                    <a:pt x="78955" y="78957"/>
                  </a:lnTo>
                  <a:lnTo>
                    <a:pt x="129600" y="78957"/>
                  </a:lnTo>
                  <a:cubicBezTo>
                    <a:pt x="134812" y="78957"/>
                    <a:pt x="139037" y="74731"/>
                    <a:pt x="139037" y="69520"/>
                  </a:cubicBezTo>
                  <a:cubicBezTo>
                    <a:pt x="139037" y="64308"/>
                    <a:pt x="134812" y="60082"/>
                    <a:pt x="129600" y="60082"/>
                  </a:cubicBezTo>
                  <a:close/>
                </a:path>
              </a:pathLst>
            </a:custGeom>
            <a:grpFill/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2" name="Graphic 21">
              <a:extLst>
                <a:ext uri="{FF2B5EF4-FFF2-40B4-BE49-F238E27FC236}">
                  <a16:creationId xmlns:a16="http://schemas.microsoft.com/office/drawing/2014/main" id="{8D61482F-F3C5-4D66-8C5D-C6BBE3E12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2801" y="1659316"/>
              <a:ext cx="127713" cy="127714"/>
            </a:xfrm>
            <a:custGeom>
              <a:avLst/>
              <a:gdLst>
                <a:gd name="connsiteX0" fmla="*/ 63857 w 127713"/>
                <a:gd name="connsiteY0" fmla="*/ 18874 h 127714"/>
                <a:gd name="connsiteX1" fmla="*/ 108839 w 127713"/>
                <a:gd name="connsiteY1" fmla="*/ 63857 h 127714"/>
                <a:gd name="connsiteX2" fmla="*/ 63857 w 127713"/>
                <a:gd name="connsiteY2" fmla="*/ 108840 h 127714"/>
                <a:gd name="connsiteX3" fmla="*/ 18874 w 127713"/>
                <a:gd name="connsiteY3" fmla="*/ 63857 h 127714"/>
                <a:gd name="connsiteX4" fmla="*/ 63857 w 127713"/>
                <a:gd name="connsiteY4" fmla="*/ 18874 h 127714"/>
                <a:gd name="connsiteX5" fmla="*/ 63857 w 127713"/>
                <a:gd name="connsiteY5" fmla="*/ 0 h 127714"/>
                <a:gd name="connsiteX6" fmla="*/ 0 w 127713"/>
                <a:gd name="connsiteY6" fmla="*/ 63857 h 127714"/>
                <a:gd name="connsiteX7" fmla="*/ 63857 w 127713"/>
                <a:gd name="connsiteY7" fmla="*/ 127714 h 127714"/>
                <a:gd name="connsiteX8" fmla="*/ 127713 w 127713"/>
                <a:gd name="connsiteY8" fmla="*/ 63857 h 127714"/>
                <a:gd name="connsiteX9" fmla="*/ 63857 w 127713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4">
                  <a:moveTo>
                    <a:pt x="63857" y="18874"/>
                  </a:moveTo>
                  <a:cubicBezTo>
                    <a:pt x="88700" y="18874"/>
                    <a:pt x="108839" y="39014"/>
                    <a:pt x="108839" y="63857"/>
                  </a:cubicBezTo>
                  <a:cubicBezTo>
                    <a:pt x="108839" y="88700"/>
                    <a:pt x="88700" y="108840"/>
                    <a:pt x="63857" y="108840"/>
                  </a:cubicBezTo>
                  <a:cubicBezTo>
                    <a:pt x="39013" y="108840"/>
                    <a:pt x="18874" y="88700"/>
                    <a:pt x="18874" y="63857"/>
                  </a:cubicBezTo>
                  <a:cubicBezTo>
                    <a:pt x="18898" y="39024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grpFill/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27955-3CAE-4B12-814F-CDE9536B2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575021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Health Inequity in Oral Health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25283-5B99-4F38-8B64-EDC05F6E8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458" y="1601736"/>
            <a:ext cx="8639503" cy="429283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33" dirty="0">
                <a:latin typeface="PT Sans"/>
              </a:rPr>
              <a:t>The uninsured rate for dental insurance is four times higher than that for medical insurance.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33" dirty="0">
                <a:latin typeface="PT Sans"/>
              </a:rPr>
              <a:t>Uninsured and publicly insured adults make up to 70% of all the 2.4 million ED visits each year for a dental problem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33" dirty="0">
                <a:latin typeface="PT Sans"/>
              </a:rPr>
              <a:t>Traditional Medicare offers no dental coverage for the 37 million adults and people with disabilities it covers.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133" dirty="0">
                <a:latin typeface="PT Sans"/>
              </a:rPr>
              <a:t>For low-income adults on Medicaid, it depends on where you live. </a:t>
            </a:r>
          </a:p>
          <a:p>
            <a:pPr marL="990575" lvl="1" indent="-380990">
              <a:lnSpc>
                <a:spcPct val="110000"/>
              </a:lnSpc>
            </a:pPr>
            <a:r>
              <a:rPr lang="en-US" sz="2133" dirty="0">
                <a:latin typeface="PT Sans"/>
              </a:rPr>
              <a:t>11 states provide no dental benefits; 35 states limit coverage; and 19 states require a copay. </a:t>
            </a:r>
          </a:p>
          <a:p>
            <a:pPr marL="990575" lvl="1" indent="-380990">
              <a:lnSpc>
                <a:spcPct val="110000"/>
              </a:lnSpc>
            </a:pPr>
            <a:r>
              <a:rPr lang="en-US" sz="2133" dirty="0">
                <a:latin typeface="PT Sans"/>
              </a:rPr>
              <a:t>Even for children with Medicaid or CHIP access is limited.</a:t>
            </a:r>
          </a:p>
          <a:p>
            <a:pPr marL="42332" indent="0">
              <a:lnSpc>
                <a:spcPct val="110000"/>
              </a:lnSpc>
              <a:buNone/>
            </a:pPr>
            <a:endParaRPr lang="en-US" sz="1733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C4B5863-DAEC-4FC3-BA28-5E392583C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85938" y="1853754"/>
            <a:ext cx="2671760" cy="345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D166D0-07EA-4D9E-BDFD-2F3EA3D8FFA9}"/>
              </a:ext>
            </a:extLst>
          </p:cNvPr>
          <p:cNvSpPr txBox="1"/>
          <p:nvPr/>
        </p:nvSpPr>
        <p:spPr>
          <a:xfrm>
            <a:off x="7437120" y="6308563"/>
            <a:ext cx="520192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067" dirty="0"/>
              <a:t>https://www.pcpcc.org/2021/03/30/pcc%E2%80%99s-new-report-highlights-deepening-national-crisis-access-oral-health-care-presents</a:t>
            </a:r>
          </a:p>
        </p:txBody>
      </p:sp>
    </p:spTree>
    <p:extLst>
      <p:ext uri="{BB962C8B-B14F-4D97-AF65-F5344CB8AC3E}">
        <p14:creationId xmlns:p14="http://schemas.microsoft.com/office/powerpoint/2010/main" val="3287186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en-US" sz="4000"/>
              <a:t>Delaware Access to Dental Care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r>
              <a:rPr lang="en-US" sz="2000"/>
              <a:t>178,000 live in a dental shortage area</a:t>
            </a:r>
          </a:p>
          <a:p>
            <a:pPr lvl="1"/>
            <a:r>
              <a:rPr lang="en-US" sz="2000"/>
              <a:t>Nearly one-fifth of Delawareans do not have access to adequate dental care</a:t>
            </a:r>
          </a:p>
          <a:p>
            <a:r>
              <a:rPr lang="en-US" sz="2000"/>
              <a:t>Kent and Sussex Counties are Dental HPSA, as well as portions of New Castle County</a:t>
            </a:r>
          </a:p>
          <a:p>
            <a:r>
              <a:rPr lang="en-US" sz="2000"/>
              <a:t>An estimated 56 dentists would be required to eliminate the DE dental HPSA</a:t>
            </a:r>
          </a:p>
          <a:p>
            <a:r>
              <a:rPr lang="en-US" sz="2000"/>
              <a:t>2022 Legislation SB277 – Increase dental access by changing licensing restrictions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4" r="-1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0446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E4D83893-24D3-5706-24F3-7F3AB8886AA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DAB5ACB-1A28-EB06-CF07-09C23209B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Oral health, inflammation and disease</a:t>
            </a:r>
            <a:endParaRPr lang="en-US" dirty="0"/>
          </a:p>
        </p:txBody>
      </p:sp>
      <p:graphicFrame>
        <p:nvGraphicFramePr>
          <p:cNvPr id="8" name="Text Placeholder 2">
            <a:extLst>
              <a:ext uri="{FF2B5EF4-FFF2-40B4-BE49-F238E27FC236}">
                <a16:creationId xmlns:a16="http://schemas.microsoft.com/office/drawing/2014/main" id="{AA66255E-B57E-FA22-6D10-F4046D020633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85159685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50221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E4D83893-24D3-5706-24F3-7F3AB8886AA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DAB5ACB-1A28-EB06-CF07-09C23209B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Developing research</a:t>
            </a:r>
          </a:p>
        </p:txBody>
      </p:sp>
      <p:graphicFrame>
        <p:nvGraphicFramePr>
          <p:cNvPr id="8" name="Text Placeholder 2">
            <a:extLst>
              <a:ext uri="{FF2B5EF4-FFF2-40B4-BE49-F238E27FC236}">
                <a16:creationId xmlns:a16="http://schemas.microsoft.com/office/drawing/2014/main" id="{AA66255E-B57E-FA22-6D10-F4046D020633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19054710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22304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Custom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78544816_Win32_SL_V10" id="{8934A6D9-B969-498F-A646-4B502FD69C4E}" vid="{AA78C1C8-456D-41A9-83FC-BC8B9A8EE3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DB7358-0BCB-4DEB-B717-C1D7CC555F0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B69E9DE5-EFFE-4262-A023-32732F0B66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DE3707C-8CAB-4302-B7E1-D32E1543E05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{A98071F0-7B38-40ED-9A86-64EB1D8D6E2D}tf78544816_win32</Template>
  <TotalTime>402</TotalTime>
  <Words>1187</Words>
  <Application>Microsoft Office PowerPoint</Application>
  <PresentationFormat>Widescreen</PresentationFormat>
  <Paragraphs>152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Century Gothic</vt:lpstr>
      <vt:lpstr>Courier New</vt:lpstr>
      <vt:lpstr>PT Sans</vt:lpstr>
      <vt:lpstr>Symbol</vt:lpstr>
      <vt:lpstr>Times New Roman</vt:lpstr>
      <vt:lpstr>Tisa Offc Serif Pro</vt:lpstr>
      <vt:lpstr>Univers Light</vt:lpstr>
      <vt:lpstr>Custom</vt:lpstr>
      <vt:lpstr>Bureau of  Oral Health &amp; Dental Services</vt:lpstr>
      <vt:lpstr>Mission &amp; Vision</vt:lpstr>
      <vt:lpstr>Goals</vt:lpstr>
      <vt:lpstr>Oral Diseases are the Most  prevalent diseases in the World</vt:lpstr>
      <vt:lpstr>Affects health care costs and outcomes</vt:lpstr>
      <vt:lpstr>Health Inequity in Oral Health</vt:lpstr>
      <vt:lpstr>Delaware Access to Dental Care</vt:lpstr>
      <vt:lpstr>Oral health, inflammation and disease</vt:lpstr>
      <vt:lpstr>Developing research</vt:lpstr>
      <vt:lpstr>Prevalence of Disease</vt:lpstr>
      <vt:lpstr>PowerPoint Presentation</vt:lpstr>
      <vt:lpstr>How do we bridge the gap between underserved and access to care?</vt:lpstr>
      <vt:lpstr>Clinical Services</vt:lpstr>
      <vt:lpstr>Education</vt:lpstr>
      <vt:lpstr>Community Outreach</vt:lpstr>
      <vt:lpstr>How can we help each other?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Bureau of  Oral Health &amp; Dental Services</dc:title>
  <dc:creator>Riley, Gena (DHSS)</dc:creator>
  <cp:lastModifiedBy>Gena Riley</cp:lastModifiedBy>
  <cp:revision>11</cp:revision>
  <dcterms:created xsi:type="dcterms:W3CDTF">2024-09-09T15:46:54Z</dcterms:created>
  <dcterms:modified xsi:type="dcterms:W3CDTF">2024-09-11T17:30:11Z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