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Lst>
  <p:notesMasterIdLst>
    <p:notesMasterId r:id="rId26"/>
  </p:notesMasterIdLst>
  <p:sldIdLst>
    <p:sldId id="256" r:id="rId2"/>
    <p:sldId id="311" r:id="rId3"/>
    <p:sldId id="326" r:id="rId4"/>
    <p:sldId id="318" r:id="rId5"/>
    <p:sldId id="320" r:id="rId6"/>
    <p:sldId id="321" r:id="rId7"/>
    <p:sldId id="322" r:id="rId8"/>
    <p:sldId id="323" r:id="rId9"/>
    <p:sldId id="324" r:id="rId10"/>
    <p:sldId id="325" r:id="rId11"/>
    <p:sldId id="327" r:id="rId12"/>
    <p:sldId id="328" r:id="rId13"/>
    <p:sldId id="329" r:id="rId14"/>
    <p:sldId id="330" r:id="rId15"/>
    <p:sldId id="331" r:id="rId16"/>
    <p:sldId id="332" r:id="rId17"/>
    <p:sldId id="313" r:id="rId18"/>
    <p:sldId id="312" r:id="rId19"/>
    <p:sldId id="314" r:id="rId20"/>
    <p:sldId id="315" r:id="rId21"/>
    <p:sldId id="316" r:id="rId22"/>
    <p:sldId id="317" r:id="rId23"/>
    <p:sldId id="319" r:id="rId24"/>
    <p:sldId id="26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459" autoAdjust="0"/>
    <p:restoredTop sz="88881" autoAdjust="0"/>
  </p:normalViewPr>
  <p:slideViewPr>
    <p:cSldViewPr snapToGrid="0" snapToObjects="1">
      <p:cViewPr>
        <p:scale>
          <a:sx n="84" d="100"/>
          <a:sy n="84" d="100"/>
        </p:scale>
        <p:origin x="776" y="768"/>
      </p:cViewPr>
      <p:guideLst>
        <p:guide orient="horz" pos="2160"/>
        <p:guide pos="2880"/>
      </p:guideLst>
    </p:cSldViewPr>
  </p:slideViewPr>
  <p:outlineViewPr>
    <p:cViewPr>
      <p:scale>
        <a:sx n="33" d="100"/>
        <a:sy n="33" d="100"/>
      </p:scale>
      <p:origin x="0" y="2647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7" d="100"/>
          <a:sy n="97" d="100"/>
        </p:scale>
        <p:origin x="-2704"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E82747-E163-8247-849D-FEB57EED1877}" type="datetimeFigureOut">
              <a:rPr lang="en-US" smtClean="0"/>
              <a:t>7/6/26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58502D-3CD0-1C43-B581-704BA8132E5D}" type="slidenum">
              <a:rPr lang="en-US" smtClean="0"/>
              <a:t>‹#›</a:t>
            </a:fld>
            <a:endParaRPr lang="en-US"/>
          </a:p>
        </p:txBody>
      </p:sp>
    </p:spTree>
    <p:extLst>
      <p:ext uri="{BB962C8B-B14F-4D97-AF65-F5344CB8AC3E}">
        <p14:creationId xmlns:p14="http://schemas.microsoft.com/office/powerpoint/2010/main" val="42624736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58502D-3CD0-1C43-B581-704BA8132E5D}"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Note that scores have been adjusted to set Zone 17 as the highest SVI with all others following it.</a:t>
            </a:r>
            <a:br>
              <a:rPr lang="en-US" dirty="0"/>
            </a:br>
            <a:br>
              <a:rPr lang="en-US" dirty="0"/>
            </a:br>
            <a:r>
              <a:rPr lang="en-US" sz="1200" kern="1200" dirty="0">
                <a:solidFill>
                  <a:schemeClr val="tx1"/>
                </a:solidFill>
                <a:effectLst/>
                <a:latin typeface="+mn-lt"/>
                <a:ea typeface="+mn-ea"/>
                <a:cs typeface="+mn-cs"/>
              </a:rPr>
              <a:t>This measure should be interpreted as a comparison among Delaware zones only. Unlike the official CDC SVI percentile rankings, which compare communities nationally, the recalculated percentile reflects the relative standing of each Delaware zone within the state. For example, a recalculated percentile of 0.89 indicates that a zone is more vulnerable than approximately 89 percent of Delaware zones included in the analysis, but it does not indicate how the zone compares to communities nationally.</a:t>
            </a:r>
          </a:p>
          <a:p>
            <a:endParaRPr lang="en-US" dirty="0"/>
          </a:p>
        </p:txBody>
      </p:sp>
      <p:sp>
        <p:nvSpPr>
          <p:cNvPr id="4" name="Slide Number Placeholder 3"/>
          <p:cNvSpPr>
            <a:spLocks noGrp="1"/>
          </p:cNvSpPr>
          <p:nvPr>
            <p:ph type="sldNum" sz="quarter" idx="5"/>
          </p:nvPr>
        </p:nvSpPr>
        <p:spPr/>
        <p:txBody>
          <a:bodyPr/>
          <a:lstStyle/>
          <a:p>
            <a:fld id="{B258502D-3CD0-1C43-B581-704BA8132E5D}" type="slidenum">
              <a:rPr lang="en-US" smtClean="0"/>
              <a:t>12</a:t>
            </a:fld>
            <a:endParaRPr lang="en-US"/>
          </a:p>
        </p:txBody>
      </p:sp>
    </p:spTree>
    <p:extLst>
      <p:ext uri="{BB962C8B-B14F-4D97-AF65-F5344CB8AC3E}">
        <p14:creationId xmlns:p14="http://schemas.microsoft.com/office/powerpoint/2010/main" val="1415485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New enrollment in MIECHV for the time frame April 1, 2025 to March 31, 2026.</a:t>
            </a:r>
          </a:p>
          <a:p>
            <a:r>
              <a:rPr lang="en-US" dirty="0">
                <a:latin typeface="Times New Roman" panose="02020603050405020304" pitchFamily="18" charset="0"/>
                <a:cs typeface="Times New Roman" panose="02020603050405020304" pitchFamily="18" charset="0"/>
              </a:rPr>
              <a:t>Two-thirds of new home visiting enrollees reside in the high-risk areas.</a:t>
            </a:r>
          </a:p>
        </p:txBody>
      </p:sp>
      <p:sp>
        <p:nvSpPr>
          <p:cNvPr id="4" name="Slide Number Placeholder 3"/>
          <p:cNvSpPr>
            <a:spLocks noGrp="1"/>
          </p:cNvSpPr>
          <p:nvPr>
            <p:ph type="sldNum" sz="quarter" idx="5"/>
          </p:nvPr>
        </p:nvSpPr>
        <p:spPr/>
        <p:txBody>
          <a:bodyPr/>
          <a:lstStyle/>
          <a:p>
            <a:fld id="{B258502D-3CD0-1C43-B581-704BA8132E5D}" type="slidenum">
              <a:rPr lang="en-US" smtClean="0"/>
              <a:t>13</a:t>
            </a:fld>
            <a:endParaRPr lang="en-US"/>
          </a:p>
        </p:txBody>
      </p:sp>
    </p:spTree>
    <p:extLst>
      <p:ext uri="{BB962C8B-B14F-4D97-AF65-F5344CB8AC3E}">
        <p14:creationId xmlns:p14="http://schemas.microsoft.com/office/powerpoint/2010/main" val="1247856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B3242-ADBC-F41E-958F-5FD79043B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D2BB2-87BA-0624-F359-F5F2C536A0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612F1-91F8-4AF9-094A-FEC2F466B603}"/>
              </a:ext>
            </a:extLst>
          </p:cNvPr>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206E0F1-6538-FDD2-8103-C9587DB80F49}"/>
              </a:ext>
            </a:extLst>
          </p:cNvPr>
          <p:cNvSpPr>
            <a:spLocks noGrp="1"/>
          </p:cNvSpPr>
          <p:nvPr>
            <p:ph type="sldNum" sz="quarter" idx="5"/>
          </p:nvPr>
        </p:nvSpPr>
        <p:spPr/>
        <p:txBody>
          <a:bodyPr/>
          <a:lstStyle/>
          <a:p>
            <a:fld id="{B258502D-3CD0-1C43-B581-704BA8132E5D}" type="slidenum">
              <a:rPr lang="en-US" smtClean="0"/>
              <a:t>14</a:t>
            </a:fld>
            <a:endParaRPr lang="en-US"/>
          </a:p>
        </p:txBody>
      </p:sp>
    </p:spTree>
    <p:extLst>
      <p:ext uri="{BB962C8B-B14F-4D97-AF65-F5344CB8AC3E}">
        <p14:creationId xmlns:p14="http://schemas.microsoft.com/office/powerpoint/2010/main" val="2521297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ED61D-FB1B-9AC3-63FB-CA00ED8B3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C12BB-9C1F-80AE-B7FA-A4C929B90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D213DB-6697-0926-FB03-5B543C74936F}"/>
              </a:ext>
            </a:extLst>
          </p:cNvPr>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7A3D3BB-AEE4-5B61-7208-D4B91F2BDEE6}"/>
              </a:ext>
            </a:extLst>
          </p:cNvPr>
          <p:cNvSpPr>
            <a:spLocks noGrp="1"/>
          </p:cNvSpPr>
          <p:nvPr>
            <p:ph type="sldNum" sz="quarter" idx="5"/>
          </p:nvPr>
        </p:nvSpPr>
        <p:spPr/>
        <p:txBody>
          <a:bodyPr/>
          <a:lstStyle/>
          <a:p>
            <a:fld id="{B258502D-3CD0-1C43-B581-704BA8132E5D}" type="slidenum">
              <a:rPr lang="en-US" smtClean="0"/>
              <a:t>15</a:t>
            </a:fld>
            <a:endParaRPr lang="en-US"/>
          </a:p>
        </p:txBody>
      </p:sp>
    </p:spTree>
    <p:extLst>
      <p:ext uri="{BB962C8B-B14F-4D97-AF65-F5344CB8AC3E}">
        <p14:creationId xmlns:p14="http://schemas.microsoft.com/office/powerpoint/2010/main" val="3289228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A42E-5958-776C-7967-A8C6024AA0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CDBBB-5444-9597-547A-EE96483ED0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67B9F9-93A0-4411-87CD-BD89BDD8A482}"/>
              </a:ext>
            </a:extLst>
          </p:cNvPr>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5504F4F-7FF5-F1D9-EF1F-4F655114AA74}"/>
              </a:ext>
            </a:extLst>
          </p:cNvPr>
          <p:cNvSpPr>
            <a:spLocks noGrp="1"/>
          </p:cNvSpPr>
          <p:nvPr>
            <p:ph type="sldNum" sz="quarter" idx="5"/>
          </p:nvPr>
        </p:nvSpPr>
        <p:spPr/>
        <p:txBody>
          <a:bodyPr/>
          <a:lstStyle/>
          <a:p>
            <a:fld id="{B258502D-3CD0-1C43-B581-704BA8132E5D}" type="slidenum">
              <a:rPr lang="en-US" smtClean="0"/>
              <a:t>16</a:t>
            </a:fld>
            <a:endParaRPr lang="en-US"/>
          </a:p>
        </p:txBody>
      </p:sp>
    </p:spTree>
    <p:extLst>
      <p:ext uri="{BB962C8B-B14F-4D97-AF65-F5344CB8AC3E}">
        <p14:creationId xmlns:p14="http://schemas.microsoft.com/office/powerpoint/2010/main" val="125012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D6A7E7-BFD0-7046-98D6-5B63D0C19EAD}"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D6A7E7-BFD0-7046-98D6-5B63D0C19EAD}"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D6A7E7-BFD0-7046-98D6-5B63D0C19EAD}"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D6A7E7-BFD0-7046-98D6-5B63D0C19EAD}" type="datetimeFigureOut">
              <a:rPr lang="en-US" smtClean="0"/>
              <a:t>7/6/26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D6A7E7-BFD0-7046-98D6-5B63D0C19EAD}" type="datetimeFigureOut">
              <a:rPr lang="en-US" smtClean="0"/>
              <a:t>7/6/26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6A7E7-BFD0-7046-98D6-5B63D0C19EAD}" type="datetimeFigureOut">
              <a:rPr lang="en-US" smtClean="0"/>
              <a:t>7/6/26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D6A7E7-BFD0-7046-98D6-5B63D0C19EAD}" type="datetimeFigureOut">
              <a:rPr lang="en-US" smtClean="0"/>
              <a:t>7/6/26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6A7E7-BFD0-7046-98D6-5B63D0C19EAD}" type="datetimeFigureOut">
              <a:rPr lang="en-US" smtClean="0"/>
              <a:t>7/6/26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D6A7E7-BFD0-7046-98D6-5B63D0C19EAD}" type="datetimeFigureOut">
              <a:rPr lang="en-US" smtClean="0"/>
              <a:t>7/6/26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6D0B0-16AC-4F46-9F84-646D7908A55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D6A7E7-BFD0-7046-98D6-5B63D0C19EAD}" type="datetimeFigureOut">
              <a:rPr lang="en-US" smtClean="0"/>
              <a:t>7/6/26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6D0B0-16AC-4F46-9F84-646D7908A55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8686800" cy="6400800"/>
          </a:xfrm>
          <a:prstGeom prst="rect">
            <a:avLst/>
          </a:prstGeom>
          <a:gradFill flip="none" rotWithShape="1">
            <a:gsLst>
              <a:gs pos="25000">
                <a:schemeClr val="bg2">
                  <a:lumMod val="75000"/>
                </a:schemeClr>
              </a:gs>
              <a:gs pos="100000">
                <a:srgbClr val="FFFFFF"/>
              </a:gs>
            </a:gsLst>
            <a:lin ang="0" scaled="1"/>
            <a:tileRect/>
          </a:gradFill>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2416175"/>
            <a:ext cx="8686800" cy="1470025"/>
          </a:xfrm>
        </p:spPr>
        <p:txBody>
          <a:bodyPr>
            <a:noAutofit/>
          </a:bodyPr>
          <a:lstStyle/>
          <a:p>
            <a:r>
              <a:rPr lang="en-US" sz="5500" b="1" dirty="0">
                <a:latin typeface="Times New Roman" panose="02020603050405020304" pitchFamily="18" charset="0"/>
                <a:cs typeface="Times New Roman" panose="02020603050405020304" pitchFamily="18" charset="0"/>
              </a:rPr>
              <a:t>Improving </a:t>
            </a:r>
            <a:br>
              <a:rPr lang="en-US" sz="5500" b="1" dirty="0">
                <a:latin typeface="Times New Roman" panose="02020603050405020304" pitchFamily="18" charset="0"/>
                <a:cs typeface="Times New Roman" panose="02020603050405020304" pitchFamily="18" charset="0"/>
              </a:rPr>
            </a:br>
            <a:r>
              <a:rPr lang="en-US" sz="5500" b="1" dirty="0">
                <a:latin typeface="Times New Roman" panose="02020603050405020304" pitchFamily="18" charset="0"/>
                <a:cs typeface="Times New Roman" panose="02020603050405020304" pitchFamily="18" charset="0"/>
              </a:rPr>
              <a:t>Home Visiting</a:t>
            </a:r>
            <a:br>
              <a:rPr lang="en-US" sz="5500" b="1" dirty="0">
                <a:latin typeface="Times New Roman" panose="02020603050405020304" pitchFamily="18" charset="0"/>
                <a:cs typeface="Times New Roman" panose="02020603050405020304" pitchFamily="18" charset="0"/>
              </a:rPr>
            </a:br>
            <a:r>
              <a:rPr lang="en-US" sz="5500" b="1" dirty="0">
                <a:latin typeface="Times New Roman" panose="02020603050405020304" pitchFamily="18" charset="0"/>
                <a:cs typeface="Times New Roman" panose="02020603050405020304" pitchFamily="18" charset="0"/>
              </a:rPr>
              <a:t>Outreach</a:t>
            </a:r>
          </a:p>
        </p:txBody>
      </p:sp>
      <p:sp>
        <p:nvSpPr>
          <p:cNvPr id="3" name="Subtitle 2"/>
          <p:cNvSpPr>
            <a:spLocks noGrp="1"/>
          </p:cNvSpPr>
          <p:nvPr>
            <p:ph type="subTitle" idx="1"/>
          </p:nvPr>
        </p:nvSpPr>
        <p:spPr>
          <a:xfrm>
            <a:off x="228601" y="3886200"/>
            <a:ext cx="8686799" cy="1752600"/>
          </a:xfrm>
        </p:spPr>
        <p:txBody>
          <a:bodyPr>
            <a:normAutofit/>
          </a:bodyPr>
          <a:lstStyle/>
          <a:p>
            <a:br>
              <a:rPr lang="en-US" sz="2500" dirty="0">
                <a:solidFill>
                  <a:schemeClr val="tx1"/>
                </a:solidFill>
                <a:effectLst/>
                <a:latin typeface="Arial"/>
                <a:cs typeface="Arial"/>
              </a:rPr>
            </a:br>
            <a:br>
              <a:rPr lang="en-US" sz="2500" dirty="0">
                <a:solidFill>
                  <a:schemeClr val="tx1"/>
                </a:solidFill>
                <a:effectLst/>
                <a:latin typeface="Arial"/>
                <a:cs typeface="Arial"/>
              </a:rPr>
            </a:br>
            <a:endParaRPr lang="en-US" sz="2500" dirty="0">
              <a:solidFill>
                <a:schemeClr val="tx1"/>
              </a:solidFill>
              <a:effectLst/>
              <a:latin typeface="Arial"/>
              <a:cs typeface="Arial"/>
            </a:endParaRPr>
          </a:p>
        </p:txBody>
      </p:sp>
      <p:sp>
        <p:nvSpPr>
          <p:cNvPr id="7" name="Title 1"/>
          <p:cNvSpPr txBox="1">
            <a:spLocks/>
          </p:cNvSpPr>
          <p:nvPr/>
        </p:nvSpPr>
        <p:spPr>
          <a:xfrm>
            <a:off x="3092297" y="5903611"/>
            <a:ext cx="3657600" cy="457200"/>
          </a:xfrm>
          <a:prstGeom prst="rect">
            <a:avLst/>
          </a:prstGeom>
        </p:spPr>
        <p:txBody>
          <a:bodyPr vert="horz" lIns="91440" tIns="45720" rIns="91440" bIns="45720" rtlCol="0"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dirty="0">
                <a:latin typeface="Calibri"/>
              </a:rPr>
              <a:t>FORWARD CONSULTANTS</a:t>
            </a:r>
          </a:p>
        </p:txBody>
      </p:sp>
      <p:pic>
        <p:nvPicPr>
          <p:cNvPr id="8" name="Picture 7" descr="Logo.jpg"/>
          <p:cNvPicPr>
            <a:picLocks noChangeAspect="1"/>
          </p:cNvPicPr>
          <p:nvPr/>
        </p:nvPicPr>
        <p:blipFill>
          <a:blip r:embed="rId3"/>
          <a:stretch>
            <a:fillRect/>
          </a:stretch>
        </p:blipFill>
        <p:spPr>
          <a:xfrm>
            <a:off x="2418890" y="5907388"/>
            <a:ext cx="673407" cy="457200"/>
          </a:xfrm>
          <a:prstGeom prst="rect">
            <a:avLst/>
          </a:prstGeom>
        </p:spPr>
      </p:pic>
      <p:sp>
        <p:nvSpPr>
          <p:cNvPr id="4" name="TextBox 3"/>
          <p:cNvSpPr txBox="1"/>
          <p:nvPr/>
        </p:nvSpPr>
        <p:spPr>
          <a:xfrm>
            <a:off x="2846816" y="-823448"/>
            <a:ext cx="184666" cy="369332"/>
          </a:xfrm>
          <a:prstGeom prst="rect">
            <a:avLst/>
          </a:prstGeom>
          <a:noFill/>
        </p:spPr>
        <p:txBody>
          <a:bodyPr wrap="none" rtlCol="0">
            <a:spAutoFit/>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4678-6720-0D1E-5832-EFEBC2C5D55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7E6EBC9-305A-DB7C-145A-20C46539DF6F}"/>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B8E0F6-43D8-7C39-0849-1204B4C0B921}"/>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Housing and Transportation Vulnerability</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8EA5353-A3E7-9221-2F85-C2057D0073B1}"/>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53EBA5E1-7D47-A533-B3C9-7B2D1CEBD3BC}"/>
              </a:ext>
            </a:extLst>
          </p:cNvPr>
          <p:cNvGraphicFramePr>
            <a:graphicFrameLocks noGrp="1"/>
          </p:cNvGraphicFramePr>
          <p:nvPr>
            <p:extLst>
              <p:ext uri="{D42A27DB-BD31-4B8C-83A1-F6EECF244321}">
                <p14:modId xmlns:p14="http://schemas.microsoft.com/office/powerpoint/2010/main" val="3359294045"/>
              </p:ext>
            </p:extLst>
          </p:nvPr>
        </p:nvGraphicFramePr>
        <p:xfrm>
          <a:off x="91440" y="1149027"/>
          <a:ext cx="8961120" cy="5617533"/>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1314970432"/>
                    </a:ext>
                  </a:extLst>
                </a:gridCol>
                <a:gridCol w="4480560">
                  <a:extLst>
                    <a:ext uri="{9D8B030D-6E8A-4147-A177-3AD203B41FA5}">
                      <a16:colId xmlns:a16="http://schemas.microsoft.com/office/drawing/2014/main" val="4239990273"/>
                    </a:ext>
                  </a:extLst>
                </a:gridCol>
              </a:tblGrid>
              <a:tr h="484245">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Impact on MCH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What Can Home Visiting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882439745"/>
                  </a:ext>
                </a:extLst>
              </a:tr>
              <a:tr h="5133288">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Missed prenatal and pediatric appointments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Delayed developmental screening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access to specialty healthcare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Housing instability or homelessness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Transportation barriers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Difficulty accessing childcare</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family stress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continuity of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Providing services directly in homes and communities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Offering flexible scheduling options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Connecting families to transportation resources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Coordinating referrals to housing assistance programs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Supporting families in accessing healthcare and developmental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Reducing barriers that prevent participation in preventive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3013641"/>
                  </a:ext>
                </a:extLst>
              </a:tr>
            </a:tbl>
          </a:graphicData>
        </a:graphic>
      </p:graphicFrame>
    </p:spTree>
    <p:extLst>
      <p:ext uri="{BB962C8B-B14F-4D97-AF65-F5344CB8AC3E}">
        <p14:creationId xmlns:p14="http://schemas.microsoft.com/office/powerpoint/2010/main" val="880900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79C98-408E-3B9A-DD10-B0815898B07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2680AB2-5802-D96A-C9AD-FDDFBD7085E9}"/>
              </a:ext>
            </a:extLst>
          </p:cNvPr>
          <p:cNvSpPr/>
          <p:nvPr/>
        </p:nvSpPr>
        <p:spPr>
          <a:xfrm>
            <a:off x="91440" y="1097280"/>
            <a:ext cx="914400" cy="5486400"/>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19AEBA6-D7F8-DFDC-B6CB-6D6CEC9CBB97}"/>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5617395-6110-C415-FE79-6A61CE4694FE}"/>
              </a:ext>
            </a:extLst>
          </p:cNvPr>
          <p:cNvSpPr>
            <a:spLocks noGrp="1"/>
          </p:cNvSpPr>
          <p:nvPr>
            <p:ph idx="1"/>
          </p:nvPr>
        </p:nvSpPr>
        <p:spPr>
          <a:xfrm>
            <a:off x="1063792" y="1097280"/>
            <a:ext cx="7988768" cy="5486400"/>
          </a:xfrm>
        </p:spPr>
        <p:txBody>
          <a:bodyPr>
            <a:normAutofit/>
          </a:bodyPr>
          <a:lstStyle/>
          <a:p>
            <a:endParaRPr lang="en-US" sz="4500" dirty="0">
              <a:effectLst/>
              <a:latin typeface="Arial"/>
              <a:cs typeface="Arial"/>
            </a:endParaRPr>
          </a:p>
          <a:p>
            <a:pPr algn="ctr">
              <a:buNone/>
            </a:pPr>
            <a:endParaRPr lang="en-US" sz="4500" dirty="0">
              <a:effectLst/>
              <a:latin typeface="Arial"/>
              <a:cs typeface="Arial"/>
            </a:endParaRPr>
          </a:p>
          <a:p>
            <a:pPr algn="ctr">
              <a:buNone/>
            </a:pPr>
            <a:r>
              <a:rPr lang="en-US" sz="4500" b="1" dirty="0">
                <a:effectLst/>
                <a:latin typeface="Times New Roman" panose="02020603050405020304" pitchFamily="18" charset="0"/>
                <a:cs typeface="Times New Roman" panose="02020603050405020304" pitchFamily="18" charset="0"/>
              </a:rPr>
              <a:t>Applying the SVI </a:t>
            </a:r>
            <a:r>
              <a:rPr lang="en-US" sz="4500" b="1" dirty="0">
                <a:latin typeface="Times New Roman" panose="02020603050405020304" pitchFamily="18" charset="0"/>
                <a:cs typeface="Times New Roman" panose="02020603050405020304" pitchFamily="18" charset="0"/>
              </a:rPr>
              <a:t>in Delaware to Improve Areas for </a:t>
            </a:r>
            <a:br>
              <a:rPr lang="en-US" sz="4500" b="1" dirty="0">
                <a:latin typeface="Times New Roman" panose="02020603050405020304" pitchFamily="18" charset="0"/>
                <a:cs typeface="Times New Roman" panose="02020603050405020304" pitchFamily="18" charset="0"/>
              </a:rPr>
            </a:br>
            <a:r>
              <a:rPr lang="en-US" sz="4500" b="1" dirty="0">
                <a:latin typeface="Times New Roman" panose="02020603050405020304" pitchFamily="18" charset="0"/>
                <a:cs typeface="Times New Roman" panose="02020603050405020304" pitchFamily="18" charset="0"/>
              </a:rPr>
              <a:t>Home Visiting Outreach</a:t>
            </a:r>
            <a:endParaRPr lang="en-US" sz="4500" dirty="0">
              <a:effectLst/>
              <a:latin typeface="Arial"/>
              <a:cs typeface="Arial"/>
            </a:endParaRPr>
          </a:p>
          <a:p>
            <a:pPr lvl="1"/>
            <a:endParaRPr lang="en-US" sz="4500" dirty="0">
              <a:effectLst/>
              <a:latin typeface="Arial"/>
              <a:cs typeface="Arial"/>
            </a:endParaRPr>
          </a:p>
          <a:p>
            <a:pPr lvl="1"/>
            <a:endParaRPr lang="en-US" sz="4500" dirty="0">
              <a:effectLst/>
              <a:latin typeface="Arial"/>
              <a:cs typeface="Arial"/>
            </a:endParaRPr>
          </a:p>
        </p:txBody>
      </p:sp>
    </p:spTree>
    <p:extLst>
      <p:ext uri="{BB962C8B-B14F-4D97-AF65-F5344CB8AC3E}">
        <p14:creationId xmlns:p14="http://schemas.microsoft.com/office/powerpoint/2010/main" val="3746197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D65B2-E0B5-93BF-0863-93637D48F64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C75F5F-9CBC-62E4-5C13-EC89D25DA90C}"/>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FE776C-B1CC-4761-F2AC-7639984B1941}"/>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SVI by Geography</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F04AEF2-AA1A-BF34-6C7A-CE4CF463A73D}"/>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4648F5C6-298C-70B8-0944-9F1D25D082F2}"/>
              </a:ext>
            </a:extLst>
          </p:cNvPr>
          <p:cNvGraphicFramePr>
            <a:graphicFrameLocks noGrp="1"/>
          </p:cNvGraphicFramePr>
          <p:nvPr>
            <p:extLst>
              <p:ext uri="{D42A27DB-BD31-4B8C-83A1-F6EECF244321}">
                <p14:modId xmlns:p14="http://schemas.microsoft.com/office/powerpoint/2010/main" val="1564951051"/>
              </p:ext>
            </p:extLst>
          </p:nvPr>
        </p:nvGraphicFramePr>
        <p:xfrm>
          <a:off x="91441" y="1097276"/>
          <a:ext cx="8961119" cy="5669277"/>
        </p:xfrm>
        <a:graphic>
          <a:graphicData uri="http://schemas.openxmlformats.org/drawingml/2006/table">
            <a:tbl>
              <a:tblPr firstRow="1" firstCol="1" bandRow="1">
                <a:tableStyleId>{5C22544A-7EE6-4342-B048-85BDC9FD1C3A}</a:tableStyleId>
              </a:tblPr>
              <a:tblGrid>
                <a:gridCol w="681647">
                  <a:extLst>
                    <a:ext uri="{9D8B030D-6E8A-4147-A177-3AD203B41FA5}">
                      <a16:colId xmlns:a16="http://schemas.microsoft.com/office/drawing/2014/main" val="1869771574"/>
                    </a:ext>
                  </a:extLst>
                </a:gridCol>
                <a:gridCol w="2279352">
                  <a:extLst>
                    <a:ext uri="{9D8B030D-6E8A-4147-A177-3AD203B41FA5}">
                      <a16:colId xmlns:a16="http://schemas.microsoft.com/office/drawing/2014/main" val="3521034391"/>
                    </a:ext>
                  </a:extLst>
                </a:gridCol>
                <a:gridCol w="4530791">
                  <a:extLst>
                    <a:ext uri="{9D8B030D-6E8A-4147-A177-3AD203B41FA5}">
                      <a16:colId xmlns:a16="http://schemas.microsoft.com/office/drawing/2014/main" val="3529001695"/>
                    </a:ext>
                  </a:extLst>
                </a:gridCol>
                <a:gridCol w="1469329">
                  <a:extLst>
                    <a:ext uri="{9D8B030D-6E8A-4147-A177-3AD203B41FA5}">
                      <a16:colId xmlns:a16="http://schemas.microsoft.com/office/drawing/2014/main" val="262070334"/>
                    </a:ext>
                  </a:extLst>
                </a:gridCol>
              </a:tblGrid>
              <a:tr h="298383">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Zone</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Location</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Zip Codes</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SVI</a:t>
                      </a: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45942588"/>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Georgetown, Seaford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19933, 19940, 19947, 19956, 19973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59143345"/>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Central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19804, 19805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64494947"/>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Central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19713, 19716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6946707"/>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Dover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19901, 19902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50799239"/>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Smyrna, West Dover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19904, 19938, 19955, 19977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6912910"/>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19801, 19802, 19806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05489253"/>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Southeast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19706, 19720, 19733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99195401"/>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South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2823621"/>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19703, 19809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0476925"/>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Milford, Harrington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19941, 19946, 19950, 19952, 19954, 19960, 19963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1352326"/>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West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19808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9863112"/>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Sussex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19930, 19939, 19944, 19945, 19966, 19967, 19970, 19975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6353867"/>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Camden, Felton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19934, 19943, 19953, 19962, 19964, 19979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893501"/>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Middletown, Townsend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19701, 19709, 19730, 19731, 19734, 19736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3214148"/>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Lewes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19931, 19951, 19958, 19968, 19971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7785645"/>
                  </a:ext>
                </a:extLst>
              </a:tr>
              <a:tr h="298383">
                <a:tc>
                  <a:txBody>
                    <a:bodyPr/>
                    <a:lstStyle/>
                    <a:p>
                      <a:pPr algn="ctr" rtl="0" fontAlgn="ctr">
                        <a:buNone/>
                      </a:pPr>
                      <a:r>
                        <a:rPr lang="en-US" sz="1500" b="1" i="0" u="none" strike="noStrike">
                          <a:solidFill>
                            <a:srgbClr val="000000"/>
                          </a:solidFill>
                          <a:effectLst/>
                          <a:latin typeface="Times New Roman" panose="02020603050405020304" pitchFamily="18"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19803, 19810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0630489"/>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Northwest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19707, 19710, 19732, 19736, 19807, 19735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9377129"/>
                  </a:ext>
                </a:extLst>
              </a:tr>
              <a:tr h="298383">
                <a:tc>
                  <a:txBody>
                    <a:bodyPr/>
                    <a:lstStyle/>
                    <a:p>
                      <a:pPr algn="ctr" rtl="0" fontAlgn="ctr">
                        <a:buNone/>
                      </a:pPr>
                      <a:r>
                        <a:rPr lang="en-US" sz="1500" b="1"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19711, 19717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8986584"/>
                  </a:ext>
                </a:extLst>
              </a:tr>
            </a:tbl>
          </a:graphicData>
        </a:graphic>
      </p:graphicFrame>
    </p:spTree>
    <p:extLst>
      <p:ext uri="{BB962C8B-B14F-4D97-AF65-F5344CB8AC3E}">
        <p14:creationId xmlns:p14="http://schemas.microsoft.com/office/powerpoint/2010/main" val="2305679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933F4-DBC4-026F-8653-A9AC34233DC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C805E38-AE83-4362-226E-D4BBABA5E808}"/>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11B81F-F16D-980E-637A-CB6D77974612}"/>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SVI by New Home Visiting Enrollment</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E38126D-E674-62A9-DE04-E27CAA9BD37E}"/>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41462441-6071-9910-3B4D-4A34AFAEDC64}"/>
              </a:ext>
            </a:extLst>
          </p:cNvPr>
          <p:cNvGraphicFramePr>
            <a:graphicFrameLocks noGrp="1"/>
          </p:cNvGraphicFramePr>
          <p:nvPr>
            <p:extLst>
              <p:ext uri="{D42A27DB-BD31-4B8C-83A1-F6EECF244321}">
                <p14:modId xmlns:p14="http://schemas.microsoft.com/office/powerpoint/2010/main" val="1858099982"/>
              </p:ext>
            </p:extLst>
          </p:nvPr>
        </p:nvGraphicFramePr>
        <p:xfrm>
          <a:off x="91440" y="1065996"/>
          <a:ext cx="8961119" cy="5693331"/>
        </p:xfrm>
        <a:graphic>
          <a:graphicData uri="http://schemas.openxmlformats.org/drawingml/2006/table">
            <a:tbl>
              <a:tblPr firstRow="1" firstCol="1" bandRow="1">
                <a:tableStyleId>{5C22544A-7EE6-4342-B048-85BDC9FD1C3A}</a:tableStyleId>
              </a:tblPr>
              <a:tblGrid>
                <a:gridCol w="682529">
                  <a:extLst>
                    <a:ext uri="{9D8B030D-6E8A-4147-A177-3AD203B41FA5}">
                      <a16:colId xmlns:a16="http://schemas.microsoft.com/office/drawing/2014/main" val="1869771574"/>
                    </a:ext>
                  </a:extLst>
                </a:gridCol>
                <a:gridCol w="2275097">
                  <a:extLst>
                    <a:ext uri="{9D8B030D-6E8A-4147-A177-3AD203B41FA5}">
                      <a16:colId xmlns:a16="http://schemas.microsoft.com/office/drawing/2014/main" val="3521034391"/>
                    </a:ext>
                  </a:extLst>
                </a:gridCol>
                <a:gridCol w="1160469">
                  <a:extLst>
                    <a:ext uri="{9D8B030D-6E8A-4147-A177-3AD203B41FA5}">
                      <a16:colId xmlns:a16="http://schemas.microsoft.com/office/drawing/2014/main" val="262070334"/>
                    </a:ext>
                  </a:extLst>
                </a:gridCol>
                <a:gridCol w="2796208">
                  <a:extLst>
                    <a:ext uri="{9D8B030D-6E8A-4147-A177-3AD203B41FA5}">
                      <a16:colId xmlns:a16="http://schemas.microsoft.com/office/drawing/2014/main" val="4145852968"/>
                    </a:ext>
                  </a:extLst>
                </a:gridCol>
                <a:gridCol w="2046816">
                  <a:extLst>
                    <a:ext uri="{9D8B030D-6E8A-4147-A177-3AD203B41FA5}">
                      <a16:colId xmlns:a16="http://schemas.microsoft.com/office/drawing/2014/main" val="3367662803"/>
                    </a:ext>
                  </a:extLst>
                </a:gridCol>
              </a:tblGrid>
              <a:tr h="299649">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Zone</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Location</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SVI</a:t>
                      </a: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New Home Visiting Enrollment</a:t>
                      </a: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Percentage</a:t>
                      </a:r>
                    </a:p>
                  </a:txBody>
                  <a:tcPr marL="40849" marR="4084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45942588"/>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Georgetown, Seaford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22.1%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59143345"/>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Central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64494947"/>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Central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6946707"/>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Dover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50799239"/>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Smyrna, West Dover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6912910"/>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10.3%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05489253"/>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Southeast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99195401"/>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South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2823621"/>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Northeast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0476925"/>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Milford, Harrington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1352326"/>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West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a:solidFill>
                            <a:srgbClr val="000000"/>
                          </a:solidFill>
                          <a:effectLst/>
                          <a:latin typeface="Times New Roman" panose="02020603050405020304" pitchFamily="18" charset="0"/>
                        </a:rPr>
                        <a:t>0.44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9863112"/>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East Sussex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6353867"/>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Camden, Felton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893501"/>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Middletown, Townsend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3214148"/>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Lewes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7785645"/>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0630489"/>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Northwest Wilmington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9377129"/>
                  </a:ext>
                </a:extLst>
              </a:tr>
              <a:tr h="299649">
                <a:tc>
                  <a:txBody>
                    <a:bodyPr/>
                    <a:lstStyle/>
                    <a:p>
                      <a:pPr algn="ctr" rtl="0" fontAlgn="ctr">
                        <a:buNone/>
                      </a:pPr>
                      <a:r>
                        <a:rPr lang="en-US" sz="1500" b="1" i="0" u="none" strike="noStrike" dirty="0">
                          <a:solidFill>
                            <a:srgbClr val="000000"/>
                          </a:solidFill>
                          <a:effectLst/>
                          <a:latin typeface="Times New Roman" panose="02020603050405020304" pitchFamily="18"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North Newark</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rPr>
                        <a:t>0.06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a:solidFill>
                            <a:srgbClr val="000000"/>
                          </a:solidFill>
                          <a:effectLst/>
                          <a:latin typeface="Times New Roman" panose="02020603050405020304" pitchFamily="18" charset="0"/>
                          <a:cs typeface="Times New Roman" panose="02020603050405020304" pitchFamily="18" charset="0"/>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8986584"/>
                  </a:ext>
                </a:extLst>
              </a:tr>
            </a:tbl>
          </a:graphicData>
        </a:graphic>
      </p:graphicFrame>
    </p:spTree>
    <p:extLst>
      <p:ext uri="{BB962C8B-B14F-4D97-AF65-F5344CB8AC3E}">
        <p14:creationId xmlns:p14="http://schemas.microsoft.com/office/powerpoint/2010/main" val="59029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F4C5-134B-F5EB-98CD-E6D4C47531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B2162B-8295-3B4D-583F-5DC5D3C27FD0}"/>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DA5968-E55C-9246-640C-47DED6797C5F}"/>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High-Risk Region Vulnerabilities and Opportunities</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7A78DAA-0EDC-4915-05DE-BF3F2BABF6E8}"/>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BE99DC51-340B-3B2B-CD56-9C865637998C}"/>
              </a:ext>
            </a:extLst>
          </p:cNvPr>
          <p:cNvGraphicFramePr>
            <a:graphicFrameLocks noGrp="1"/>
          </p:cNvGraphicFramePr>
          <p:nvPr>
            <p:extLst>
              <p:ext uri="{D42A27DB-BD31-4B8C-83A1-F6EECF244321}">
                <p14:modId xmlns:p14="http://schemas.microsoft.com/office/powerpoint/2010/main" val="2459229202"/>
              </p:ext>
            </p:extLst>
          </p:nvPr>
        </p:nvGraphicFramePr>
        <p:xfrm>
          <a:off x="91440" y="1065996"/>
          <a:ext cx="8961120" cy="5760720"/>
        </p:xfrm>
        <a:graphic>
          <a:graphicData uri="http://schemas.openxmlformats.org/drawingml/2006/table">
            <a:tbl>
              <a:tblPr firstRow="1" firstCol="1" bandRow="1">
                <a:tableStyleId>{5C22544A-7EE6-4342-B048-85BDC9FD1C3A}</a:tableStyleId>
              </a:tblPr>
              <a:tblGrid>
                <a:gridCol w="624840">
                  <a:extLst>
                    <a:ext uri="{9D8B030D-6E8A-4147-A177-3AD203B41FA5}">
                      <a16:colId xmlns:a16="http://schemas.microsoft.com/office/drawing/2014/main" val="1869771574"/>
                    </a:ext>
                  </a:extLst>
                </a:gridCol>
                <a:gridCol w="1112520">
                  <a:extLst>
                    <a:ext uri="{9D8B030D-6E8A-4147-A177-3AD203B41FA5}">
                      <a16:colId xmlns:a16="http://schemas.microsoft.com/office/drawing/2014/main" val="3521034391"/>
                    </a:ext>
                  </a:extLst>
                </a:gridCol>
                <a:gridCol w="2636520">
                  <a:extLst>
                    <a:ext uri="{9D8B030D-6E8A-4147-A177-3AD203B41FA5}">
                      <a16:colId xmlns:a16="http://schemas.microsoft.com/office/drawing/2014/main" val="262070334"/>
                    </a:ext>
                  </a:extLst>
                </a:gridCol>
                <a:gridCol w="4587240">
                  <a:extLst>
                    <a:ext uri="{9D8B030D-6E8A-4147-A177-3AD203B41FA5}">
                      <a16:colId xmlns:a16="http://schemas.microsoft.com/office/drawing/2014/main" val="4145852968"/>
                    </a:ext>
                  </a:extLst>
                </a:gridCol>
              </a:tblGrid>
              <a:tr h="306099">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Zone</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cs typeface="Times New Roman" panose="02020603050405020304" pitchFamily="18" charset="0"/>
                        </a:rPr>
                        <a:t>Location</a:t>
                      </a:r>
                      <a:endPar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Vulnerabilities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buNone/>
                      </a:pPr>
                      <a:r>
                        <a:rPr lang="en-US" sz="15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Opportunities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45942588"/>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17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Georgetown, Seaford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r>
                        <a:rPr lang="en-US" sz="1500" kern="1200" dirty="0">
                          <a:solidFill>
                            <a:schemeClr val="dk1"/>
                          </a:solidFill>
                          <a:effectLst/>
                          <a:latin typeface="Times New Roman" panose="02020603050405020304" pitchFamily="18" charset="0"/>
                          <a:ea typeface="+mn-ea"/>
                          <a:cs typeface="Times New Roman" panose="02020603050405020304" pitchFamily="18" charset="0"/>
                        </a:rPr>
                        <a:t>High socioeconomic, household composition, and housing and transportation vulnerabilities</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Maintaining current outreach efforts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Expanding prenatal enrollment</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Increasing referrals from birthing hospitals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143345"/>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Central Wilmington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High socioeconomic and minority/language vulnerabilities</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Prenatal recruitment</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Culturally responsive engagement</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Partnerships with pediatric providers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4494947"/>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Central Newark</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Highest housing and transportation vulnerability</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Prenatal recruitment</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Culturally responsive engagement</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Partnerships with pediatric providers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6946707"/>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13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East Dover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Multiple social and economic risk factors that may affect MCH outcomes</a:t>
                      </a:r>
                      <a:r>
                        <a:rPr lang="en-US" sz="1500"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Assessing enrollment relative to births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Strengthening postpartum referral systems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Evaluating unmet demand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0799239"/>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12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Smyrna, West Dover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Multiple social and economic risk factors that may affect MCH outcomes</a:t>
                      </a:r>
                      <a:r>
                        <a:rPr lang="en-US" sz="1500"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Flexible scheduling/virtual engagement options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Coordination with housing organizations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Partnerships with WIC and Medicaid care managers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6912910"/>
                  </a:ext>
                </a:extLst>
              </a:tr>
              <a:tr h="770638">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East Wilmington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High socioeconomic and minority/language vulnerabilities</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Expand bilingual outreach</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Increase recruitment through community organizations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Partner with immigrant-serving agencies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5489253"/>
                  </a:ext>
                </a:extLst>
              </a:tr>
              <a:tr h="308115">
                <a:tc>
                  <a:txBody>
                    <a:bodyPr/>
                    <a:lstStyle/>
                    <a:p>
                      <a:pPr algn="ctr" rtl="0" fontAlgn="ctr">
                        <a:buNone/>
                      </a:pPr>
                      <a:r>
                        <a:rPr lang="en-US" sz="1500" b="1" i="0" u="none" strike="noStrike" dirty="0">
                          <a:solidFill>
                            <a:srgbClr val="000000"/>
                          </a:solidFill>
                          <a:effectLst/>
                          <a:latin typeface="Times New Roman" panose="02020603050405020304" pitchFamily="18" charset="0"/>
                          <a:cs typeface="Times New Roman" panose="02020603050405020304" pitchFamily="18" charset="0"/>
                        </a:rPr>
                        <a:t>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Southeast Wilmington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Highest minority/language vulnerability scores in Delaware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Community ambassadors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Multilingual materials</a:t>
                      </a:r>
                    </a:p>
                    <a:p>
                      <a:pPr marL="285750" lvl="0" indent="-285750">
                        <a:buFont typeface="Arial" panose="020B0604020202020204" pitchFamily="34" charset="0"/>
                        <a:buChar char="•"/>
                      </a:pPr>
                      <a:r>
                        <a:rPr lang="en-US" sz="1500" kern="1200" dirty="0">
                          <a:solidFill>
                            <a:schemeClr val="dk1"/>
                          </a:solidFill>
                          <a:effectLst/>
                          <a:latin typeface="Times New Roman" panose="02020603050405020304" pitchFamily="18" charset="0"/>
                          <a:ea typeface="+mn-ea"/>
                          <a:cs typeface="Times New Roman" panose="02020603050405020304" pitchFamily="18" charset="0"/>
                        </a:rPr>
                        <a:t>Faith-based partnerships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9195401"/>
                  </a:ext>
                </a:extLst>
              </a:tr>
            </a:tbl>
          </a:graphicData>
        </a:graphic>
      </p:graphicFrame>
    </p:spTree>
    <p:extLst>
      <p:ext uri="{BB962C8B-B14F-4D97-AF65-F5344CB8AC3E}">
        <p14:creationId xmlns:p14="http://schemas.microsoft.com/office/powerpoint/2010/main" val="395256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1336C-31BD-9814-BF28-4BFD733BCDC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A301E7C-C3EF-2A17-315E-8996FDB3D0FE}"/>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DF7BD3-BBF0-1328-36E9-84450CB65EA4}"/>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Suggested Courses of Action</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6F1BADF-F2E5-382A-79C0-FC3FE867DF09}"/>
              </a:ext>
            </a:extLst>
          </p:cNvPr>
          <p:cNvSpPr txBox="1"/>
          <p:nvPr/>
        </p:nvSpPr>
        <p:spPr>
          <a:xfrm>
            <a:off x="8107843" y="3042572"/>
            <a:ext cx="184666" cy="369332"/>
          </a:xfrm>
          <a:prstGeom prst="rect">
            <a:avLst/>
          </a:prstGeom>
          <a:noFill/>
        </p:spPr>
        <p:txBody>
          <a:bodyPr wrap="none" rtlCol="0">
            <a:spAutoFit/>
          </a:bodyPr>
          <a:lstStyle/>
          <a:p>
            <a:endParaRPr lang="en-US" dirty="0"/>
          </a:p>
        </p:txBody>
      </p:sp>
      <p:sp>
        <p:nvSpPr>
          <p:cNvPr id="3" name="Content Placeholder 2">
            <a:extLst>
              <a:ext uri="{FF2B5EF4-FFF2-40B4-BE49-F238E27FC236}">
                <a16:creationId xmlns:a16="http://schemas.microsoft.com/office/drawing/2014/main" id="{62F4F166-F745-41CE-7ECD-5DEEFD957FBF}"/>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Expand to Zone 9 (Central Newark)</a:t>
            </a:r>
          </a:p>
          <a:p>
            <a:endParaRPr lang="en-US" sz="2500" b="1"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Develop Zone-Specific Outreach Plans. </a:t>
            </a:r>
            <a:r>
              <a:rPr lang="en-US" sz="2500" dirty="0">
                <a:latin typeface="Times New Roman" panose="02020603050405020304" pitchFamily="18" charset="0"/>
                <a:cs typeface="Times New Roman" panose="02020603050405020304" pitchFamily="18" charset="0"/>
              </a:rPr>
              <a:t>Should be developed for each high-risk zone (17, 4, 9 , 13, 12, 3, and 7) and identify:</a:t>
            </a:r>
            <a:endParaRPr lang="en-US" sz="2500" b="1" dirty="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Major birthing hospitals serving families in the zone</a:t>
            </a:r>
          </a:p>
          <a:p>
            <a:pPr lvl="1"/>
            <a:r>
              <a:rPr lang="en-US" sz="2000" dirty="0">
                <a:latin typeface="Times New Roman" panose="02020603050405020304" pitchFamily="18" charset="0"/>
                <a:cs typeface="Times New Roman" panose="02020603050405020304" pitchFamily="18" charset="0"/>
              </a:rPr>
              <a:t>Prenatal care providers and Federally Qualified Health Centers (FQHCs)</a:t>
            </a:r>
          </a:p>
          <a:p>
            <a:pPr lvl="1"/>
            <a:r>
              <a:rPr lang="en-US" sz="2000" dirty="0">
                <a:latin typeface="Times New Roman" panose="02020603050405020304" pitchFamily="18" charset="0"/>
                <a:cs typeface="Times New Roman" panose="02020603050405020304" pitchFamily="18" charset="0"/>
              </a:rPr>
              <a:t>Pediatric practices</a:t>
            </a:r>
          </a:p>
          <a:p>
            <a:pPr lvl="1"/>
            <a:r>
              <a:rPr lang="en-US" sz="2000" dirty="0">
                <a:latin typeface="Times New Roman" panose="02020603050405020304" pitchFamily="18" charset="0"/>
                <a:cs typeface="Times New Roman" panose="02020603050405020304" pitchFamily="18" charset="0"/>
              </a:rPr>
              <a:t>Early childhood education providers</a:t>
            </a:r>
          </a:p>
          <a:p>
            <a:pPr lvl="1"/>
            <a:r>
              <a:rPr lang="en-US" sz="2000" dirty="0">
                <a:latin typeface="Times New Roman" panose="02020603050405020304" pitchFamily="18" charset="0"/>
                <a:cs typeface="Times New Roman" panose="02020603050405020304" pitchFamily="18" charset="0"/>
              </a:rPr>
              <a:t>Community-based organizations</a:t>
            </a:r>
          </a:p>
          <a:p>
            <a:pPr lvl="1"/>
            <a:r>
              <a:rPr lang="en-US" sz="2000" dirty="0">
                <a:latin typeface="Times New Roman" panose="02020603050405020304" pitchFamily="18" charset="0"/>
                <a:cs typeface="Times New Roman" panose="02020603050405020304" pitchFamily="18" charset="0"/>
              </a:rPr>
              <a:t>Faith-based organizations</a:t>
            </a:r>
          </a:p>
          <a:p>
            <a:pPr lvl="1"/>
            <a:r>
              <a:rPr lang="en-US" sz="2000" dirty="0">
                <a:latin typeface="Times New Roman" panose="02020603050405020304" pitchFamily="18" charset="0"/>
                <a:cs typeface="Times New Roman" panose="02020603050405020304" pitchFamily="18" charset="0"/>
              </a:rPr>
              <a:t>Housing providers</a:t>
            </a:r>
          </a:p>
          <a:p>
            <a:pPr lvl="1"/>
            <a:r>
              <a:rPr lang="en-US" sz="2000" dirty="0">
                <a:latin typeface="Times New Roman" panose="02020603050405020304" pitchFamily="18" charset="0"/>
                <a:cs typeface="Times New Roman" panose="02020603050405020304" pitchFamily="18" charset="0"/>
              </a:rPr>
              <a:t>Local community events</a:t>
            </a:r>
          </a:p>
          <a:p>
            <a:pPr marL="0" indent="0">
              <a:buNone/>
            </a:pPr>
            <a:endParaRPr lang="en-US" sz="2500" dirty="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9274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E7928-EA0C-F6B7-F238-EAF4A744EA8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92BC7C5-1B54-27B9-FD94-FB59F2C06810}"/>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8FD42B-1045-40BF-5A5D-470FBAD594FD}"/>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Suggested Courses of Action</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2EC4C5B-E584-FAAF-19B4-1685974019FC}"/>
              </a:ext>
            </a:extLst>
          </p:cNvPr>
          <p:cNvSpPr txBox="1"/>
          <p:nvPr/>
        </p:nvSpPr>
        <p:spPr>
          <a:xfrm>
            <a:off x="8107843" y="3042572"/>
            <a:ext cx="184666" cy="369332"/>
          </a:xfrm>
          <a:prstGeom prst="rect">
            <a:avLst/>
          </a:prstGeom>
          <a:noFill/>
        </p:spPr>
        <p:txBody>
          <a:bodyPr wrap="none" rtlCol="0">
            <a:spAutoFit/>
          </a:bodyPr>
          <a:lstStyle/>
          <a:p>
            <a:endParaRPr lang="en-US" dirty="0"/>
          </a:p>
        </p:txBody>
      </p:sp>
      <p:sp>
        <p:nvSpPr>
          <p:cNvPr id="3" name="Content Placeholder 2">
            <a:extLst>
              <a:ext uri="{FF2B5EF4-FFF2-40B4-BE49-F238E27FC236}">
                <a16:creationId xmlns:a16="http://schemas.microsoft.com/office/drawing/2014/main" id="{FF9E5F0C-5AC2-9714-4E3C-6B361B73C6A7}"/>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Consider specific quarterly or biannual measures to track outreach.</a:t>
            </a:r>
          </a:p>
          <a:p>
            <a:pPr lvl="1"/>
            <a:r>
              <a:rPr lang="en-US" sz="2000" dirty="0">
                <a:latin typeface="Times New Roman" panose="02020603050405020304" pitchFamily="18" charset="0"/>
                <a:cs typeface="Times New Roman" panose="02020603050405020304" pitchFamily="18" charset="0"/>
              </a:rPr>
              <a:t>Enrollment by zone</a:t>
            </a:r>
          </a:p>
          <a:p>
            <a:pPr lvl="1"/>
            <a:r>
              <a:rPr lang="en-US" sz="2000" dirty="0">
                <a:latin typeface="Times New Roman" panose="02020603050405020304" pitchFamily="18" charset="0"/>
                <a:cs typeface="Times New Roman" panose="02020603050405020304" pitchFamily="18" charset="0"/>
              </a:rPr>
              <a:t>Enrollment per 100 births</a:t>
            </a:r>
          </a:p>
          <a:p>
            <a:pPr lvl="1"/>
            <a:r>
              <a:rPr lang="en-US" sz="2000" dirty="0">
                <a:latin typeface="Times New Roman" panose="02020603050405020304" pitchFamily="18" charset="0"/>
                <a:cs typeface="Times New Roman" panose="02020603050405020304" pitchFamily="18" charset="0"/>
              </a:rPr>
              <a:t>Referral source</a:t>
            </a:r>
          </a:p>
          <a:p>
            <a:pPr lvl="1"/>
            <a:r>
              <a:rPr lang="en-US" sz="2000" dirty="0">
                <a:latin typeface="Times New Roman" panose="02020603050405020304" pitchFamily="18" charset="0"/>
                <a:cs typeface="Times New Roman" panose="02020603050405020304" pitchFamily="18" charset="0"/>
              </a:rPr>
              <a:t>Referral conversion rate</a:t>
            </a:r>
          </a:p>
          <a:p>
            <a:pPr lvl="1"/>
            <a:r>
              <a:rPr lang="en-US" sz="2000" dirty="0">
                <a:latin typeface="Times New Roman" panose="02020603050405020304" pitchFamily="18" charset="0"/>
                <a:cs typeface="Times New Roman" panose="02020603050405020304" pitchFamily="18" charset="0"/>
              </a:rPr>
              <a:t>Time from referral to enrollment</a:t>
            </a:r>
          </a:p>
          <a:p>
            <a:pPr lvl="1"/>
            <a:r>
              <a:rPr lang="en-US" sz="2000" dirty="0">
                <a:latin typeface="Times New Roman" panose="02020603050405020304" pitchFamily="18" charset="0"/>
                <a:cs typeface="Times New Roman" panose="02020603050405020304" pitchFamily="18" charset="0"/>
              </a:rPr>
              <a:t>Retention by zone</a:t>
            </a:r>
          </a:p>
          <a:p>
            <a:pPr lvl="1"/>
            <a:r>
              <a:rPr lang="en-US" sz="2000" dirty="0">
                <a:latin typeface="Times New Roman" panose="02020603050405020304" pitchFamily="18" charset="0"/>
                <a:cs typeface="Times New Roman" panose="02020603050405020304" pitchFamily="18" charset="0"/>
              </a:rPr>
              <a:t>Completion of developmental screening</a:t>
            </a:r>
          </a:p>
          <a:p>
            <a:pPr lvl="1"/>
            <a:r>
              <a:rPr lang="en-US" sz="2000" dirty="0">
                <a:latin typeface="Times New Roman" panose="02020603050405020304" pitchFamily="18" charset="0"/>
                <a:cs typeface="Times New Roman" panose="02020603050405020304" pitchFamily="18" charset="0"/>
              </a:rPr>
              <a:t>Completion of postpartum visits</a:t>
            </a:r>
          </a:p>
          <a:p>
            <a:pPr marL="0" indent="0">
              <a:buNone/>
            </a:pPr>
            <a:endParaRPr lang="en-US" sz="2500" dirty="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923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9192B-5474-8397-DDDC-A12B9DCFCF5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9FB719B-AF97-5B2F-F27D-3AADC7CE459E}"/>
              </a:ext>
            </a:extLst>
          </p:cNvPr>
          <p:cNvSpPr/>
          <p:nvPr/>
        </p:nvSpPr>
        <p:spPr>
          <a:xfrm>
            <a:off x="91440" y="1097280"/>
            <a:ext cx="914400" cy="5486400"/>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D0DB074-4EAD-6CD7-4A2D-2A4F5D60F719}"/>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E86603-B1BA-4848-5D20-15E5C11E4983}"/>
              </a:ext>
            </a:extLst>
          </p:cNvPr>
          <p:cNvSpPr>
            <a:spLocks noGrp="1"/>
          </p:cNvSpPr>
          <p:nvPr>
            <p:ph idx="1"/>
          </p:nvPr>
        </p:nvSpPr>
        <p:spPr>
          <a:xfrm>
            <a:off x="1063792" y="1097280"/>
            <a:ext cx="7988768" cy="5486400"/>
          </a:xfrm>
        </p:spPr>
        <p:txBody>
          <a:bodyPr>
            <a:normAutofit/>
          </a:bodyPr>
          <a:lstStyle/>
          <a:p>
            <a:endParaRPr lang="en-US" sz="4500" dirty="0">
              <a:effectLst/>
              <a:latin typeface="Arial"/>
              <a:cs typeface="Arial"/>
            </a:endParaRPr>
          </a:p>
          <a:p>
            <a:pPr algn="ctr">
              <a:buNone/>
            </a:pPr>
            <a:endParaRPr lang="en-US" sz="4500" dirty="0">
              <a:effectLst/>
              <a:latin typeface="Arial"/>
              <a:cs typeface="Arial"/>
            </a:endParaRPr>
          </a:p>
          <a:p>
            <a:pPr algn="ctr">
              <a:buNone/>
            </a:pPr>
            <a:r>
              <a:rPr lang="en-US" sz="4500" b="1" dirty="0">
                <a:effectLst/>
                <a:latin typeface="Times New Roman" panose="02020603050405020304" pitchFamily="18" charset="0"/>
                <a:cs typeface="Times New Roman" panose="02020603050405020304" pitchFamily="18" charset="0"/>
              </a:rPr>
              <a:t>Examples of </a:t>
            </a:r>
            <a:br>
              <a:rPr lang="en-US" sz="4500" b="1" dirty="0">
                <a:effectLst/>
                <a:latin typeface="Times New Roman" panose="02020603050405020304" pitchFamily="18" charset="0"/>
                <a:cs typeface="Times New Roman" panose="02020603050405020304" pitchFamily="18" charset="0"/>
              </a:rPr>
            </a:br>
            <a:r>
              <a:rPr lang="en-US" sz="4500" b="1" dirty="0">
                <a:effectLst/>
                <a:latin typeface="Times New Roman" panose="02020603050405020304" pitchFamily="18" charset="0"/>
                <a:cs typeface="Times New Roman" panose="02020603050405020304" pitchFamily="18" charset="0"/>
              </a:rPr>
              <a:t>Successful Outreach</a:t>
            </a:r>
          </a:p>
          <a:p>
            <a:pPr lvl="1">
              <a:buNone/>
            </a:pPr>
            <a:endParaRPr lang="en-US" sz="4500" dirty="0">
              <a:effectLst/>
              <a:latin typeface="Arial"/>
              <a:cs typeface="Arial"/>
            </a:endParaRPr>
          </a:p>
          <a:p>
            <a:pPr lvl="1"/>
            <a:endParaRPr lang="en-US" sz="4500" dirty="0">
              <a:effectLst/>
              <a:latin typeface="Arial"/>
              <a:cs typeface="Arial"/>
            </a:endParaRPr>
          </a:p>
          <a:p>
            <a:pPr lvl="1"/>
            <a:endParaRPr lang="en-US" sz="4500" dirty="0">
              <a:effectLst/>
              <a:latin typeface="Arial"/>
              <a:cs typeface="Arial"/>
            </a:endParaRPr>
          </a:p>
        </p:txBody>
      </p:sp>
    </p:spTree>
    <p:extLst>
      <p:ext uri="{BB962C8B-B14F-4D97-AF65-F5344CB8AC3E}">
        <p14:creationId xmlns:p14="http://schemas.microsoft.com/office/powerpoint/2010/main" val="2290046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BF781-3B60-81EA-A3DE-6648E98C5D7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4FA92E-086B-FABE-752C-B333312C3D9A}"/>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F8A3C9-7FD9-E114-8F0F-62837BDA0330}"/>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Common Themes for Successful Outreach</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3FA812D-6222-3563-8BB0-094A8861470F}"/>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Centralized Intake Systems:</a:t>
            </a:r>
            <a:r>
              <a:rPr lang="en-US" sz="2500" dirty="0">
                <a:latin typeface="Times New Roman" panose="02020603050405020304" pitchFamily="18" charset="0"/>
                <a:cs typeface="Times New Roman" panose="02020603050405020304" pitchFamily="18" charset="0"/>
              </a:rPr>
              <a:t> Families are more likely to enroll when there is a single point of entry into multiple services.</a:t>
            </a:r>
          </a:p>
          <a:p>
            <a:pPr lvl="0"/>
            <a:endParaRPr lang="en-US" sz="2500" b="1"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Prenatal Recruitment:</a:t>
            </a:r>
            <a:r>
              <a:rPr lang="en-US" sz="2500" dirty="0">
                <a:latin typeface="Times New Roman" panose="02020603050405020304" pitchFamily="18" charset="0"/>
                <a:cs typeface="Times New Roman" panose="02020603050405020304" pitchFamily="18" charset="0"/>
              </a:rPr>
              <a:t> Enrolling families before birth improves engagement and retention.</a:t>
            </a:r>
          </a:p>
          <a:p>
            <a:pPr lvl="0"/>
            <a:endParaRPr lang="en-US" sz="2500" b="1"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Hospital-Based Referrals:</a:t>
            </a:r>
            <a:r>
              <a:rPr lang="en-US" sz="2500" dirty="0">
                <a:latin typeface="Times New Roman" panose="02020603050405020304" pitchFamily="18" charset="0"/>
                <a:cs typeface="Times New Roman" panose="02020603050405020304" pitchFamily="18" charset="0"/>
              </a:rPr>
              <a:t> Universal postpartum referral systems increase early identification of eligible families.</a:t>
            </a:r>
          </a:p>
          <a:p>
            <a:pPr lvl="0"/>
            <a:endParaRPr lang="en-US" sz="2500" b="1"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Community-Based Outreach:</a:t>
            </a:r>
            <a:r>
              <a:rPr lang="en-US" sz="2500" dirty="0">
                <a:latin typeface="Times New Roman" panose="02020603050405020304" pitchFamily="18" charset="0"/>
                <a:cs typeface="Times New Roman" panose="02020603050405020304" pitchFamily="18" charset="0"/>
              </a:rPr>
              <a:t> Community health workers and peer ambassadors improve trust and engagement.</a:t>
            </a:r>
          </a:p>
        </p:txBody>
      </p:sp>
      <p:sp>
        <p:nvSpPr>
          <p:cNvPr id="10" name="TextBox 9">
            <a:extLst>
              <a:ext uri="{FF2B5EF4-FFF2-40B4-BE49-F238E27FC236}">
                <a16:creationId xmlns:a16="http://schemas.microsoft.com/office/drawing/2014/main" id="{9410E154-C81F-0C75-2B67-357A92F8AB5E}"/>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89048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7337B-1E83-54C3-A0BE-A52A27DA8E5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506CA92-1D8B-7E87-EBF6-8D324B920E9B}"/>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313BFC-C393-CC75-E20B-C954AA2B83F1}"/>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Common Themes for Successful Outreach</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B693A66-6522-3858-07C7-6EBDCDD3640D}"/>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Data-Driven Targeting:</a:t>
            </a:r>
            <a:r>
              <a:rPr lang="en-US" sz="2500" dirty="0">
                <a:latin typeface="Times New Roman" panose="02020603050405020304" pitchFamily="18" charset="0"/>
                <a:cs typeface="Times New Roman" panose="02020603050405020304" pitchFamily="18" charset="0"/>
              </a:rPr>
              <a:t> Geographic vulnerability and birth outcome data help prioritize limited resources.</a:t>
            </a:r>
          </a:p>
          <a:p>
            <a:pPr marL="0" lvl="0" indent="0">
              <a:buNone/>
            </a:pPr>
            <a:endParaRPr lang="en-US" sz="2500"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Healthcare Partnerships:</a:t>
            </a:r>
            <a:r>
              <a:rPr lang="en-US" sz="2500" dirty="0">
                <a:latin typeface="Times New Roman" panose="02020603050405020304" pitchFamily="18" charset="0"/>
                <a:cs typeface="Times New Roman" panose="02020603050405020304" pitchFamily="18" charset="0"/>
              </a:rPr>
              <a:t> Pediatric and prenatal providers represent critical referral sources.</a:t>
            </a:r>
          </a:p>
          <a:p>
            <a:pPr marL="0" lvl="0" indent="0">
              <a:buNone/>
            </a:pPr>
            <a:endParaRPr lang="en-US" sz="2500" dirty="0">
              <a:latin typeface="Times New Roman" panose="02020603050405020304" pitchFamily="18" charset="0"/>
              <a:cs typeface="Times New Roman" panose="02020603050405020304" pitchFamily="18" charset="0"/>
            </a:endParaRPr>
          </a:p>
          <a:p>
            <a:pPr lvl="0"/>
            <a:r>
              <a:rPr lang="en-US" sz="2500" b="1" dirty="0">
                <a:latin typeface="Times New Roman" panose="02020603050405020304" pitchFamily="18" charset="0"/>
                <a:cs typeface="Times New Roman" panose="02020603050405020304" pitchFamily="18" charset="0"/>
              </a:rPr>
              <a:t>Culturally Responsive Outreach:</a:t>
            </a:r>
            <a:r>
              <a:rPr lang="en-US" sz="2500" dirty="0">
                <a:latin typeface="Times New Roman" panose="02020603050405020304" pitchFamily="18" charset="0"/>
                <a:cs typeface="Times New Roman" panose="02020603050405020304" pitchFamily="18" charset="0"/>
              </a:rPr>
              <a:t> Multilingual materials and trusted messengers increase participation among historically underserved populations.</a:t>
            </a:r>
          </a:p>
        </p:txBody>
      </p:sp>
      <p:sp>
        <p:nvSpPr>
          <p:cNvPr id="10" name="TextBox 9">
            <a:extLst>
              <a:ext uri="{FF2B5EF4-FFF2-40B4-BE49-F238E27FC236}">
                <a16:creationId xmlns:a16="http://schemas.microsoft.com/office/drawing/2014/main" id="{94C4C4F4-029E-CA76-94D8-0AB4BF6A51B7}"/>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51034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AF03-E3CB-6F67-45F3-20DA849FF72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FB15F6-363C-CFD3-5D9A-72361D0A5DB3}"/>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795FE-7C94-17B9-39CA-B9E1F56CE834}"/>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Agenda</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4162403-E1B4-EBF7-16D0-90CB2B296A8E}"/>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Social Vulnerability Index (SVI) and Domains</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Applying SVI in Delaware to Improve Areas for Home Visiting Outreach</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Examples of Successful Outreach</a:t>
            </a:r>
          </a:p>
          <a:p>
            <a:endParaRPr lang="en-US" sz="25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0518DC7-7018-E16E-092A-6EEB99B0C899}"/>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11929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C0B79-2D88-6A72-AC13-7F4B0660946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D01CC3-E95A-C718-E6EC-F576958CB5B1}"/>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2C5031-4F5E-3FB9-135B-EFAC55FA7842}"/>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Pennsylvania </a:t>
            </a:r>
            <a:r>
              <a:rPr lang="en-US" sz="3200" b="1" dirty="0">
                <a:latin typeface="Times New Roman" panose="02020603050405020304" pitchFamily="18" charset="0"/>
                <a:cs typeface="Times New Roman" panose="02020603050405020304" pitchFamily="18" charset="0"/>
              </a:rPr>
              <a:t>Medicaid Maternal Home Visiting (MHV) Program</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9228047-00BF-2AE8-7D3D-510BCD6B500D}"/>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Launched in 2020, the program is administered through Medicaid MCOs and provides home visiting services to Medicaid-enrolled first-time mothers and families w/children w/elevated risk factors. </a:t>
            </a:r>
          </a:p>
          <a:p>
            <a:pPr marL="0" indent="0">
              <a:buNone/>
            </a:pPr>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Reported benefits of Pennsylvania’s approach include:</a:t>
            </a:r>
          </a:p>
          <a:p>
            <a:pPr lvl="1"/>
            <a:r>
              <a:rPr lang="en-US" sz="2000" dirty="0">
                <a:latin typeface="Times New Roman" panose="02020603050405020304" pitchFamily="18" charset="0"/>
                <a:cs typeface="Times New Roman" panose="02020603050405020304" pitchFamily="18" charset="0"/>
              </a:rPr>
              <a:t>Increased referrals through centralized intake pathways</a:t>
            </a:r>
          </a:p>
          <a:p>
            <a:pPr lvl="1"/>
            <a:r>
              <a:rPr lang="en-US" sz="2000" dirty="0">
                <a:latin typeface="Times New Roman" panose="02020603050405020304" pitchFamily="18" charset="0"/>
                <a:cs typeface="Times New Roman" panose="02020603050405020304" pitchFamily="18" charset="0"/>
              </a:rPr>
              <a:t>Reduced duplication among home visiting programs</a:t>
            </a:r>
          </a:p>
          <a:p>
            <a:pPr lvl="1"/>
            <a:r>
              <a:rPr lang="en-US" sz="2000" dirty="0">
                <a:latin typeface="Times New Roman" panose="02020603050405020304" pitchFamily="18" charset="0"/>
                <a:cs typeface="Times New Roman" panose="02020603050405020304" pitchFamily="18" charset="0"/>
              </a:rPr>
              <a:t>Improved matching of families to appropriate service models</a:t>
            </a:r>
          </a:p>
          <a:p>
            <a:pPr lvl="1"/>
            <a:r>
              <a:rPr lang="en-US" sz="2000" dirty="0">
                <a:latin typeface="Times New Roman" panose="02020603050405020304" pitchFamily="18" charset="0"/>
                <a:cs typeface="Times New Roman" panose="02020603050405020304" pitchFamily="18" charset="0"/>
              </a:rPr>
              <a:t>Greater coordination among providers</a:t>
            </a:r>
          </a:p>
          <a:p>
            <a:pPr lvl="1"/>
            <a:r>
              <a:rPr lang="en-US" sz="2000" dirty="0">
                <a:latin typeface="Times New Roman" panose="02020603050405020304" pitchFamily="18" charset="0"/>
                <a:cs typeface="Times New Roman" panose="02020603050405020304" pitchFamily="18" charset="0"/>
              </a:rPr>
              <a:t>Expanded access for Medicaid-enrolled families</a:t>
            </a:r>
          </a:p>
          <a:p>
            <a:pPr lvl="1"/>
            <a:r>
              <a:rPr lang="en-US" sz="2000" dirty="0">
                <a:latin typeface="Times New Roman" panose="02020603050405020304" pitchFamily="18" charset="0"/>
                <a:cs typeface="Times New Roman" panose="02020603050405020304" pitchFamily="18" charset="0"/>
              </a:rPr>
              <a:t>Improved ability to track and monitor service utilization across regions</a:t>
            </a:r>
          </a:p>
          <a:p>
            <a:pPr lvl="0"/>
            <a:endParaRPr lang="en-US" sz="25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0E98C98-41FA-E993-DF8E-B6689D68ADCA}"/>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43480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21560-6D8E-19E6-9437-61685A286DC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90A3C70-6FA0-215E-CFF6-7297C0948F4B}"/>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689B1F-E13D-11D3-208A-DF7815E2A862}"/>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Ohio: </a:t>
            </a:r>
            <a:r>
              <a:rPr lang="en-US" sz="3200" b="1" dirty="0">
                <a:latin typeface="Times New Roman" panose="02020603050405020304" pitchFamily="18" charset="0"/>
                <a:cs typeface="Times New Roman" panose="02020603050405020304" pitchFamily="18" charset="0"/>
              </a:rPr>
              <a:t>Family Connects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728105B-8858-DE16-7E81-B129AB864B56}"/>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Universal postpartum nurse home visiting model that offers a nurse visit to all families shortly after birth. Nurses assess maternal and infant needs, provide education and support, and connect families with ongoing community services, including evidence-based home visiting programs when appropriate.</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Reported outcomes include:</a:t>
            </a:r>
          </a:p>
          <a:p>
            <a:pPr lvl="1"/>
            <a:r>
              <a:rPr lang="en-US" sz="2000" dirty="0">
                <a:latin typeface="Times New Roman" panose="02020603050405020304" pitchFamily="18" charset="0"/>
                <a:cs typeface="Times New Roman" panose="02020603050405020304" pitchFamily="18" charset="0"/>
              </a:rPr>
              <a:t>Increased enrollment among Medicaid families</a:t>
            </a:r>
          </a:p>
          <a:p>
            <a:pPr lvl="1"/>
            <a:r>
              <a:rPr lang="en-US" sz="2000" dirty="0">
                <a:latin typeface="Times New Roman" panose="02020603050405020304" pitchFamily="18" charset="0"/>
                <a:cs typeface="Times New Roman" panose="02020603050405020304" pitchFamily="18" charset="0"/>
              </a:rPr>
              <a:t>Earlier identification of family needs</a:t>
            </a:r>
          </a:p>
          <a:p>
            <a:pPr lvl="1"/>
            <a:r>
              <a:rPr lang="en-US" sz="2000" dirty="0">
                <a:latin typeface="Times New Roman" panose="02020603050405020304" pitchFamily="18" charset="0"/>
                <a:cs typeface="Times New Roman" panose="02020603050405020304" pitchFamily="18" charset="0"/>
              </a:rPr>
              <a:t>Reduced delays in referral processing</a:t>
            </a:r>
          </a:p>
          <a:p>
            <a:pPr lvl="1"/>
            <a:r>
              <a:rPr lang="en-US" sz="2000" dirty="0">
                <a:latin typeface="Times New Roman" panose="02020603050405020304" pitchFamily="18" charset="0"/>
                <a:cs typeface="Times New Roman" panose="02020603050405020304" pitchFamily="18" charset="0"/>
              </a:rPr>
              <a:t>Improved continuity between birth hospitals and community-based services</a:t>
            </a:r>
          </a:p>
          <a:p>
            <a:pPr lvl="1"/>
            <a:r>
              <a:rPr lang="en-US" sz="2000" dirty="0">
                <a:latin typeface="Times New Roman" panose="02020603050405020304" pitchFamily="18" charset="0"/>
                <a:cs typeface="Times New Roman" panose="02020603050405020304" pitchFamily="18" charset="0"/>
              </a:rPr>
              <a:t>Increased developmental screening and early intervention referrals</a:t>
            </a:r>
          </a:p>
          <a:p>
            <a:pPr lvl="0"/>
            <a:endParaRPr lang="en-US" sz="25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1AE4EB9-3756-AA3B-CD59-1D6E7A337AFD}"/>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79473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EBA24-1DC1-70D1-FC07-E030F7D9C3D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BA42C6F-54A3-D066-DB5F-D90D0A0CEE01}"/>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6250D3-A6EE-992A-4DE8-FC25EC7FF284}"/>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Michigan: </a:t>
            </a:r>
            <a:r>
              <a:rPr lang="en-US" sz="3200" b="1" dirty="0">
                <a:latin typeface="Times New Roman" panose="02020603050405020304" pitchFamily="18" charset="0"/>
                <a:cs typeface="Times New Roman" panose="02020603050405020304" pitchFamily="18" charset="0"/>
              </a:rPr>
              <a:t>Community Health Worker and </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Peer Navigator Partnerships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31D8FB6-6DF9-B7F7-FD7F-32B3F3588026}"/>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Michigan has emphasized community-based recruitment strategies via community health workers (CHWs), peer navigators, and trusted community organizations.</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Community health workers often:</a:t>
            </a:r>
          </a:p>
          <a:p>
            <a:pPr lvl="1"/>
            <a:r>
              <a:rPr lang="en-US" sz="2000" dirty="0">
                <a:latin typeface="Times New Roman" panose="02020603050405020304" pitchFamily="18" charset="0"/>
                <a:cs typeface="Times New Roman" panose="02020603050405020304" pitchFamily="18" charset="0"/>
              </a:rPr>
              <a:t>Conduct outreach within neighborhoods</a:t>
            </a:r>
          </a:p>
          <a:p>
            <a:pPr lvl="1"/>
            <a:r>
              <a:rPr lang="en-US" sz="2000" dirty="0">
                <a:latin typeface="Times New Roman" panose="02020603050405020304" pitchFamily="18" charset="0"/>
                <a:cs typeface="Times New Roman" panose="02020603050405020304" pitchFamily="18" charset="0"/>
              </a:rPr>
              <a:t>Assist with enrollment paperwork</a:t>
            </a:r>
          </a:p>
          <a:p>
            <a:pPr lvl="1"/>
            <a:r>
              <a:rPr lang="en-US" sz="2000" dirty="0">
                <a:latin typeface="Times New Roman" panose="02020603050405020304" pitchFamily="18" charset="0"/>
                <a:cs typeface="Times New Roman" panose="02020603050405020304" pitchFamily="18" charset="0"/>
              </a:rPr>
              <a:t>Provide culturally responsive engagement</a:t>
            </a:r>
          </a:p>
          <a:p>
            <a:pPr lvl="1"/>
            <a:r>
              <a:rPr lang="en-US" sz="2000" dirty="0">
                <a:latin typeface="Times New Roman" panose="02020603050405020304" pitchFamily="18" charset="0"/>
                <a:cs typeface="Times New Roman" panose="02020603050405020304" pitchFamily="18" charset="0"/>
              </a:rPr>
              <a:t>Support retention and follow-up</a:t>
            </a:r>
          </a:p>
          <a:p>
            <a:pPr lvl="1"/>
            <a:r>
              <a:rPr lang="en-US" sz="2000" dirty="0">
                <a:latin typeface="Times New Roman" panose="02020603050405020304" pitchFamily="18" charset="0"/>
                <a:cs typeface="Times New Roman" panose="02020603050405020304" pitchFamily="18" charset="0"/>
              </a:rPr>
              <a:t>Connect families with social services and healthcare resources</a:t>
            </a:r>
          </a:p>
        </p:txBody>
      </p:sp>
      <p:sp>
        <p:nvSpPr>
          <p:cNvPr id="10" name="TextBox 9">
            <a:extLst>
              <a:ext uri="{FF2B5EF4-FFF2-40B4-BE49-F238E27FC236}">
                <a16:creationId xmlns:a16="http://schemas.microsoft.com/office/drawing/2014/main" id="{FC94E380-FB3D-C0F4-5CE5-963A091A56B2}"/>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47962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1559B-6B25-4493-90A4-F445484C808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714732-EF1B-93B9-9320-17D4C0B1FC36}"/>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44488F-16CD-FB5B-9948-AE91616E0C91}"/>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Additional Successful Outreach Models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AB11744-AB56-A450-F61A-F8A85953EC39}"/>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Florida:</a:t>
            </a:r>
            <a:r>
              <a:rPr lang="en-US" sz="2500" dirty="0">
                <a:latin typeface="Times New Roman" panose="02020603050405020304" pitchFamily="18" charset="0"/>
                <a:cs typeface="Times New Roman" panose="02020603050405020304" pitchFamily="18" charset="0"/>
              </a:rPr>
              <a:t> geographic risk mapping and data-driven outreach</a:t>
            </a:r>
            <a:endParaRPr lang="en-US" sz="2500" b="1" dirty="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North Carolina: </a:t>
            </a:r>
            <a:r>
              <a:rPr lang="en-US" sz="2500" dirty="0">
                <a:latin typeface="Times New Roman" panose="02020603050405020304" pitchFamily="18" charset="0"/>
                <a:cs typeface="Times New Roman" panose="02020603050405020304" pitchFamily="18" charset="0"/>
              </a:rPr>
              <a:t>community baby showers and prenatal engagement events</a:t>
            </a:r>
          </a:p>
          <a:p>
            <a:endParaRPr lang="en-US" sz="2500" b="1"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Massachusetts: </a:t>
            </a:r>
            <a:r>
              <a:rPr lang="en-US" sz="2500" dirty="0">
                <a:latin typeface="Times New Roman" panose="02020603050405020304" pitchFamily="18" charset="0"/>
                <a:cs typeface="Times New Roman" panose="02020603050405020304" pitchFamily="18" charset="0"/>
              </a:rPr>
              <a:t>partnerships with pediatric primary care providers</a:t>
            </a:r>
            <a:endParaRPr lang="en-US" sz="25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51DE145-62CC-315A-4D0E-2D07B9F5E41E}"/>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34133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 y="1097280"/>
            <a:ext cx="914400" cy="5486400"/>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063792" y="1097280"/>
            <a:ext cx="7988768" cy="5486400"/>
          </a:xfrm>
        </p:spPr>
        <p:txBody>
          <a:bodyPr>
            <a:normAutofit/>
          </a:bodyPr>
          <a:lstStyle/>
          <a:p>
            <a:endParaRPr lang="en-US" sz="2500" dirty="0">
              <a:effectLst/>
              <a:latin typeface="Arial"/>
              <a:cs typeface="Arial"/>
            </a:endParaRPr>
          </a:p>
          <a:p>
            <a:pPr algn="ctr">
              <a:buNone/>
            </a:pPr>
            <a:endParaRPr lang="en-US" sz="4500" dirty="0">
              <a:effectLst/>
              <a:latin typeface="Arial"/>
              <a:cs typeface="Arial"/>
            </a:endParaRPr>
          </a:p>
          <a:p>
            <a:pPr algn="ctr">
              <a:buNone/>
            </a:pPr>
            <a:endParaRPr lang="en-US" sz="4500" dirty="0">
              <a:effectLst/>
              <a:latin typeface="Arial"/>
              <a:cs typeface="Arial"/>
            </a:endParaRPr>
          </a:p>
          <a:p>
            <a:pPr algn="ctr">
              <a:buNone/>
            </a:pPr>
            <a:r>
              <a:rPr lang="en-US" sz="4500" b="1" dirty="0">
                <a:effectLst/>
                <a:latin typeface="Times New Roman" panose="02020603050405020304" pitchFamily="18" charset="0"/>
                <a:cs typeface="Times New Roman" panose="02020603050405020304" pitchFamily="18" charset="0"/>
              </a:rPr>
              <a:t>Thank You</a:t>
            </a:r>
          </a:p>
          <a:p>
            <a:pPr lvl="1">
              <a:buNone/>
            </a:pPr>
            <a:endParaRPr lang="en-US" sz="4500" dirty="0">
              <a:effectLst/>
              <a:latin typeface="Arial"/>
              <a:cs typeface="Arial"/>
            </a:endParaRPr>
          </a:p>
          <a:p>
            <a:pPr lvl="1"/>
            <a:endParaRPr lang="en-US" sz="4500" dirty="0">
              <a:effectLst/>
              <a:latin typeface="Arial"/>
              <a:cs typeface="Arial"/>
            </a:endParaRPr>
          </a:p>
          <a:p>
            <a:pPr marL="457200" lvl="1" indent="0">
              <a:buNone/>
            </a:pPr>
            <a:endParaRPr lang="en-US" sz="4500" dirty="0">
              <a:effectLst/>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CD12D-CF04-9E0C-2436-320CC7A61E1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1C2ABE0-6EAB-89E0-615C-861F617A0AF7}"/>
              </a:ext>
            </a:extLst>
          </p:cNvPr>
          <p:cNvSpPr/>
          <p:nvPr/>
        </p:nvSpPr>
        <p:spPr>
          <a:xfrm>
            <a:off x="91440" y="1097280"/>
            <a:ext cx="914400" cy="5486400"/>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E47A15B-0360-0C06-D12E-453F6F046A0F}"/>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C48629-E6C6-317E-225F-41A289B77A82}"/>
              </a:ext>
            </a:extLst>
          </p:cNvPr>
          <p:cNvSpPr>
            <a:spLocks noGrp="1"/>
          </p:cNvSpPr>
          <p:nvPr>
            <p:ph idx="1"/>
          </p:nvPr>
        </p:nvSpPr>
        <p:spPr>
          <a:xfrm>
            <a:off x="1063792" y="1097280"/>
            <a:ext cx="7988768" cy="5486400"/>
          </a:xfrm>
        </p:spPr>
        <p:txBody>
          <a:bodyPr>
            <a:normAutofit/>
          </a:bodyPr>
          <a:lstStyle/>
          <a:p>
            <a:endParaRPr lang="en-US" sz="4500" dirty="0">
              <a:effectLst/>
              <a:latin typeface="Arial"/>
              <a:cs typeface="Arial"/>
            </a:endParaRPr>
          </a:p>
          <a:p>
            <a:pPr algn="ctr">
              <a:buNone/>
            </a:pPr>
            <a:endParaRPr lang="en-US" sz="4500" dirty="0">
              <a:effectLst/>
              <a:latin typeface="Arial"/>
              <a:cs typeface="Arial"/>
            </a:endParaRPr>
          </a:p>
          <a:p>
            <a:pPr algn="ctr">
              <a:buNone/>
            </a:pPr>
            <a:r>
              <a:rPr lang="en-US" sz="4500" b="1" dirty="0">
                <a:effectLst/>
                <a:latin typeface="Times New Roman" panose="02020603050405020304" pitchFamily="18" charset="0"/>
                <a:cs typeface="Times New Roman" panose="02020603050405020304" pitchFamily="18" charset="0"/>
              </a:rPr>
              <a:t>Social Vulnerability Index</a:t>
            </a:r>
            <a:br>
              <a:rPr lang="en-US" sz="4500" b="1" dirty="0">
                <a:effectLst/>
                <a:latin typeface="Times New Roman" panose="02020603050405020304" pitchFamily="18" charset="0"/>
                <a:cs typeface="Times New Roman" panose="02020603050405020304" pitchFamily="18" charset="0"/>
              </a:rPr>
            </a:br>
            <a:r>
              <a:rPr lang="en-US" sz="4500" b="1" dirty="0">
                <a:effectLst/>
                <a:latin typeface="Times New Roman" panose="02020603050405020304" pitchFamily="18" charset="0"/>
                <a:cs typeface="Times New Roman" panose="02020603050405020304" pitchFamily="18" charset="0"/>
              </a:rPr>
              <a:t>and Domains</a:t>
            </a:r>
          </a:p>
          <a:p>
            <a:pPr lvl="1">
              <a:buNone/>
            </a:pPr>
            <a:endParaRPr lang="en-US" sz="4500" dirty="0">
              <a:effectLst/>
              <a:latin typeface="Arial"/>
              <a:cs typeface="Arial"/>
            </a:endParaRPr>
          </a:p>
          <a:p>
            <a:pPr lvl="1"/>
            <a:endParaRPr lang="en-US" sz="4500" dirty="0">
              <a:effectLst/>
              <a:latin typeface="Arial"/>
              <a:cs typeface="Arial"/>
            </a:endParaRPr>
          </a:p>
          <a:p>
            <a:pPr lvl="1"/>
            <a:endParaRPr lang="en-US" sz="4500" dirty="0">
              <a:effectLst/>
              <a:latin typeface="Arial"/>
              <a:cs typeface="Arial"/>
            </a:endParaRPr>
          </a:p>
        </p:txBody>
      </p:sp>
    </p:spTree>
    <p:extLst>
      <p:ext uri="{BB962C8B-B14F-4D97-AF65-F5344CB8AC3E}">
        <p14:creationId xmlns:p14="http://schemas.microsoft.com/office/powerpoint/2010/main" val="1900928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48FBD-3DFF-8CA7-C758-9C8A21D3146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418F145-755E-B865-F07D-ADD903BAD591}"/>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B389B2-C823-F34B-CBB8-CFE66483E86D}"/>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Social Vulnerability Index</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9275A1C-911D-6B3E-7576-B22393E7FB92}"/>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CDC SVI is a nationally recognized tool used to identify communities that may require additional support before, during, and after public health emergencies and other adverse events. </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SVI incorporates 16 social and economic indicators from the American Community Survey and groups them into four domains that collectively measure a community's ability to prepare for, respond to, and recover from challenges that affect health and well-being.</a:t>
            </a:r>
          </a:p>
          <a:p>
            <a:endParaRPr lang="en-US" sz="2500" dirty="0">
              <a:latin typeface="Times New Roman" panose="02020603050405020304" pitchFamily="18" charset="0"/>
              <a:cs typeface="Times New Roman" panose="02020603050405020304" pitchFamily="18" charset="0"/>
            </a:endParaRPr>
          </a:p>
          <a:p>
            <a:pPr marL="0" indent="0">
              <a:buNone/>
            </a:pPr>
            <a:endParaRPr lang="en-US" sz="25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A842141-B1CC-7BD6-46D2-92B6C53B35B9}"/>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4698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5E55E-0D41-9B1F-95A7-976E8019340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2B6BF9A-17D6-5C53-E314-40484F82A1F2}"/>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B187F6-2CC5-904D-32AD-0E7E5CAD8D93}"/>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SVI: Maternal and Child Health</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47252F1-A6B6-9647-9064-EA507498CEE4}"/>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For maternal and child health programs (including home visiting), these vulnerability domains provide valuable insight into the social determinants of health that influence pregnancy outcomes, child development, healthcare access, and family stability. </a:t>
            </a:r>
          </a:p>
          <a:p>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Communities with elevated social vulnerability often experience multiple overlapping risk factors that can negatively affect maternal and child health outcomes and increase the need for supportive services.</a:t>
            </a:r>
          </a:p>
          <a:p>
            <a:endParaRPr lang="en-US" sz="25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Why: SVI helps us determine comprehensive MCH needs across communities.</a:t>
            </a:r>
            <a:endParaRPr lang="en-US" sz="2000" b="1" dirty="0">
              <a:latin typeface="Times New Roman" panose="02020603050405020304" pitchFamily="18" charset="0"/>
              <a:cs typeface="Times New Roman" panose="02020603050405020304" pitchFamily="18" charset="0"/>
            </a:endParaRPr>
          </a:p>
          <a:p>
            <a:endParaRPr lang="en-US" sz="25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9727F7A-E63C-CE07-4E5E-47BE7D939977}"/>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920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EC43-AA2F-1325-A1F2-E5170038456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DEF5698-119D-3F56-64A2-18EEADD3E26A}"/>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439AF5-FF76-C786-B646-36E5E6E48E06}"/>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SVI: Domains</a:t>
            </a:r>
            <a:endParaRPr lang="en-US" sz="3000" b="1" dirt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9C7FC85-3412-8F8C-FD80-538CC729D509}"/>
              </a:ext>
            </a:extLst>
          </p:cNvPr>
          <p:cNvSpPr>
            <a:spLocks noGrp="1"/>
          </p:cNvSpPr>
          <p:nvPr>
            <p:ph idx="1"/>
          </p:nvPr>
        </p:nvSpPr>
        <p:spPr>
          <a:xfrm>
            <a:off x="91440" y="1097280"/>
            <a:ext cx="8961120" cy="5486400"/>
          </a:xfrm>
        </p:spPr>
        <p:txBody>
          <a:bodyPr>
            <a:noAutofit/>
          </a:bodyPr>
          <a:lstStyle/>
          <a:p>
            <a:pPr marL="0" indent="0">
              <a:buNone/>
            </a:pPr>
            <a:endParaRPr lang="en-US" sz="10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Socioeconomic Vulnerability </a:t>
            </a:r>
            <a:r>
              <a:rPr lang="en-US" sz="2500" dirty="0">
                <a:latin typeface="Times New Roman" panose="02020603050405020304" pitchFamily="18" charset="0"/>
                <a:cs typeface="Times New Roman" panose="02020603050405020304" pitchFamily="18" charset="0"/>
              </a:rPr>
              <a:t>(poverty, unemployment, low household income, limited educational attainment)</a:t>
            </a:r>
          </a:p>
          <a:p>
            <a:endParaRPr lang="en-US" sz="25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Household Composition and Disability Vulnerability </a:t>
            </a:r>
            <a:r>
              <a:rPr lang="en-US" sz="2500" dirty="0">
                <a:latin typeface="Times New Roman" panose="02020603050405020304" pitchFamily="18" charset="0"/>
                <a:cs typeface="Times New Roman" panose="02020603050405020304" pitchFamily="18" charset="0"/>
              </a:rPr>
              <a:t>(children under age 18, individuals with disabilities)</a:t>
            </a:r>
          </a:p>
          <a:p>
            <a:endParaRPr lang="en-US" sz="25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Minority Status and Language Vulnerability </a:t>
            </a:r>
            <a:r>
              <a:rPr lang="en-US" sz="2500" dirty="0">
                <a:latin typeface="Times New Roman" panose="02020603050405020304" pitchFamily="18" charset="0"/>
                <a:cs typeface="Times New Roman" panose="02020603050405020304" pitchFamily="18" charset="0"/>
              </a:rPr>
              <a:t>(individuals with limited English proficiency, race/ethnic minority populations)</a:t>
            </a:r>
          </a:p>
          <a:p>
            <a:endParaRPr lang="en-US" sz="2500" dirty="0">
              <a:latin typeface="Times New Roman" panose="02020603050405020304" pitchFamily="18" charset="0"/>
              <a:cs typeface="Times New Roman" panose="02020603050405020304" pitchFamily="18" charset="0"/>
            </a:endParaRPr>
          </a:p>
          <a:p>
            <a:r>
              <a:rPr lang="en-US" sz="2500" b="1" dirty="0">
                <a:latin typeface="Times New Roman" panose="02020603050405020304" pitchFamily="18" charset="0"/>
                <a:cs typeface="Times New Roman" panose="02020603050405020304" pitchFamily="18" charset="0"/>
              </a:rPr>
              <a:t>Housing and Transportation Vulnerability</a:t>
            </a:r>
            <a:r>
              <a:rPr lang="en-US" sz="2500" dirty="0">
                <a:latin typeface="Times New Roman" panose="02020603050405020304" pitchFamily="18" charset="0"/>
                <a:cs typeface="Times New Roman" panose="02020603050405020304" pitchFamily="18" charset="0"/>
              </a:rPr>
              <a:t> (housing crowding, lack of vehicle access, group quarters, housing instability)</a:t>
            </a:r>
            <a:endParaRPr lang="en-US" sz="25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0E1C056-7EFD-61C5-3D7E-93E2A1F4E8F2}"/>
              </a:ext>
            </a:extLst>
          </p:cNvPr>
          <p:cNvSpPr txBox="1"/>
          <p:nvPr/>
        </p:nvSpPr>
        <p:spPr>
          <a:xfrm>
            <a:off x="8107843" y="3042572"/>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5719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CE18F-5A3A-DD35-1664-77BF9D7A0AE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67CA57A-7088-086B-50B5-5764D9905E1C}"/>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9D6E3-DD26-86DE-9450-9E46C082E09D}"/>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Socioeconomic Vulnerability</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A90C3FC-5CCB-F987-FA54-47287AFCD9C2}"/>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DE0509AE-20D1-D020-E528-66C26FA3E014}"/>
              </a:ext>
            </a:extLst>
          </p:cNvPr>
          <p:cNvGraphicFramePr>
            <a:graphicFrameLocks noGrp="1"/>
          </p:cNvGraphicFramePr>
          <p:nvPr>
            <p:extLst>
              <p:ext uri="{D42A27DB-BD31-4B8C-83A1-F6EECF244321}">
                <p14:modId xmlns:p14="http://schemas.microsoft.com/office/powerpoint/2010/main" val="1289634973"/>
              </p:ext>
            </p:extLst>
          </p:nvPr>
        </p:nvGraphicFramePr>
        <p:xfrm>
          <a:off x="91440" y="1149026"/>
          <a:ext cx="8961120" cy="5617533"/>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1314970432"/>
                    </a:ext>
                  </a:extLst>
                </a:gridCol>
                <a:gridCol w="4480560">
                  <a:extLst>
                    <a:ext uri="{9D8B030D-6E8A-4147-A177-3AD203B41FA5}">
                      <a16:colId xmlns:a16="http://schemas.microsoft.com/office/drawing/2014/main" val="4239990273"/>
                    </a:ext>
                  </a:extLst>
                </a:gridCol>
              </a:tblGrid>
              <a:tr h="540485">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Impact on MCH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What Can Home Visiting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882439745"/>
                  </a:ext>
                </a:extLst>
              </a:tr>
              <a:tr h="5077048">
                <a:tc>
                  <a:txBody>
                    <a:bodyPr/>
                    <a:lstStyle/>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Delayed or inadequate prenatal care</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risk of preterm birth</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Higher rates of low birth weight</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maternal stress and depression</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Lower breastfeeding initiation and duration</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Greater risk of developmental delays</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access to preventive healthcare services</a:t>
                      </a:r>
                    </a:p>
                    <a:p>
                      <a:pPr marL="285750" lvl="0" indent="-28575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housing and food insecurity</a:t>
                      </a:r>
                    </a:p>
                    <a:p>
                      <a:pPr algn="l"/>
                      <a:endParaRPr lang="en-US" sz="25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Early identification of social needs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Care coordination and referral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Connection to community resources and public benefits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Parenting education and coaching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Developmental screening and monitoring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Maternal mental health support</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Promotion of safe sleep and breastfeeding practices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Support for healthcare appointment adherence</a:t>
                      </a:r>
                    </a:p>
                    <a:p>
                      <a:pPr algn="ctr"/>
                      <a:endParaRPr lang="en-US" sz="25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3013641"/>
                  </a:ext>
                </a:extLst>
              </a:tr>
            </a:tbl>
          </a:graphicData>
        </a:graphic>
      </p:graphicFrame>
    </p:spTree>
    <p:extLst>
      <p:ext uri="{BB962C8B-B14F-4D97-AF65-F5344CB8AC3E}">
        <p14:creationId xmlns:p14="http://schemas.microsoft.com/office/powerpoint/2010/main" val="36712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8075-77B3-056A-4F66-1C012DAA0C8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56BF35A-FDCB-269C-DA58-5B71612974B3}"/>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83AE6F-5587-6E73-B258-0929D8008F39}"/>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Household Composition and Disability Vulnerability</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B5C1691-5458-CAE6-0E69-2BA71274507C}"/>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2782989C-96A3-7036-7E4B-1CAF17CEBA71}"/>
              </a:ext>
            </a:extLst>
          </p:cNvPr>
          <p:cNvGraphicFramePr>
            <a:graphicFrameLocks noGrp="1"/>
          </p:cNvGraphicFramePr>
          <p:nvPr>
            <p:extLst>
              <p:ext uri="{D42A27DB-BD31-4B8C-83A1-F6EECF244321}">
                <p14:modId xmlns:p14="http://schemas.microsoft.com/office/powerpoint/2010/main" val="1860654163"/>
              </p:ext>
            </p:extLst>
          </p:nvPr>
        </p:nvGraphicFramePr>
        <p:xfrm>
          <a:off x="91440" y="1149027"/>
          <a:ext cx="8961120" cy="5617533"/>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1314970432"/>
                    </a:ext>
                  </a:extLst>
                </a:gridCol>
                <a:gridCol w="4480560">
                  <a:extLst>
                    <a:ext uri="{9D8B030D-6E8A-4147-A177-3AD203B41FA5}">
                      <a16:colId xmlns:a16="http://schemas.microsoft.com/office/drawing/2014/main" val="4239990273"/>
                    </a:ext>
                  </a:extLst>
                </a:gridCol>
              </a:tblGrid>
              <a:tr h="484245">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Impact on MCH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What Can Home Visiting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882439745"/>
                  </a:ext>
                </a:extLst>
              </a:tr>
              <a:tr h="5133288">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caregiver stress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Social isolation</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Limited family support networks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Challenges coordinating healthcare appointments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access to childcare</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Higher risk of developmental concerns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Increased maternal mental health needs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Difficulty navigating complex service systems</a:t>
                      </a:r>
                    </a:p>
                    <a:p>
                      <a:pPr marL="342900" indent="-342900" algn="l">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Providing parenting education and coaching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Supporting healthy parent-child interactions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Identifying developmental concerns early</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Conducting developmental screening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Facilitating referrals to Delaware Birth to Three and other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Supporting maternal mental health</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Connecting families to childcare resources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Coordinating healthcare and community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Helping families navigate complex service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3013641"/>
                  </a:ext>
                </a:extLst>
              </a:tr>
            </a:tbl>
          </a:graphicData>
        </a:graphic>
      </p:graphicFrame>
    </p:spTree>
    <p:extLst>
      <p:ext uri="{BB962C8B-B14F-4D97-AF65-F5344CB8AC3E}">
        <p14:creationId xmlns:p14="http://schemas.microsoft.com/office/powerpoint/2010/main" val="926305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E656D-B76B-66B5-10C4-8E4E070B2D9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99EABFC-1A0D-5BAC-6BEE-7A3374A9ABE6}"/>
              </a:ext>
            </a:extLst>
          </p:cNvPr>
          <p:cNvSpPr/>
          <p:nvPr/>
        </p:nvSpPr>
        <p:spPr>
          <a:xfrm>
            <a:off x="91440" y="91440"/>
            <a:ext cx="8961120" cy="914400"/>
          </a:xfrm>
          <a:prstGeom prst="rect">
            <a:avLst/>
          </a:prstGeom>
          <a:gradFill flip="none" rotWithShape="1">
            <a:gsLst>
              <a:gs pos="0">
                <a:schemeClr val="bg2">
                  <a:lumMod val="75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C7F7C7-866D-6B4D-CD1F-63B3DF647F4F}"/>
              </a:ext>
            </a:extLst>
          </p:cNvPr>
          <p:cNvSpPr>
            <a:spLocks noGrp="1"/>
          </p:cNvSpPr>
          <p:nvPr>
            <p:ph type="title"/>
          </p:nvPr>
        </p:nvSpPr>
        <p:spPr>
          <a:xfrm>
            <a:off x="91440" y="90086"/>
            <a:ext cx="8961120" cy="915754"/>
          </a:xfrm>
        </p:spPr>
        <p:txBody>
          <a:bodyPr>
            <a:noAutofit/>
          </a:bodyPr>
          <a:lstStyle/>
          <a:p>
            <a:r>
              <a:rPr lang="en-US" sz="3000" b="1" dirty="0">
                <a:latin typeface="Times New Roman" panose="02020603050405020304" pitchFamily="18" charset="0"/>
                <a:cs typeface="Times New Roman" panose="02020603050405020304" pitchFamily="18" charset="0"/>
              </a:rPr>
              <a:t>Minority Status and Language Vulnerability</a:t>
            </a:r>
            <a:endParaRPr lang="en-US" sz="3000" b="1" dirty="0">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BCDCA27-2488-8EBC-7CB4-332E9A1C6C42}"/>
              </a:ext>
            </a:extLst>
          </p:cNvPr>
          <p:cNvSpPr txBox="1"/>
          <p:nvPr/>
        </p:nvSpPr>
        <p:spPr>
          <a:xfrm>
            <a:off x="8107843" y="3042572"/>
            <a:ext cx="184666" cy="369332"/>
          </a:xfrm>
          <a:prstGeom prst="rect">
            <a:avLst/>
          </a:prstGeom>
          <a:noFill/>
        </p:spPr>
        <p:txBody>
          <a:bodyPr wrap="none" rtlCol="0">
            <a:spAutoFit/>
          </a:bodyPr>
          <a:lstStyle/>
          <a:p>
            <a:endParaRPr lang="en-US" dirty="0"/>
          </a:p>
        </p:txBody>
      </p:sp>
      <p:graphicFrame>
        <p:nvGraphicFramePr>
          <p:cNvPr id="7" name="Table 6">
            <a:extLst>
              <a:ext uri="{FF2B5EF4-FFF2-40B4-BE49-F238E27FC236}">
                <a16:creationId xmlns:a16="http://schemas.microsoft.com/office/drawing/2014/main" id="{5838704D-97D4-7ACE-3036-DFA5608E45A8}"/>
              </a:ext>
            </a:extLst>
          </p:cNvPr>
          <p:cNvGraphicFramePr>
            <a:graphicFrameLocks noGrp="1"/>
          </p:cNvGraphicFramePr>
          <p:nvPr>
            <p:extLst>
              <p:ext uri="{D42A27DB-BD31-4B8C-83A1-F6EECF244321}">
                <p14:modId xmlns:p14="http://schemas.microsoft.com/office/powerpoint/2010/main" val="4268198324"/>
              </p:ext>
            </p:extLst>
          </p:nvPr>
        </p:nvGraphicFramePr>
        <p:xfrm>
          <a:off x="91440" y="1149027"/>
          <a:ext cx="8961120" cy="5617533"/>
        </p:xfrm>
        <a:graphic>
          <a:graphicData uri="http://schemas.openxmlformats.org/drawingml/2006/table">
            <a:tbl>
              <a:tblPr firstRow="1" bandRow="1">
                <a:tableStyleId>{5C22544A-7EE6-4342-B048-85BDC9FD1C3A}</a:tableStyleId>
              </a:tblPr>
              <a:tblGrid>
                <a:gridCol w="4480560">
                  <a:extLst>
                    <a:ext uri="{9D8B030D-6E8A-4147-A177-3AD203B41FA5}">
                      <a16:colId xmlns:a16="http://schemas.microsoft.com/office/drawing/2014/main" val="1314970432"/>
                    </a:ext>
                  </a:extLst>
                </a:gridCol>
                <a:gridCol w="4480560">
                  <a:extLst>
                    <a:ext uri="{9D8B030D-6E8A-4147-A177-3AD203B41FA5}">
                      <a16:colId xmlns:a16="http://schemas.microsoft.com/office/drawing/2014/main" val="4239990273"/>
                    </a:ext>
                  </a:extLst>
                </a:gridCol>
              </a:tblGrid>
              <a:tr h="484245">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Impact on MCH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2500" dirty="0">
                          <a:solidFill>
                            <a:schemeClr val="tx1"/>
                          </a:solidFill>
                          <a:latin typeface="Times New Roman" panose="02020603050405020304" pitchFamily="18" charset="0"/>
                          <a:cs typeface="Times New Roman" panose="02020603050405020304" pitchFamily="18" charset="0"/>
                        </a:rPr>
                        <a:t>What Can Home Visiting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882439745"/>
                  </a:ext>
                </a:extLst>
              </a:tr>
              <a:tr h="5133288">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awareness of available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Language barriers when accessing healthcare</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Limited access to culturally responsive providers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Lower utilization of preventive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Delayed developmental screening</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Challenges navigating healthcare systems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Higher rates of unmet social needs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Reduced trust in institutions due to historical inequities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Spanish-language and multilingual outreach materials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Bilingual home visitors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Community health workers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Parent ambassadors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Interpretation services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Partnerships with culturally specific organizations</a:t>
                      </a:r>
                    </a:p>
                    <a:p>
                      <a:pPr marL="342900" lvl="0" indent="-342900">
                        <a:buFont typeface="Arial" panose="020B0604020202020204" pitchFamily="34" charset="0"/>
                        <a:buChar char="•"/>
                      </a:pPr>
                      <a:r>
                        <a:rPr lang="en-US" sz="2000" kern="1200" dirty="0">
                          <a:solidFill>
                            <a:schemeClr val="dk1"/>
                          </a:solidFill>
                          <a:effectLst/>
                          <a:latin typeface="Times New Roman" panose="02020603050405020304" pitchFamily="18" charset="0"/>
                          <a:ea typeface="+mn-ea"/>
                          <a:cs typeface="Times New Roman" panose="02020603050405020304" pitchFamily="18" charset="0"/>
                        </a:rPr>
                        <a:t>Community-based enrollment 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3013641"/>
                  </a:ext>
                </a:extLst>
              </a:tr>
            </a:tbl>
          </a:graphicData>
        </a:graphic>
      </p:graphicFrame>
    </p:spTree>
    <p:extLst>
      <p:ext uri="{BB962C8B-B14F-4D97-AF65-F5344CB8AC3E}">
        <p14:creationId xmlns:p14="http://schemas.microsoft.com/office/powerpoint/2010/main" val="2238409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Oriel.thmx</Template>
  <TotalTime>37034</TotalTime>
  <Words>1782</Words>
  <Application>Microsoft Macintosh PowerPoint</Application>
  <PresentationFormat>On-screen Show (4:3)</PresentationFormat>
  <Paragraphs>429</Paragraphs>
  <Slides>24</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Times New Roman</vt:lpstr>
      <vt:lpstr>Office Theme</vt:lpstr>
      <vt:lpstr>Improving  Home Visiting Outreach</vt:lpstr>
      <vt:lpstr>Agenda</vt:lpstr>
      <vt:lpstr>PowerPoint Presentation</vt:lpstr>
      <vt:lpstr>Social Vulnerability Index</vt:lpstr>
      <vt:lpstr>SVI: Maternal and Child Health</vt:lpstr>
      <vt:lpstr>SVI: Domains</vt:lpstr>
      <vt:lpstr>Socioeconomic Vulnerability</vt:lpstr>
      <vt:lpstr>Household Composition and Disability Vulnerability</vt:lpstr>
      <vt:lpstr>Minority Status and Language Vulnerability</vt:lpstr>
      <vt:lpstr>Housing and Transportation Vulnerability</vt:lpstr>
      <vt:lpstr>PowerPoint Presentation</vt:lpstr>
      <vt:lpstr>SVI by Geography</vt:lpstr>
      <vt:lpstr>SVI by New Home Visiting Enrollment</vt:lpstr>
      <vt:lpstr>High-Risk Region Vulnerabilities and Opportunities</vt:lpstr>
      <vt:lpstr>Suggested Courses of Action</vt:lpstr>
      <vt:lpstr>Suggested Courses of Action</vt:lpstr>
      <vt:lpstr>PowerPoint Presentation</vt:lpstr>
      <vt:lpstr>Common Themes for Successful Outreach</vt:lpstr>
      <vt:lpstr>Common Themes for Successful Outreach</vt:lpstr>
      <vt:lpstr>Pennsylvania Medicaid Maternal Home Visiting (MHV) Program</vt:lpstr>
      <vt:lpstr>Ohio: Family Connects</vt:lpstr>
      <vt:lpstr>Michigan: Community Health Worker and  Peer Navigator Partnerships</vt:lpstr>
      <vt:lpstr>Additional Successful Outreach Models</vt:lpstr>
      <vt:lpstr>PowerPoint Presentation</vt:lpstr>
    </vt:vector>
  </TitlesOfParts>
  <Company>University of Wisconsin -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CONSULTANTS</dc:title>
  <dc:creator>Vikrum</dc:creator>
  <cp:lastModifiedBy>Vik Vishnubhakta</cp:lastModifiedBy>
  <cp:revision>1215</cp:revision>
  <dcterms:created xsi:type="dcterms:W3CDTF">2010-07-15T16:19:28Z</dcterms:created>
  <dcterms:modified xsi:type="dcterms:W3CDTF">2026-07-07T12:44:34Z</dcterms:modified>
</cp:coreProperties>
</file>