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</p:sldIdLst>
  <p:sldSz cy="6858000" cx="12191675"/>
  <p:notesSz cx="6858000" cy="12191675"/>
  <p:embeddedFontLst>
    <p:embeddedFont>
      <p:font typeface="Manrope"/>
      <p:regular r:id="rId14"/>
      <p:bold r:id="rId15"/>
    </p:embeddedFont>
    <p:embeddedFont>
      <p:font typeface="Comfortaa"/>
      <p:regular r:id="rId16"/>
      <p:bold r:id="rId1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18" roundtripDataSignature="AMtx7mi+h3KTqQVrf/E3Rky1rI0LhF2Ke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font" Target="fonts/Manrope-bold.fntdata"/><Relationship Id="rId14" Type="http://schemas.openxmlformats.org/officeDocument/2006/relationships/font" Target="fonts/Manrope-regular.fntdata"/><Relationship Id="rId17" Type="http://schemas.openxmlformats.org/officeDocument/2006/relationships/font" Target="fonts/Comfortaa-bold.fntdata"/><Relationship Id="rId16" Type="http://schemas.openxmlformats.org/officeDocument/2006/relationships/font" Target="fonts/Comfortaa-regular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18" Type="http://customschemas.google.com/relationships/presentationmetadata" Target="metadata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" name="Google Shape;13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" name="Google Shape;14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" name="Google Shape;27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" name="Google Shape;28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9" name="Google Shape;49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" name="Google Shape;50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3" name="Google Shape;73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" name="Google Shape;74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5" name="Google Shape;95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" name="Google Shape;96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9" name="Google Shape;119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" name="Google Shape;120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1" name="Google Shape;131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5" name="Google Shape;155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" name="Google Shape;156;p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8" name="Google Shape;178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" name="Google Shape;179;p1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7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6C2353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"/>
          <p:cNvSpPr/>
          <p:nvPr/>
        </p:nvSpPr>
        <p:spPr>
          <a:xfrm>
            <a:off x="8869680" y="-1737360"/>
            <a:ext cx="4023360" cy="4023360"/>
          </a:xfrm>
          <a:prstGeom prst="ellipse">
            <a:avLst/>
          </a:prstGeom>
          <a:solidFill>
            <a:srgbClr val="EFD87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" name="Google Shape;17;p1"/>
          <p:cNvSpPr/>
          <p:nvPr/>
        </p:nvSpPr>
        <p:spPr>
          <a:xfrm>
            <a:off x="10241280" y="4480560"/>
            <a:ext cx="3291840" cy="3291840"/>
          </a:xfrm>
          <a:prstGeom prst="ellipse">
            <a:avLst/>
          </a:prstGeom>
          <a:solidFill>
            <a:srgbClr val="A93C8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" name="Google Shape;18;p1"/>
          <p:cNvSpPr/>
          <p:nvPr/>
        </p:nvSpPr>
        <p:spPr>
          <a:xfrm>
            <a:off x="-1371600" y="4754880"/>
            <a:ext cx="2926080" cy="2926080"/>
          </a:xfrm>
          <a:prstGeom prst="ellipse">
            <a:avLst/>
          </a:prstGeom>
          <a:solidFill>
            <a:srgbClr val="D886B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tmp/winston-work/hv-logo.png" id="19" name="Google Shape;19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77240" y="731520"/>
            <a:ext cx="566928" cy="566928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20;p1"/>
          <p:cNvSpPr/>
          <p:nvPr/>
        </p:nvSpPr>
        <p:spPr>
          <a:xfrm>
            <a:off x="1463040" y="758952"/>
            <a:ext cx="548640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Comfortaa"/>
              <a:buNone/>
            </a:pPr>
            <a:r>
              <a:rPr b="1" i="0" lang="en-US" sz="1500" u="none" cap="none" strike="noStrike">
                <a:solidFill>
                  <a:srgbClr val="FFFFFF"/>
                </a:solidFill>
                <a:latin typeface="Comfortaa"/>
                <a:ea typeface="Comfortaa"/>
                <a:cs typeface="Comfortaa"/>
                <a:sym typeface="Comfortaa"/>
              </a:rPr>
              <a:t>Delaware Home Visiting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21;p1"/>
          <p:cNvSpPr/>
          <p:nvPr/>
        </p:nvSpPr>
        <p:spPr>
          <a:xfrm>
            <a:off x="822960" y="2743200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FD878"/>
              </a:buClr>
              <a:buSzPts val="1150"/>
              <a:buFont typeface="Manrope"/>
              <a:buNone/>
            </a:pPr>
            <a:r>
              <a:rPr b="1" lang="en-US" sz="1150">
                <a:solidFill>
                  <a:srgbClr val="EFD878"/>
                </a:solidFill>
                <a:latin typeface="Manrope"/>
                <a:ea typeface="Manrope"/>
                <a:cs typeface="Manrope"/>
                <a:sym typeface="Manrope"/>
              </a:rPr>
              <a:t>HV CAB </a:t>
            </a:r>
            <a:r>
              <a:rPr b="1" i="0" lang="en-US" sz="1150" u="none" cap="none" strike="noStrike">
                <a:solidFill>
                  <a:srgbClr val="EFD878"/>
                </a:solidFill>
                <a:latin typeface="Manrope"/>
                <a:ea typeface="Manrope"/>
                <a:cs typeface="Manrope"/>
                <a:sym typeface="Manrope"/>
              </a:rPr>
              <a:t>·  UPDATE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" name="Google Shape;22;p1"/>
          <p:cNvSpPr/>
          <p:nvPr/>
        </p:nvSpPr>
        <p:spPr>
          <a:xfrm>
            <a:off x="777240" y="3063240"/>
            <a:ext cx="8595360" cy="15544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Comfortaa"/>
              <a:buNone/>
            </a:pPr>
            <a:r>
              <a:rPr b="1" i="0" lang="en-US" sz="4400" u="none" cap="none" strike="noStrike">
                <a:solidFill>
                  <a:srgbClr val="FFFFFF"/>
                </a:solidFill>
                <a:latin typeface="Comfortaa"/>
                <a:ea typeface="Comfortaa"/>
                <a:cs typeface="Comfortaa"/>
                <a:sym typeface="Comfortaa"/>
              </a:rPr>
              <a:t>The Delaware Family Support Hub</a:t>
            </a:r>
            <a:endParaRPr b="0" i="0" sz="4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" name="Google Shape;23;p1"/>
          <p:cNvSpPr/>
          <p:nvPr/>
        </p:nvSpPr>
        <p:spPr>
          <a:xfrm>
            <a:off x="822960" y="4709160"/>
            <a:ext cx="786384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4DCEB"/>
              </a:buClr>
              <a:buSzPts val="1700"/>
              <a:buFont typeface="Manrope"/>
              <a:buNone/>
            </a:pPr>
            <a:r>
              <a:rPr b="0" i="0" lang="en-US" sz="1700" u="none" cap="none" strike="noStrike">
                <a:solidFill>
                  <a:srgbClr val="F4DCEB"/>
                </a:solidFill>
                <a:latin typeface="Manrope"/>
                <a:ea typeface="Manrope"/>
                <a:cs typeface="Manrope"/>
                <a:sym typeface="Manrope"/>
              </a:rPr>
              <a:t>From a specialist app to one connected home for the program.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24;p1"/>
          <p:cNvSpPr/>
          <p:nvPr/>
        </p:nvSpPr>
        <p:spPr>
          <a:xfrm>
            <a:off x="822960" y="6126480"/>
            <a:ext cx="73152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BEAF4"/>
              </a:buClr>
              <a:buSzPts val="1250"/>
              <a:buFont typeface="Manrope"/>
              <a:buNone/>
            </a:pPr>
            <a:r>
              <a:rPr b="1" i="0" lang="en-US" sz="1250" u="none" cap="none" strike="noStrike">
                <a:solidFill>
                  <a:srgbClr val="FBEAF4"/>
                </a:solidFill>
                <a:latin typeface="Manrope"/>
                <a:ea typeface="Manrope"/>
                <a:cs typeface="Manrope"/>
                <a:sym typeface="Manrope"/>
              </a:rPr>
              <a:t>Presented by Tapp Network  ·  July 2026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AFC"/>
        </a:solidFill>
      </p:bgPr>
    </p:bg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2"/>
          <p:cNvSpPr/>
          <p:nvPr/>
        </p:nvSpPr>
        <p:spPr>
          <a:xfrm>
            <a:off x="10607040" y="-1280160"/>
            <a:ext cx="2743200" cy="2743200"/>
          </a:xfrm>
          <a:prstGeom prst="ellipse">
            <a:avLst/>
          </a:prstGeom>
          <a:solidFill>
            <a:srgbClr val="F4DC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" name="Google Shape;31;p2"/>
          <p:cNvSpPr/>
          <p:nvPr/>
        </p:nvSpPr>
        <p:spPr>
          <a:xfrm>
            <a:off x="777240" y="685800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55153"/>
              </a:buClr>
              <a:buSzPts val="1150"/>
              <a:buFont typeface="Manrope"/>
              <a:buNone/>
            </a:pPr>
            <a:r>
              <a:rPr b="1" i="0" lang="en-US" sz="1150" u="none" cap="none" strike="noStrike">
                <a:solidFill>
                  <a:srgbClr val="055153"/>
                </a:solidFill>
                <a:latin typeface="Manrope"/>
                <a:ea typeface="Manrope"/>
                <a:cs typeface="Manrope"/>
                <a:sym typeface="Manrope"/>
              </a:rPr>
              <a:t>WHERE WE'VE BEEN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" name="Google Shape;32;p2"/>
          <p:cNvSpPr/>
          <p:nvPr/>
        </p:nvSpPr>
        <p:spPr>
          <a:xfrm>
            <a:off x="777240" y="1024128"/>
            <a:ext cx="10607040" cy="12344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3200"/>
              <a:buFont typeface="Comfortaa"/>
              <a:buNone/>
            </a:pPr>
            <a:r>
              <a:rPr b="1" i="0" lang="en-US" sz="3200" u="none" cap="none" strike="noStrike">
                <a:solidFill>
                  <a:srgbClr val="0F172A"/>
                </a:solidFill>
                <a:latin typeface="Comfortaa"/>
                <a:ea typeface="Comfortaa"/>
                <a:cs typeface="Comfortaa"/>
                <a:sym typeface="Comfortaa"/>
              </a:rPr>
              <a:t>An update since our last meeting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33;p2"/>
          <p:cNvSpPr/>
          <p:nvPr/>
        </p:nvSpPr>
        <p:spPr>
          <a:xfrm>
            <a:off x="777240" y="2638025"/>
            <a:ext cx="6766500" cy="146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8000"/>
              </a:lnSpc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1700"/>
              <a:buFont typeface="Manrope"/>
              <a:buNone/>
            </a:pPr>
            <a:r>
              <a:rPr b="0" i="0" lang="en-US" sz="1700" u="none" cap="none" strike="noStrike">
                <a:solidFill>
                  <a:srgbClr val="1E293B"/>
                </a:solidFill>
                <a:latin typeface="Manrope"/>
                <a:ea typeface="Manrope"/>
                <a:cs typeface="Manrope"/>
                <a:sym typeface="Manrope"/>
              </a:rPr>
              <a:t>The Family Support Hub began as a custom app that helped Family Support Specialists get ready for home visits. Guides, resources, community organizations, and referral tools all lived together in one place.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34;p2"/>
          <p:cNvSpPr/>
          <p:nvPr/>
        </p:nvSpPr>
        <p:spPr>
          <a:xfrm>
            <a:off x="777240" y="4146785"/>
            <a:ext cx="6766500" cy="146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8000"/>
              </a:lnSpc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1700"/>
              <a:buFont typeface="Manrope"/>
              <a:buNone/>
            </a:pPr>
            <a:r>
              <a:rPr b="0" i="0" lang="en-US" sz="1700" u="none" cap="none" strike="noStrike">
                <a:solidFill>
                  <a:srgbClr val="1E293B"/>
                </a:solidFill>
                <a:latin typeface="Manrope"/>
                <a:ea typeface="Manrope"/>
                <a:cs typeface="Manrope"/>
                <a:sym typeface="Manrope"/>
              </a:rPr>
              <a:t>Since we last met, our work has centered on a bigger question: what should this Hub become as the program grows? Here is what we learned, and where we are headed next.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Google Shape;35;p2"/>
          <p:cNvSpPr/>
          <p:nvPr/>
        </p:nvSpPr>
        <p:spPr>
          <a:xfrm>
            <a:off x="8001000" y="2148840"/>
            <a:ext cx="3429000" cy="1051560"/>
          </a:xfrm>
          <a:prstGeom prst="roundRect">
            <a:avLst>
              <a:gd fmla="val 8696" name="adj"/>
            </a:avLst>
          </a:prstGeom>
          <a:solidFill>
            <a:srgbClr val="FFFFFF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blurRad="114300" rotWithShape="0" algn="bl" dir="5400000" dist="50800">
              <a:srgbClr val="334155">
                <a:alpha val="27843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" name="Google Shape;36;p2"/>
          <p:cNvSpPr/>
          <p:nvPr/>
        </p:nvSpPr>
        <p:spPr>
          <a:xfrm>
            <a:off x="8001000" y="2148840"/>
            <a:ext cx="109728" cy="1051560"/>
          </a:xfrm>
          <a:prstGeom prst="roundRect">
            <a:avLst>
              <a:gd fmla="val 41667" name="adj"/>
            </a:avLst>
          </a:prstGeom>
          <a:solidFill>
            <a:srgbClr val="D886B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2"/>
          <p:cNvSpPr/>
          <p:nvPr/>
        </p:nvSpPr>
        <p:spPr>
          <a:xfrm>
            <a:off x="8275320" y="2295144"/>
            <a:ext cx="30175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886BA"/>
              </a:buClr>
              <a:buSzPts val="1050"/>
              <a:buFont typeface="Manrope"/>
              <a:buNone/>
            </a:pPr>
            <a:r>
              <a:rPr b="1" i="0" lang="en-US" sz="1050" u="none" cap="none" strike="noStrike">
                <a:solidFill>
                  <a:srgbClr val="D886BA"/>
                </a:solidFill>
                <a:latin typeface="Manrope"/>
                <a:ea typeface="Manrope"/>
                <a:cs typeface="Manrope"/>
                <a:sym typeface="Manrope"/>
              </a:rPr>
              <a:t>2019 – 2024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" name="Google Shape;38;p2"/>
          <p:cNvSpPr/>
          <p:nvPr/>
        </p:nvSpPr>
        <p:spPr>
          <a:xfrm>
            <a:off x="8275320" y="2569464"/>
            <a:ext cx="3063240" cy="5486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1350"/>
              <a:buFont typeface="Comfortaa"/>
              <a:buNone/>
            </a:pPr>
            <a:r>
              <a:rPr b="1" i="0" lang="en-US" sz="1350" u="none" cap="none" strike="noStrike">
                <a:solidFill>
                  <a:srgbClr val="0F172A"/>
                </a:solidFill>
                <a:latin typeface="Comfortaa"/>
                <a:ea typeface="Comfortaa"/>
                <a:cs typeface="Comfortaa"/>
                <a:sym typeface="Comfortaa"/>
              </a:rPr>
              <a:t>A specialist app for home visit prep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" name="Google Shape;39;p2"/>
          <p:cNvSpPr/>
          <p:nvPr/>
        </p:nvSpPr>
        <p:spPr>
          <a:xfrm>
            <a:off x="8001000" y="3429000"/>
            <a:ext cx="3429000" cy="1051560"/>
          </a:xfrm>
          <a:prstGeom prst="roundRect">
            <a:avLst>
              <a:gd fmla="val 8696" name="adj"/>
            </a:avLst>
          </a:prstGeom>
          <a:solidFill>
            <a:srgbClr val="FFFFFF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blurRad="1451610000" rotWithShape="0" algn="bl" dist="645160000">
              <a:srgbClr val="334155">
                <a:alpha val="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" name="Google Shape;40;p2"/>
          <p:cNvSpPr/>
          <p:nvPr/>
        </p:nvSpPr>
        <p:spPr>
          <a:xfrm>
            <a:off x="8001000" y="3429000"/>
            <a:ext cx="109728" cy="1051560"/>
          </a:xfrm>
          <a:prstGeom prst="roundRect">
            <a:avLst>
              <a:gd fmla="val 41667" name="adj"/>
            </a:avLst>
          </a:prstGeom>
          <a:solidFill>
            <a:srgbClr val="00828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" name="Google Shape;41;p2"/>
          <p:cNvSpPr/>
          <p:nvPr/>
        </p:nvSpPr>
        <p:spPr>
          <a:xfrm>
            <a:off x="8275320" y="3575304"/>
            <a:ext cx="30175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8285"/>
              </a:buClr>
              <a:buSzPts val="1050"/>
              <a:buFont typeface="Manrope"/>
              <a:buNone/>
            </a:pPr>
            <a:r>
              <a:rPr b="1" i="0" lang="en-US" sz="1050" u="none" cap="none" strike="noStrike">
                <a:solidFill>
                  <a:srgbClr val="008285"/>
                </a:solidFill>
                <a:latin typeface="Manrope"/>
                <a:ea typeface="Manrope"/>
                <a:cs typeface="Manrope"/>
                <a:sym typeface="Manrope"/>
              </a:rPr>
              <a:t>SINCE Q2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" name="Google Shape;42;p2"/>
          <p:cNvSpPr/>
          <p:nvPr/>
        </p:nvSpPr>
        <p:spPr>
          <a:xfrm>
            <a:off x="8275320" y="3849624"/>
            <a:ext cx="3063240" cy="5486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1350"/>
              <a:buFont typeface="Comfortaa"/>
              <a:buNone/>
            </a:pPr>
            <a:r>
              <a:rPr b="1" i="0" lang="en-US" sz="1350" u="none" cap="none" strike="noStrike">
                <a:solidFill>
                  <a:srgbClr val="0F172A"/>
                </a:solidFill>
                <a:latin typeface="Comfortaa"/>
                <a:ea typeface="Comfortaa"/>
                <a:cs typeface="Comfortaa"/>
                <a:sym typeface="Comfortaa"/>
              </a:rPr>
              <a:t>Learning where the value really lives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" name="Google Shape;43;p2"/>
          <p:cNvSpPr/>
          <p:nvPr/>
        </p:nvSpPr>
        <p:spPr>
          <a:xfrm>
            <a:off x="8001000" y="4709160"/>
            <a:ext cx="3429000" cy="1051560"/>
          </a:xfrm>
          <a:prstGeom prst="roundRect">
            <a:avLst>
              <a:gd fmla="val 8696" name="adj"/>
            </a:avLst>
          </a:prstGeom>
          <a:solidFill>
            <a:srgbClr val="FFFFFF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blurRad="18435446250000" rotWithShape="0" algn="bl" dist="-1265600768">
              <a:srgbClr val="334155">
                <a:alpha val="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" name="Google Shape;44;p2"/>
          <p:cNvSpPr/>
          <p:nvPr/>
        </p:nvSpPr>
        <p:spPr>
          <a:xfrm>
            <a:off x="8001000" y="4709160"/>
            <a:ext cx="109728" cy="1051560"/>
          </a:xfrm>
          <a:prstGeom prst="roundRect">
            <a:avLst>
              <a:gd fmla="val 41667" name="adj"/>
            </a:avLst>
          </a:prstGeom>
          <a:solidFill>
            <a:srgbClr val="A93C8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" name="Google Shape;45;p2"/>
          <p:cNvSpPr/>
          <p:nvPr/>
        </p:nvSpPr>
        <p:spPr>
          <a:xfrm>
            <a:off x="8275320" y="4855464"/>
            <a:ext cx="30175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93C82"/>
              </a:buClr>
              <a:buSzPts val="1050"/>
              <a:buFont typeface="Manrope"/>
              <a:buNone/>
            </a:pPr>
            <a:r>
              <a:rPr b="1" i="0" lang="en-US" sz="1050" u="none" cap="none" strike="noStrike">
                <a:solidFill>
                  <a:srgbClr val="A93C82"/>
                </a:solidFill>
                <a:latin typeface="Manrope"/>
                <a:ea typeface="Manrope"/>
                <a:cs typeface="Manrope"/>
                <a:sym typeface="Manrope"/>
              </a:rPr>
              <a:t>NEXT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" name="Google Shape;46;p2"/>
          <p:cNvSpPr/>
          <p:nvPr/>
        </p:nvSpPr>
        <p:spPr>
          <a:xfrm>
            <a:off x="8275320" y="5129784"/>
            <a:ext cx="3063240" cy="5486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1350"/>
              <a:buFont typeface="Comfortaa"/>
              <a:buNone/>
            </a:pPr>
            <a:r>
              <a:rPr b="1" i="0" lang="en-US" sz="1350" u="none" cap="none" strike="noStrike">
                <a:solidFill>
                  <a:srgbClr val="0F172A"/>
                </a:solidFill>
                <a:latin typeface="Comfortaa"/>
                <a:ea typeface="Comfortaa"/>
                <a:cs typeface="Comfortaa"/>
                <a:sym typeface="Comfortaa"/>
              </a:rPr>
              <a:t>One unified, connected Hub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3"/>
          <p:cNvSpPr/>
          <p:nvPr/>
        </p:nvSpPr>
        <p:spPr>
          <a:xfrm>
            <a:off x="777240" y="640080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55153"/>
              </a:buClr>
              <a:buSzPts val="1150"/>
              <a:buFont typeface="Manrope"/>
              <a:buNone/>
            </a:pPr>
            <a:r>
              <a:rPr b="1" i="0" lang="en-US" sz="1150" u="none" cap="none" strike="noStrike">
                <a:solidFill>
                  <a:srgbClr val="055153"/>
                </a:solidFill>
                <a:latin typeface="Manrope"/>
                <a:ea typeface="Manrope"/>
                <a:cs typeface="Manrope"/>
                <a:sym typeface="Manrope"/>
              </a:rPr>
              <a:t>WHAT WE LEARNED FROM THE APP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" name="Google Shape;53;p3"/>
          <p:cNvSpPr/>
          <p:nvPr/>
        </p:nvSpPr>
        <p:spPr>
          <a:xfrm>
            <a:off x="777240" y="978408"/>
            <a:ext cx="10789920" cy="12344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2900"/>
              <a:buFont typeface="Comfortaa"/>
              <a:buNone/>
            </a:pPr>
            <a:r>
              <a:rPr b="1" i="0" lang="en-US" sz="2900" u="none" cap="none" strike="noStrike">
                <a:solidFill>
                  <a:srgbClr val="0F172A"/>
                </a:solidFill>
                <a:latin typeface="Comfortaa"/>
                <a:ea typeface="Comfortaa"/>
                <a:cs typeface="Comfortaa"/>
                <a:sym typeface="Comfortaa"/>
              </a:rPr>
              <a:t>The program showed us where the value really lives</a:t>
            </a:r>
            <a:endParaRPr b="0" i="0" sz="2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" name="Google Shape;54;p3"/>
          <p:cNvSpPr/>
          <p:nvPr/>
        </p:nvSpPr>
        <p:spPr>
          <a:xfrm>
            <a:off x="777240" y="2194560"/>
            <a:ext cx="3410712" cy="3017520"/>
          </a:xfrm>
          <a:prstGeom prst="roundRect">
            <a:avLst>
              <a:gd fmla="val 3636" name="adj"/>
            </a:avLst>
          </a:prstGeom>
          <a:solidFill>
            <a:srgbClr val="F4DC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3"/>
          <p:cNvSpPr/>
          <p:nvPr/>
        </p:nvSpPr>
        <p:spPr>
          <a:xfrm>
            <a:off x="1069848" y="2487168"/>
            <a:ext cx="548640" cy="548640"/>
          </a:xfrm>
          <a:prstGeom prst="ellipse">
            <a:avLst/>
          </a:prstGeom>
          <a:solidFill>
            <a:srgbClr val="D886B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" name="Google Shape;56;p3"/>
          <p:cNvSpPr/>
          <p:nvPr/>
        </p:nvSpPr>
        <p:spPr>
          <a:xfrm>
            <a:off x="1216152" y="2633472"/>
            <a:ext cx="256032" cy="256032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" name="Google Shape;57;p3"/>
          <p:cNvSpPr/>
          <p:nvPr/>
        </p:nvSpPr>
        <p:spPr>
          <a:xfrm>
            <a:off x="1069848" y="3200400"/>
            <a:ext cx="283464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1600"/>
              <a:buFont typeface="Comfortaa"/>
              <a:buNone/>
            </a:pPr>
            <a:r>
              <a:rPr b="1" i="0" lang="en-US" sz="1600" u="none" cap="none" strike="noStrike">
                <a:solidFill>
                  <a:srgbClr val="0F172A"/>
                </a:solidFill>
                <a:latin typeface="Comfortaa"/>
                <a:ea typeface="Comfortaa"/>
                <a:cs typeface="Comfortaa"/>
                <a:sym typeface="Comfortaa"/>
              </a:rPr>
              <a:t>Programs bring their own tools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" name="Google Shape;58;p3"/>
          <p:cNvSpPr/>
          <p:nvPr/>
        </p:nvSpPr>
        <p:spPr>
          <a:xfrm>
            <a:off x="1069848" y="3913632"/>
            <a:ext cx="2852928" cy="1188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Clr>
                <a:srgbClr val="475569"/>
              </a:buClr>
              <a:buSzPts val="1200"/>
              <a:buFont typeface="Manrope"/>
              <a:buNone/>
            </a:pPr>
            <a:r>
              <a:rPr b="0" i="0" lang="en-US" sz="1200" u="none" cap="none" strike="noStrike">
                <a:solidFill>
                  <a:srgbClr val="475569"/>
                </a:solidFill>
                <a:latin typeface="Manrope"/>
                <a:ea typeface="Manrope"/>
                <a:cs typeface="Manrope"/>
                <a:sym typeface="Manrope"/>
              </a:rPr>
              <a:t>Each home visiting model comes with systems built for how that program delivers care. A single specialist app sat on top of tools staff were already using.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" name="Google Shape;59;p3"/>
          <p:cNvSpPr/>
          <p:nvPr/>
        </p:nvSpPr>
        <p:spPr>
          <a:xfrm>
            <a:off x="4343400" y="2194560"/>
            <a:ext cx="3410712" cy="3017520"/>
          </a:xfrm>
          <a:prstGeom prst="roundRect">
            <a:avLst>
              <a:gd fmla="val 3636" name="adj"/>
            </a:avLst>
          </a:prstGeom>
          <a:solidFill>
            <a:srgbClr val="EAF6F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" name="Google Shape;60;p3"/>
          <p:cNvSpPr/>
          <p:nvPr/>
        </p:nvSpPr>
        <p:spPr>
          <a:xfrm>
            <a:off x="4636008" y="2487168"/>
            <a:ext cx="548640" cy="548640"/>
          </a:xfrm>
          <a:prstGeom prst="ellipse">
            <a:avLst/>
          </a:prstGeom>
          <a:solidFill>
            <a:srgbClr val="00828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" name="Google Shape;61;p3"/>
          <p:cNvSpPr/>
          <p:nvPr/>
        </p:nvSpPr>
        <p:spPr>
          <a:xfrm>
            <a:off x="4782312" y="2633472"/>
            <a:ext cx="256032" cy="256032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" name="Google Shape;62;p3"/>
          <p:cNvSpPr/>
          <p:nvPr/>
        </p:nvSpPr>
        <p:spPr>
          <a:xfrm>
            <a:off x="4636008" y="3200400"/>
            <a:ext cx="283464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1600"/>
              <a:buFont typeface="Comfortaa"/>
              <a:buNone/>
            </a:pPr>
            <a:r>
              <a:rPr b="1" lang="en-US" sz="1600">
                <a:solidFill>
                  <a:srgbClr val="0F172A"/>
                </a:solidFill>
                <a:latin typeface="Comfortaa"/>
                <a:ea typeface="Comfortaa"/>
                <a:cs typeface="Comfortaa"/>
                <a:sym typeface="Comfortaa"/>
              </a:rPr>
              <a:t>Coordination </a:t>
            </a:r>
            <a:r>
              <a:rPr b="1" i="0" lang="en-US" sz="1600" u="none" cap="none" strike="noStrike">
                <a:solidFill>
                  <a:srgbClr val="0F172A"/>
                </a:solidFill>
                <a:latin typeface="Comfortaa"/>
                <a:ea typeface="Comfortaa"/>
                <a:cs typeface="Comfortaa"/>
                <a:sym typeface="Comfortaa"/>
              </a:rPr>
              <a:t>is the shared need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3"/>
          <p:cNvSpPr/>
          <p:nvPr/>
        </p:nvSpPr>
        <p:spPr>
          <a:xfrm>
            <a:off x="4636008" y="3913632"/>
            <a:ext cx="2852928" cy="1188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Clr>
                <a:srgbClr val="475569"/>
              </a:buClr>
              <a:buSzPts val="1200"/>
              <a:buFont typeface="Manrope"/>
              <a:buNone/>
            </a:pPr>
            <a:r>
              <a:rPr b="0" i="0" lang="en-US" sz="1200" u="none" cap="none" strike="noStrike">
                <a:solidFill>
                  <a:srgbClr val="475569"/>
                </a:solidFill>
                <a:latin typeface="Manrope"/>
                <a:ea typeface="Manrope"/>
                <a:cs typeface="Manrope"/>
                <a:sym typeface="Manrope"/>
              </a:rPr>
              <a:t>What the program depends on is coordination: staffing, training, and the monthly numbers federal reporting requires, alongside trusted resources.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" name="Google Shape;64;p3"/>
          <p:cNvSpPr/>
          <p:nvPr/>
        </p:nvSpPr>
        <p:spPr>
          <a:xfrm>
            <a:off x="7909560" y="2194560"/>
            <a:ext cx="3410712" cy="3017520"/>
          </a:xfrm>
          <a:prstGeom prst="roundRect">
            <a:avLst>
              <a:gd fmla="val 3636" name="adj"/>
            </a:avLst>
          </a:prstGeom>
          <a:solidFill>
            <a:srgbClr val="F1F0F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" name="Google Shape;65;p3"/>
          <p:cNvSpPr/>
          <p:nvPr/>
        </p:nvSpPr>
        <p:spPr>
          <a:xfrm>
            <a:off x="8202168" y="2487168"/>
            <a:ext cx="548640" cy="548640"/>
          </a:xfrm>
          <a:prstGeom prst="ellipse">
            <a:avLst/>
          </a:prstGeom>
          <a:solidFill>
            <a:srgbClr val="5A507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" name="Google Shape;66;p3"/>
          <p:cNvSpPr/>
          <p:nvPr/>
        </p:nvSpPr>
        <p:spPr>
          <a:xfrm>
            <a:off x="8348472" y="2633472"/>
            <a:ext cx="256032" cy="256032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" name="Google Shape;67;p3"/>
          <p:cNvSpPr/>
          <p:nvPr/>
        </p:nvSpPr>
        <p:spPr>
          <a:xfrm>
            <a:off x="8202168" y="3200400"/>
            <a:ext cx="283464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1600"/>
              <a:buFont typeface="Comfortaa"/>
              <a:buNone/>
            </a:pPr>
            <a:r>
              <a:rPr b="1" lang="en-US" sz="1600">
                <a:solidFill>
                  <a:srgbClr val="0F172A"/>
                </a:solidFill>
                <a:latin typeface="Comfortaa"/>
                <a:ea typeface="Comfortaa"/>
                <a:cs typeface="Comfortaa"/>
                <a:sym typeface="Comfortaa"/>
              </a:rPr>
              <a:t>Function is what </a:t>
            </a:r>
            <a:r>
              <a:rPr b="1" i="0" lang="en-US" sz="1600" u="none" cap="none" strike="noStrike">
                <a:solidFill>
                  <a:srgbClr val="0F172A"/>
                </a:solidFill>
                <a:latin typeface="Comfortaa"/>
                <a:ea typeface="Comfortaa"/>
                <a:cs typeface="Comfortaa"/>
                <a:sym typeface="Comfortaa"/>
              </a:rPr>
              <a:t>matters most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" name="Google Shape;68;p3"/>
          <p:cNvSpPr/>
          <p:nvPr/>
        </p:nvSpPr>
        <p:spPr>
          <a:xfrm>
            <a:off x="8202168" y="3913632"/>
            <a:ext cx="2852928" cy="1188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Clr>
                <a:srgbClr val="475569"/>
              </a:buClr>
              <a:buSzPts val="1200"/>
              <a:buFont typeface="Manrope"/>
              <a:buNone/>
            </a:pPr>
            <a:r>
              <a:rPr b="0" i="0" lang="en-US" sz="1200" u="none" cap="none" strike="noStrike">
                <a:solidFill>
                  <a:srgbClr val="475569"/>
                </a:solidFill>
                <a:latin typeface="Manrope"/>
                <a:ea typeface="Manrope"/>
                <a:cs typeface="Manrope"/>
                <a:sym typeface="Manrope"/>
              </a:rPr>
              <a:t>Specialists, supervisors, and families all gain when resources and community services are easy to find and simple to share.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" name="Google Shape;69;p3"/>
          <p:cNvSpPr/>
          <p:nvPr/>
        </p:nvSpPr>
        <p:spPr>
          <a:xfrm>
            <a:off x="777240" y="5440680"/>
            <a:ext cx="10634472" cy="822960"/>
          </a:xfrm>
          <a:prstGeom prst="roundRect">
            <a:avLst>
              <a:gd fmla="val 11111" name="adj"/>
            </a:avLst>
          </a:prstGeom>
          <a:solidFill>
            <a:srgbClr val="FBF1F7"/>
          </a:solidFill>
          <a:ln cap="flat" cmpd="sng" w="12700">
            <a:solidFill>
              <a:srgbClr val="F4DC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" name="Google Shape;70;p3"/>
          <p:cNvSpPr/>
          <p:nvPr/>
        </p:nvSpPr>
        <p:spPr>
          <a:xfrm>
            <a:off x="1051560" y="5440680"/>
            <a:ext cx="10058400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C2353"/>
              </a:buClr>
              <a:buSzPts val="1500"/>
              <a:buFont typeface="Manrope"/>
              <a:buNone/>
            </a:pPr>
            <a:r>
              <a:rPr b="1" i="0" lang="en-US" sz="1500" u="none" cap="none" strike="noStrike">
                <a:solidFill>
                  <a:srgbClr val="6C2353"/>
                </a:solidFill>
                <a:latin typeface="Manrope"/>
                <a:ea typeface="Manrope"/>
                <a:cs typeface="Manrope"/>
                <a:sym typeface="Manrope"/>
              </a:rPr>
              <a:t>So we evolved the Hub  </a:t>
            </a:r>
            <a:r>
              <a:rPr b="0" i="0" lang="en-US" sz="1500" u="none" cap="none" strike="noStrike">
                <a:solidFill>
                  <a:srgbClr val="1E293B"/>
                </a:solidFill>
                <a:latin typeface="Manrope"/>
                <a:ea typeface="Manrope"/>
                <a:cs typeface="Manrope"/>
                <a:sym typeface="Manrope"/>
              </a:rPr>
              <a:t>from one app into a single place that serves the public and the workforce, each with the access that fits their role.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AFC"/>
        </a:solidFill>
      </p:bgPr>
    </p:bg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4"/>
          <p:cNvSpPr/>
          <p:nvPr/>
        </p:nvSpPr>
        <p:spPr>
          <a:xfrm>
            <a:off x="-1371600" y="-1280160"/>
            <a:ext cx="2743200" cy="2743200"/>
          </a:xfrm>
          <a:prstGeom prst="ellipse">
            <a:avLst/>
          </a:prstGeom>
          <a:solidFill>
            <a:srgbClr val="F4DC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" name="Google Shape;77;p4"/>
          <p:cNvSpPr/>
          <p:nvPr/>
        </p:nvSpPr>
        <p:spPr>
          <a:xfrm>
            <a:off x="777240" y="685800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55153"/>
              </a:buClr>
              <a:buSzPts val="1150"/>
              <a:buFont typeface="Manrope"/>
              <a:buNone/>
            </a:pPr>
            <a:r>
              <a:rPr b="1" i="0" lang="en-US" sz="1150" u="none" cap="none" strike="noStrike">
                <a:solidFill>
                  <a:srgbClr val="055153"/>
                </a:solidFill>
                <a:latin typeface="Manrope"/>
                <a:ea typeface="Manrope"/>
                <a:cs typeface="Manrope"/>
                <a:sym typeface="Manrope"/>
              </a:rPr>
              <a:t>THE EVOLUTION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" name="Google Shape;78;p4"/>
          <p:cNvSpPr/>
          <p:nvPr/>
        </p:nvSpPr>
        <p:spPr>
          <a:xfrm>
            <a:off x="777240" y="1024128"/>
            <a:ext cx="6766560" cy="12344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3000"/>
              <a:buFont typeface="Comfortaa"/>
              <a:buNone/>
            </a:pPr>
            <a:r>
              <a:rPr b="1" i="0" lang="en-US" sz="3000" u="none" cap="none" strike="noStrike">
                <a:solidFill>
                  <a:srgbClr val="0F172A"/>
                </a:solidFill>
                <a:latin typeface="Comfortaa"/>
                <a:ea typeface="Comfortaa"/>
                <a:cs typeface="Comfortaa"/>
                <a:sym typeface="Comfortaa"/>
              </a:rPr>
              <a:t>One connected home, with room to grow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" name="Google Shape;79;p4"/>
          <p:cNvSpPr/>
          <p:nvPr/>
        </p:nvSpPr>
        <p:spPr>
          <a:xfrm>
            <a:off x="822960" y="2560320"/>
            <a:ext cx="310896" cy="310896"/>
          </a:xfrm>
          <a:prstGeom prst="ellipse">
            <a:avLst/>
          </a:prstGeom>
          <a:solidFill>
            <a:srgbClr val="A93C8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" name="Google Shape;80;p4"/>
          <p:cNvSpPr/>
          <p:nvPr/>
        </p:nvSpPr>
        <p:spPr>
          <a:xfrm>
            <a:off x="822960" y="2532888"/>
            <a:ext cx="310896" cy="3108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Manrope"/>
              <a:buNone/>
            </a:pPr>
            <a:r>
              <a:rPr b="1" i="0" lang="en-US" sz="1300" u="none" cap="none" strike="noStrike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rPr>
              <a:t>✓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" name="Google Shape;81;p4"/>
          <p:cNvSpPr/>
          <p:nvPr/>
        </p:nvSpPr>
        <p:spPr>
          <a:xfrm>
            <a:off x="1325880" y="2459736"/>
            <a:ext cx="54864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1600"/>
              <a:buFont typeface="Comfortaa"/>
              <a:buNone/>
            </a:pPr>
            <a:r>
              <a:rPr b="1" i="0" lang="en-US" sz="1600" u="none" cap="none" strike="noStrike">
                <a:solidFill>
                  <a:srgbClr val="0F172A"/>
                </a:solidFill>
                <a:latin typeface="Comfortaa"/>
                <a:ea typeface="Comfortaa"/>
                <a:cs typeface="Comfortaa"/>
                <a:sym typeface="Comfortaa"/>
              </a:rPr>
              <a:t>Same familiar front door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" name="Google Shape;82;p4"/>
          <p:cNvSpPr/>
          <p:nvPr/>
        </p:nvSpPr>
        <p:spPr>
          <a:xfrm>
            <a:off x="1325880" y="2825496"/>
            <a:ext cx="557784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475569"/>
              </a:buClr>
              <a:buSzPts val="1300"/>
              <a:buFont typeface="Manrope"/>
              <a:buNone/>
            </a:pPr>
            <a:r>
              <a:rPr b="0" i="0" lang="en-US" sz="1300" u="none" cap="none" strike="noStrike">
                <a:solidFill>
                  <a:srgbClr val="475569"/>
                </a:solidFill>
                <a:latin typeface="Manrope"/>
                <a:ea typeface="Manrope"/>
                <a:cs typeface="Manrope"/>
                <a:sym typeface="Manrope"/>
              </a:rPr>
              <a:t>The Hub keeps its home at DelawareFamilySupportHub.org, so nothing feels unfamiliar.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" name="Google Shape;83;p4"/>
          <p:cNvSpPr/>
          <p:nvPr/>
        </p:nvSpPr>
        <p:spPr>
          <a:xfrm>
            <a:off x="822960" y="3730752"/>
            <a:ext cx="310896" cy="310896"/>
          </a:xfrm>
          <a:prstGeom prst="ellipse">
            <a:avLst/>
          </a:prstGeom>
          <a:solidFill>
            <a:srgbClr val="A93C8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" name="Google Shape;84;p4"/>
          <p:cNvSpPr/>
          <p:nvPr/>
        </p:nvSpPr>
        <p:spPr>
          <a:xfrm>
            <a:off x="822960" y="3703320"/>
            <a:ext cx="310896" cy="3108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Manrope"/>
              <a:buNone/>
            </a:pPr>
            <a:r>
              <a:rPr b="1" i="0" lang="en-US" sz="1300" u="none" cap="none" strike="noStrike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rPr>
              <a:t>✓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4"/>
          <p:cNvSpPr/>
          <p:nvPr/>
        </p:nvSpPr>
        <p:spPr>
          <a:xfrm>
            <a:off x="1325880" y="3630168"/>
            <a:ext cx="54864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1600"/>
              <a:buFont typeface="Comfortaa"/>
              <a:buNone/>
            </a:pPr>
            <a:r>
              <a:rPr b="1" i="0" lang="en-US" sz="1600" u="none" cap="none" strike="noStrike">
                <a:solidFill>
                  <a:srgbClr val="0F172A"/>
                </a:solidFill>
                <a:latin typeface="Comfortaa"/>
                <a:ea typeface="Comfortaa"/>
                <a:cs typeface="Comfortaa"/>
                <a:sym typeface="Comfortaa"/>
              </a:rPr>
              <a:t>Expanded capabilities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4"/>
          <p:cNvSpPr/>
          <p:nvPr/>
        </p:nvSpPr>
        <p:spPr>
          <a:xfrm>
            <a:off x="1325880" y="3995928"/>
            <a:ext cx="557784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475569"/>
              </a:buClr>
              <a:buSzPts val="1300"/>
              <a:buFont typeface="Manrope"/>
              <a:buNone/>
            </a:pPr>
            <a:r>
              <a:rPr b="0" i="0" lang="en-US" sz="1300" u="none" cap="none" strike="noStrike">
                <a:solidFill>
                  <a:srgbClr val="475569"/>
                </a:solidFill>
                <a:latin typeface="Manrope"/>
                <a:ea typeface="Manrope"/>
                <a:cs typeface="Manrope"/>
                <a:sym typeface="Manrope"/>
              </a:rPr>
              <a:t>More of what the program needs lives here now, with the Family Support Hub brand carried all the way through.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4"/>
          <p:cNvSpPr/>
          <p:nvPr/>
        </p:nvSpPr>
        <p:spPr>
          <a:xfrm>
            <a:off x="822960" y="4901184"/>
            <a:ext cx="310896" cy="310896"/>
          </a:xfrm>
          <a:prstGeom prst="ellipse">
            <a:avLst/>
          </a:prstGeom>
          <a:solidFill>
            <a:srgbClr val="A93C8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p4"/>
          <p:cNvSpPr/>
          <p:nvPr/>
        </p:nvSpPr>
        <p:spPr>
          <a:xfrm>
            <a:off x="822960" y="4873752"/>
            <a:ext cx="310896" cy="3108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Manrope"/>
              <a:buNone/>
            </a:pPr>
            <a:r>
              <a:rPr b="1" i="0" lang="en-US" sz="1300" u="none" cap="none" strike="noStrike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rPr>
              <a:t>✓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4"/>
          <p:cNvSpPr/>
          <p:nvPr/>
        </p:nvSpPr>
        <p:spPr>
          <a:xfrm>
            <a:off x="1325880" y="4800600"/>
            <a:ext cx="54864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1600"/>
              <a:buFont typeface="Comfortaa"/>
              <a:buNone/>
            </a:pPr>
            <a:r>
              <a:rPr b="1" i="0" lang="en-US" sz="1600" u="none" cap="none" strike="noStrike">
                <a:solidFill>
                  <a:srgbClr val="0F172A"/>
                </a:solidFill>
                <a:latin typeface="Comfortaa"/>
                <a:ea typeface="Comfortaa"/>
                <a:cs typeface="Comfortaa"/>
                <a:sym typeface="Comfortaa"/>
              </a:rPr>
              <a:t>Public and secure, together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4"/>
          <p:cNvSpPr/>
          <p:nvPr/>
        </p:nvSpPr>
        <p:spPr>
          <a:xfrm>
            <a:off x="1325880" y="5166360"/>
            <a:ext cx="557784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475569"/>
              </a:buClr>
              <a:buSzPts val="1300"/>
              <a:buFont typeface="Manrope"/>
              <a:buNone/>
            </a:pPr>
            <a:r>
              <a:rPr b="0" i="0" lang="en-US" sz="1300" u="none" cap="none" strike="noStrike">
                <a:solidFill>
                  <a:srgbClr val="475569"/>
                </a:solidFill>
                <a:latin typeface="Manrope"/>
                <a:ea typeface="Manrope"/>
                <a:cs typeface="Manrope"/>
                <a:sym typeface="Manrope"/>
              </a:rPr>
              <a:t>Open information anyone can reach, plus secure portals for supervisors and specialists.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4"/>
          <p:cNvSpPr/>
          <p:nvPr/>
        </p:nvSpPr>
        <p:spPr>
          <a:xfrm>
            <a:off x="7552944" y="560387"/>
            <a:ext cx="4325112" cy="5828666"/>
          </a:xfrm>
          <a:prstGeom prst="roundRect">
            <a:avLst>
              <a:gd fmla="val 1903" name="adj"/>
            </a:avLst>
          </a:prstGeom>
          <a:solidFill>
            <a:srgbClr val="FFFFFF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blurRad="234130185000000000" rotWithShape="0" algn="bl" dist="-1362131968">
              <a:srgbClr val="334155">
                <a:alpha val="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tmp/winston-work/shot-home.png" id="92" name="Google Shape;92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635240" y="642683"/>
            <a:ext cx="4160520" cy="56640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5"/>
          <p:cNvSpPr/>
          <p:nvPr/>
        </p:nvSpPr>
        <p:spPr>
          <a:xfrm>
            <a:off x="777240" y="640080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55153"/>
              </a:buClr>
              <a:buSzPts val="1150"/>
              <a:buFont typeface="Manrope"/>
              <a:buNone/>
            </a:pPr>
            <a:r>
              <a:rPr b="1" i="0" lang="en-US" sz="1150" u="none" cap="none" strike="noStrike">
                <a:solidFill>
                  <a:srgbClr val="055153"/>
                </a:solidFill>
                <a:latin typeface="Manrope"/>
                <a:ea typeface="Manrope"/>
                <a:cs typeface="Manrope"/>
                <a:sym typeface="Manrope"/>
              </a:rPr>
              <a:t>HOW IT FITS TOGETHER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5"/>
          <p:cNvSpPr/>
          <p:nvPr/>
        </p:nvSpPr>
        <p:spPr>
          <a:xfrm>
            <a:off x="777240" y="978408"/>
            <a:ext cx="10789920" cy="12344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2900"/>
              <a:buFont typeface="Comfortaa"/>
              <a:buNone/>
            </a:pPr>
            <a:r>
              <a:rPr b="1" i="0" lang="en-US" sz="2900" u="none" cap="none" strike="noStrike">
                <a:solidFill>
                  <a:srgbClr val="0F172A"/>
                </a:solidFill>
                <a:latin typeface="Comfortaa"/>
                <a:ea typeface="Comfortaa"/>
                <a:cs typeface="Comfortaa"/>
                <a:sym typeface="Comfortaa"/>
              </a:rPr>
              <a:t>A unified place, with permissions set accordingly</a:t>
            </a:r>
            <a:endParaRPr b="0" i="0" sz="2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5"/>
          <p:cNvSpPr/>
          <p:nvPr/>
        </p:nvSpPr>
        <p:spPr>
          <a:xfrm>
            <a:off x="777240" y="1828800"/>
            <a:ext cx="1051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75569"/>
              </a:buClr>
              <a:buSzPts val="1500"/>
              <a:buFont typeface="Manrope"/>
              <a:buNone/>
            </a:pPr>
            <a:r>
              <a:rPr b="0" i="0" lang="en-US" sz="1500" u="none" cap="none" strike="noStrike">
                <a:solidFill>
                  <a:srgbClr val="475569"/>
                </a:solidFill>
                <a:latin typeface="Manrope"/>
                <a:ea typeface="Manrope"/>
                <a:cs typeface="Manrope"/>
                <a:sym typeface="Manrope"/>
              </a:rPr>
              <a:t>Everyone reaches the same Hub. What each person can open depends on who they are.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5"/>
          <p:cNvSpPr/>
          <p:nvPr/>
        </p:nvSpPr>
        <p:spPr>
          <a:xfrm>
            <a:off x="777240" y="2514600"/>
            <a:ext cx="5212080" cy="3611880"/>
          </a:xfrm>
          <a:prstGeom prst="roundRect">
            <a:avLst>
              <a:gd fmla="val 3544" name="adj"/>
            </a:avLst>
          </a:prstGeom>
          <a:solidFill>
            <a:srgbClr val="EAF6F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p5"/>
          <p:cNvSpPr/>
          <p:nvPr/>
        </p:nvSpPr>
        <p:spPr>
          <a:xfrm>
            <a:off x="777240" y="2514600"/>
            <a:ext cx="5212080" cy="868680"/>
          </a:xfrm>
          <a:prstGeom prst="roundRect">
            <a:avLst>
              <a:gd fmla="val 14737" name="adj"/>
            </a:avLst>
          </a:prstGeom>
          <a:solidFill>
            <a:srgbClr val="00828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" name="Google Shape;103;p5"/>
          <p:cNvSpPr/>
          <p:nvPr/>
        </p:nvSpPr>
        <p:spPr>
          <a:xfrm>
            <a:off x="777240" y="3108960"/>
            <a:ext cx="5212080" cy="274320"/>
          </a:xfrm>
          <a:prstGeom prst="rect">
            <a:avLst/>
          </a:prstGeom>
          <a:solidFill>
            <a:srgbClr val="00828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" name="Google Shape;104;p5"/>
          <p:cNvSpPr/>
          <p:nvPr/>
        </p:nvSpPr>
        <p:spPr>
          <a:xfrm>
            <a:off x="1097280" y="2560320"/>
            <a:ext cx="457200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omfortaa"/>
              <a:buNone/>
            </a:pPr>
            <a:r>
              <a:rPr b="1" i="0" lang="en-US" sz="1800" u="none" cap="none" strike="noStrike">
                <a:solidFill>
                  <a:srgbClr val="FFFFFF"/>
                </a:solidFill>
                <a:latin typeface="Comfortaa"/>
                <a:ea typeface="Comfortaa"/>
                <a:cs typeface="Comfortaa"/>
                <a:sym typeface="Comfortaa"/>
              </a:rPr>
              <a:t>Open to everyone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5"/>
          <p:cNvSpPr/>
          <p:nvPr/>
        </p:nvSpPr>
        <p:spPr>
          <a:xfrm>
            <a:off x="1097280" y="2999232"/>
            <a:ext cx="45720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50"/>
              <a:buFont typeface="Manrope"/>
              <a:buNone/>
            </a:pPr>
            <a:r>
              <a:rPr b="1" i="0" lang="en-US" sz="1150" u="none" cap="none" strike="noStrike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rPr>
              <a:t>NO LOGIN  ·  BARRIERS REMOVED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5"/>
          <p:cNvSpPr/>
          <p:nvPr/>
        </p:nvSpPr>
        <p:spPr>
          <a:xfrm>
            <a:off x="1097280" y="3657600"/>
            <a:ext cx="4572000" cy="7498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1450"/>
              <a:buFont typeface="Comfortaa"/>
              <a:buNone/>
            </a:pPr>
            <a:r>
              <a:rPr b="1" i="0" lang="en-US" sz="1450" u="none" cap="none" strike="noStrike">
                <a:solidFill>
                  <a:srgbClr val="0F172A"/>
                </a:solidFill>
                <a:latin typeface="Comfortaa"/>
                <a:ea typeface="Comfortaa"/>
                <a:cs typeface="Comfortaa"/>
                <a:sym typeface="Comfortaa"/>
              </a:rPr>
              <a:t>Resource Library</a:t>
            </a:r>
            <a:br>
              <a:rPr b="1" i="0" lang="en-US" sz="1450" u="none" cap="none" strike="noStrike">
                <a:solidFill>
                  <a:srgbClr val="0F172A"/>
                </a:solidFill>
                <a:latin typeface="Comfortaa"/>
                <a:ea typeface="Comfortaa"/>
                <a:cs typeface="Comfortaa"/>
                <a:sym typeface="Comfortaa"/>
              </a:rPr>
            </a:br>
            <a:r>
              <a:rPr b="0" i="0" lang="en-US" sz="1200" u="none" cap="none" strike="noStrike">
                <a:solidFill>
                  <a:srgbClr val="475569"/>
                </a:solidFill>
                <a:latin typeface="Manrope"/>
                <a:ea typeface="Manrope"/>
                <a:cs typeface="Manrope"/>
                <a:sym typeface="Manrope"/>
              </a:rPr>
              <a:t>Guides, toolkits, and best practices, open to all.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5"/>
          <p:cNvSpPr/>
          <p:nvPr/>
        </p:nvSpPr>
        <p:spPr>
          <a:xfrm>
            <a:off x="1097280" y="4462272"/>
            <a:ext cx="4572000" cy="7498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1450"/>
              <a:buFont typeface="Comfortaa"/>
              <a:buNone/>
            </a:pPr>
            <a:r>
              <a:rPr b="1" i="0" lang="en-US" sz="1450" u="none" cap="none" strike="noStrike">
                <a:solidFill>
                  <a:srgbClr val="0F172A"/>
                </a:solidFill>
                <a:latin typeface="Comfortaa"/>
                <a:ea typeface="Comfortaa"/>
                <a:cs typeface="Comfortaa"/>
                <a:sym typeface="Comfortaa"/>
              </a:rPr>
              <a:t>Community Organizations Index</a:t>
            </a:r>
            <a:br>
              <a:rPr b="1" i="0" lang="en-US" sz="1450" u="none" cap="none" strike="noStrike">
                <a:solidFill>
                  <a:srgbClr val="0F172A"/>
                </a:solidFill>
                <a:latin typeface="Comfortaa"/>
                <a:ea typeface="Comfortaa"/>
                <a:cs typeface="Comfortaa"/>
                <a:sym typeface="Comfortaa"/>
              </a:rPr>
            </a:br>
            <a:r>
              <a:rPr b="0" i="0" lang="en-US" sz="1200" u="none" cap="none" strike="noStrike">
                <a:solidFill>
                  <a:srgbClr val="475569"/>
                </a:solidFill>
                <a:latin typeface="Manrope"/>
                <a:ea typeface="Manrope"/>
                <a:cs typeface="Manrope"/>
                <a:sym typeface="Manrope"/>
              </a:rPr>
              <a:t>A searchable statewide directory of services.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5"/>
          <p:cNvSpPr/>
          <p:nvPr/>
        </p:nvSpPr>
        <p:spPr>
          <a:xfrm>
            <a:off x="1097280" y="5266944"/>
            <a:ext cx="4572000" cy="7498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1450"/>
              <a:buFont typeface="Comfortaa"/>
              <a:buNone/>
            </a:pPr>
            <a:r>
              <a:rPr b="1" i="0" lang="en-US" sz="1450" u="none" cap="none" strike="noStrike">
                <a:solidFill>
                  <a:srgbClr val="0F172A"/>
                </a:solidFill>
                <a:latin typeface="Comfortaa"/>
                <a:ea typeface="Comfortaa"/>
                <a:cs typeface="Comfortaa"/>
                <a:sym typeface="Comfortaa"/>
              </a:rPr>
              <a:t>Events &amp; Training calendar</a:t>
            </a:r>
            <a:br>
              <a:rPr b="1" i="0" lang="en-US" sz="1450" u="none" cap="none" strike="noStrike">
                <a:solidFill>
                  <a:srgbClr val="0F172A"/>
                </a:solidFill>
                <a:latin typeface="Comfortaa"/>
                <a:ea typeface="Comfortaa"/>
                <a:cs typeface="Comfortaa"/>
                <a:sym typeface="Comfortaa"/>
              </a:rPr>
            </a:br>
            <a:r>
              <a:rPr b="0" i="0" lang="en-US" sz="1200" u="none" cap="none" strike="noStrike">
                <a:solidFill>
                  <a:srgbClr val="475569"/>
                </a:solidFill>
                <a:latin typeface="Manrope"/>
                <a:ea typeface="Manrope"/>
                <a:cs typeface="Manrope"/>
                <a:sym typeface="Manrope"/>
              </a:rPr>
              <a:t>What is coming up, visible to anyone.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5"/>
          <p:cNvSpPr/>
          <p:nvPr/>
        </p:nvSpPr>
        <p:spPr>
          <a:xfrm>
            <a:off x="6199632" y="2514600"/>
            <a:ext cx="5212080" cy="3611880"/>
          </a:xfrm>
          <a:prstGeom prst="roundRect">
            <a:avLst>
              <a:gd fmla="val 3544" name="adj"/>
            </a:avLst>
          </a:prstGeom>
          <a:solidFill>
            <a:srgbClr val="FBF1F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" name="Google Shape;110;p5"/>
          <p:cNvSpPr/>
          <p:nvPr/>
        </p:nvSpPr>
        <p:spPr>
          <a:xfrm>
            <a:off x="6199632" y="2514600"/>
            <a:ext cx="5212080" cy="868680"/>
          </a:xfrm>
          <a:prstGeom prst="roundRect">
            <a:avLst>
              <a:gd fmla="val 14737" name="adj"/>
            </a:avLst>
          </a:prstGeom>
          <a:solidFill>
            <a:srgbClr val="A93C8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p5"/>
          <p:cNvSpPr/>
          <p:nvPr/>
        </p:nvSpPr>
        <p:spPr>
          <a:xfrm>
            <a:off x="6199632" y="3108960"/>
            <a:ext cx="5212080" cy="274320"/>
          </a:xfrm>
          <a:prstGeom prst="rect">
            <a:avLst/>
          </a:prstGeom>
          <a:solidFill>
            <a:srgbClr val="A93C8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p5"/>
          <p:cNvSpPr/>
          <p:nvPr/>
        </p:nvSpPr>
        <p:spPr>
          <a:xfrm>
            <a:off x="6519672" y="2560320"/>
            <a:ext cx="457200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omfortaa"/>
              <a:buNone/>
            </a:pPr>
            <a:r>
              <a:rPr b="1" i="0" lang="en-US" sz="1800" u="none" cap="none" strike="noStrike">
                <a:solidFill>
                  <a:srgbClr val="FFFFFF"/>
                </a:solidFill>
                <a:latin typeface="Comfortaa"/>
                <a:ea typeface="Comfortaa"/>
                <a:cs typeface="Comfortaa"/>
                <a:sym typeface="Comfortaa"/>
              </a:rPr>
              <a:t>Secured for the workforce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13;p5"/>
          <p:cNvSpPr/>
          <p:nvPr/>
        </p:nvSpPr>
        <p:spPr>
          <a:xfrm>
            <a:off x="6519672" y="2999232"/>
            <a:ext cx="45720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50"/>
              <a:buFont typeface="Manrope"/>
              <a:buNone/>
            </a:pPr>
            <a:r>
              <a:rPr b="1" i="0" lang="en-US" sz="1150" u="none" cap="none" strike="noStrike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rPr>
              <a:t>SIGN IN REQUIRED  ·  ACCESS BY ROLE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p5"/>
          <p:cNvSpPr/>
          <p:nvPr/>
        </p:nvSpPr>
        <p:spPr>
          <a:xfrm>
            <a:off x="6519672" y="3657600"/>
            <a:ext cx="4572000" cy="7498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1450"/>
              <a:buFont typeface="Comfortaa"/>
              <a:buNone/>
            </a:pPr>
            <a:r>
              <a:rPr b="1" i="0" lang="en-US" sz="1450" u="none" cap="none" strike="noStrike">
                <a:solidFill>
                  <a:srgbClr val="0F172A"/>
                </a:solidFill>
                <a:latin typeface="Comfortaa"/>
                <a:ea typeface="Comfortaa"/>
                <a:cs typeface="Comfortaa"/>
                <a:sym typeface="Comfortaa"/>
              </a:rPr>
              <a:t>Supervisor Portal</a:t>
            </a:r>
            <a:br>
              <a:rPr b="1" i="0" lang="en-US" sz="1450" u="none" cap="none" strike="noStrike">
                <a:solidFill>
                  <a:srgbClr val="0F172A"/>
                </a:solidFill>
                <a:latin typeface="Comfortaa"/>
                <a:ea typeface="Comfortaa"/>
                <a:cs typeface="Comfortaa"/>
                <a:sym typeface="Comfortaa"/>
              </a:rPr>
            </a:br>
            <a:r>
              <a:rPr b="0" i="0" lang="en-US" sz="1200" u="none" cap="none" strike="noStrike">
                <a:solidFill>
                  <a:srgbClr val="475569"/>
                </a:solidFill>
                <a:latin typeface="Manrope"/>
                <a:ea typeface="Manrope"/>
                <a:cs typeface="Manrope"/>
                <a:sym typeface="Manrope"/>
              </a:rPr>
              <a:t>Teams, onboarding, and monthly reports.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15;p5"/>
          <p:cNvSpPr/>
          <p:nvPr/>
        </p:nvSpPr>
        <p:spPr>
          <a:xfrm>
            <a:off x="6519672" y="4462272"/>
            <a:ext cx="4572000" cy="7498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1450"/>
              <a:buFont typeface="Comfortaa"/>
              <a:buNone/>
            </a:pPr>
            <a:r>
              <a:rPr b="1" i="0" lang="en-US" sz="1450" u="none" cap="none" strike="noStrike">
                <a:solidFill>
                  <a:srgbClr val="0F172A"/>
                </a:solidFill>
                <a:latin typeface="Comfortaa"/>
                <a:ea typeface="Comfortaa"/>
                <a:cs typeface="Comfortaa"/>
                <a:sym typeface="Comfortaa"/>
              </a:rPr>
              <a:t>Family Support Specialist Portal</a:t>
            </a:r>
            <a:br>
              <a:rPr b="1" i="0" lang="en-US" sz="1450" u="none" cap="none" strike="noStrike">
                <a:solidFill>
                  <a:srgbClr val="0F172A"/>
                </a:solidFill>
                <a:latin typeface="Comfortaa"/>
                <a:ea typeface="Comfortaa"/>
                <a:cs typeface="Comfortaa"/>
                <a:sym typeface="Comfortaa"/>
              </a:rPr>
            </a:br>
            <a:r>
              <a:rPr b="0" i="0" lang="en-US" sz="1200" u="none" cap="none" strike="noStrike">
                <a:solidFill>
                  <a:srgbClr val="475569"/>
                </a:solidFill>
                <a:latin typeface="Manrope"/>
                <a:ea typeface="Manrope"/>
                <a:cs typeface="Manrope"/>
                <a:sym typeface="Manrope"/>
              </a:rPr>
              <a:t>Profiles and peer connections across the network.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5"/>
          <p:cNvSpPr/>
          <p:nvPr/>
        </p:nvSpPr>
        <p:spPr>
          <a:xfrm>
            <a:off x="6519672" y="5266944"/>
            <a:ext cx="4572000" cy="7498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1450"/>
              <a:buFont typeface="Comfortaa"/>
              <a:buNone/>
            </a:pPr>
            <a:r>
              <a:rPr b="1" i="0" lang="en-US" sz="1450" u="none" cap="none" strike="noStrike">
                <a:solidFill>
                  <a:srgbClr val="0F172A"/>
                </a:solidFill>
                <a:latin typeface="Comfortaa"/>
                <a:ea typeface="Comfortaa"/>
                <a:cs typeface="Comfortaa"/>
                <a:sym typeface="Comfortaa"/>
              </a:rPr>
              <a:t>Knowledge Hub</a:t>
            </a:r>
            <a:br>
              <a:rPr b="1" i="0" lang="en-US" sz="1450" u="none" cap="none" strike="noStrike">
                <a:solidFill>
                  <a:srgbClr val="0F172A"/>
                </a:solidFill>
                <a:latin typeface="Comfortaa"/>
                <a:ea typeface="Comfortaa"/>
                <a:cs typeface="Comfortaa"/>
                <a:sym typeface="Comfortaa"/>
              </a:rPr>
            </a:br>
            <a:r>
              <a:rPr b="0" i="0" lang="en-US" sz="1200" u="none" cap="none" strike="noStrike">
                <a:solidFill>
                  <a:srgbClr val="475569"/>
                </a:solidFill>
                <a:latin typeface="Manrope"/>
                <a:ea typeface="Manrope"/>
                <a:cs typeface="Manrope"/>
                <a:sym typeface="Manrope"/>
              </a:rPr>
              <a:t>Organized guidance for the day to day work.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AFC"/>
        </a:solidFill>
      </p:bgPr>
    </p:bg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6"/>
          <p:cNvSpPr/>
          <p:nvPr/>
        </p:nvSpPr>
        <p:spPr>
          <a:xfrm>
            <a:off x="-1463040" y="4846320"/>
            <a:ext cx="2926080" cy="2926080"/>
          </a:xfrm>
          <a:prstGeom prst="ellipse">
            <a:avLst/>
          </a:prstGeom>
          <a:solidFill>
            <a:srgbClr val="F4DC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6"/>
          <p:cNvSpPr/>
          <p:nvPr/>
        </p:nvSpPr>
        <p:spPr>
          <a:xfrm>
            <a:off x="777240" y="731520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55153"/>
              </a:buClr>
              <a:buSzPts val="1150"/>
              <a:buFont typeface="Manrope"/>
              <a:buNone/>
            </a:pPr>
            <a:r>
              <a:rPr b="1" i="0" lang="en-US" sz="1150" u="none" cap="none" strike="noStrike">
                <a:solidFill>
                  <a:srgbClr val="055153"/>
                </a:solidFill>
                <a:latin typeface="Manrope"/>
                <a:ea typeface="Manrope"/>
                <a:cs typeface="Manrope"/>
                <a:sym typeface="Manrope"/>
              </a:rPr>
              <a:t>REMOVING BARRIERS TO ACCESS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p6"/>
          <p:cNvSpPr/>
          <p:nvPr/>
        </p:nvSpPr>
        <p:spPr>
          <a:xfrm>
            <a:off x="777240" y="1078992"/>
            <a:ext cx="6583680" cy="1463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2800"/>
              <a:buFont typeface="Comfortaa"/>
              <a:buNone/>
            </a:pPr>
            <a:r>
              <a:rPr b="1" i="0" lang="en-US" sz="2800" u="none" cap="none" strike="noStrike">
                <a:solidFill>
                  <a:srgbClr val="0F172A"/>
                </a:solidFill>
                <a:latin typeface="Comfortaa"/>
                <a:ea typeface="Comfortaa"/>
                <a:cs typeface="Comfortaa"/>
                <a:sym typeface="Comfortaa"/>
              </a:rPr>
              <a:t>The Resource Library &amp; Community Organization Index is now public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6"/>
          <p:cNvSpPr/>
          <p:nvPr/>
        </p:nvSpPr>
        <p:spPr>
          <a:xfrm>
            <a:off x="777240" y="2697480"/>
            <a:ext cx="649224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1650"/>
              <a:buFont typeface="Manrope"/>
              <a:buNone/>
            </a:pPr>
            <a:r>
              <a:rPr b="0" i="0" lang="en-US" sz="1650" u="none" cap="none" strike="noStrike">
                <a:solidFill>
                  <a:srgbClr val="1E293B"/>
                </a:solidFill>
                <a:latin typeface="Manrope"/>
                <a:ea typeface="Manrope"/>
                <a:cs typeface="Manrope"/>
                <a:sym typeface="Manrope"/>
              </a:rPr>
              <a:t>Guides, toolkits, and best practices are open to anyone who needs them, with no account to create. Families, partners, and specialists reach the same trusted resources directly.</a:t>
            </a:r>
            <a:endParaRPr b="0" i="0" sz="16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p6"/>
          <p:cNvSpPr/>
          <p:nvPr/>
        </p:nvSpPr>
        <p:spPr>
          <a:xfrm>
            <a:off x="7415784" y="511159"/>
            <a:ext cx="4507992" cy="5927123"/>
          </a:xfrm>
          <a:prstGeom prst="roundRect">
            <a:avLst>
              <a:gd fmla="val 1826" name="adj"/>
            </a:avLst>
          </a:prstGeom>
          <a:solidFill>
            <a:srgbClr val="FFFFFF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334155">
                <a:alpha val="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tmp/winston-work/shot-resource-library.png" id="127" name="Google Shape;127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498080" y="593455"/>
            <a:ext cx="4343400" cy="5762531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6"/>
          <p:cNvSpPr/>
          <p:nvPr/>
        </p:nvSpPr>
        <p:spPr>
          <a:xfrm>
            <a:off x="777203" y="3907705"/>
            <a:ext cx="64923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1650"/>
              <a:buFont typeface="Manrope"/>
              <a:buNone/>
            </a:pPr>
            <a:r>
              <a:rPr b="0" i="0" lang="en-US" sz="1650" u="none" cap="none" strike="noStrike">
                <a:solidFill>
                  <a:srgbClr val="1E293B"/>
                </a:solidFill>
                <a:latin typeface="Manrope"/>
                <a:ea typeface="Manrope"/>
                <a:cs typeface="Manrope"/>
                <a:sym typeface="Manrope"/>
              </a:rPr>
              <a:t>A searchable directory of the organizations serving Delaware families, open to all and filterable by county and service type. Connecting a family to the right service takes seconds.</a:t>
            </a:r>
            <a:endParaRPr b="0" i="0" sz="16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8"/>
          <p:cNvSpPr/>
          <p:nvPr/>
        </p:nvSpPr>
        <p:spPr>
          <a:xfrm>
            <a:off x="777240" y="658368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55153"/>
              </a:buClr>
              <a:buSzPts val="1150"/>
              <a:buFont typeface="Manrope"/>
              <a:buNone/>
            </a:pPr>
            <a:r>
              <a:rPr b="1" i="0" lang="en-US" sz="1150" u="none" cap="none" strike="noStrike">
                <a:solidFill>
                  <a:srgbClr val="055153"/>
                </a:solidFill>
                <a:latin typeface="Manrope"/>
                <a:ea typeface="Manrope"/>
                <a:cs typeface="Manrope"/>
                <a:sym typeface="Manrope"/>
              </a:rPr>
              <a:t>SECURED FOR THE WORKFORCE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8"/>
          <p:cNvSpPr/>
          <p:nvPr/>
        </p:nvSpPr>
        <p:spPr>
          <a:xfrm>
            <a:off x="777240" y="1005840"/>
            <a:ext cx="566928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2700"/>
              <a:buFont typeface="Comfortaa"/>
              <a:buNone/>
            </a:pPr>
            <a:r>
              <a:rPr b="1" i="0" lang="en-US" sz="2700" u="none" cap="none" strike="noStrike">
                <a:solidFill>
                  <a:srgbClr val="0F172A"/>
                </a:solidFill>
                <a:latin typeface="Comfortaa"/>
                <a:ea typeface="Comfortaa"/>
                <a:cs typeface="Comfortaa"/>
                <a:sym typeface="Comfortaa"/>
              </a:rPr>
              <a:t>Supervisors and specialists get their own tools</a:t>
            </a:r>
            <a:endParaRPr b="0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8"/>
          <p:cNvSpPr/>
          <p:nvPr/>
        </p:nvSpPr>
        <p:spPr>
          <a:xfrm>
            <a:off x="822960" y="2532888"/>
            <a:ext cx="329184" cy="329184"/>
          </a:xfrm>
          <a:prstGeom prst="ellipse">
            <a:avLst/>
          </a:prstGeom>
          <a:solidFill>
            <a:srgbClr val="A93C8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p8"/>
          <p:cNvSpPr/>
          <p:nvPr/>
        </p:nvSpPr>
        <p:spPr>
          <a:xfrm>
            <a:off x="905256" y="2615184"/>
            <a:ext cx="164592" cy="164592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" name="Google Shape;138;p8"/>
          <p:cNvSpPr/>
          <p:nvPr/>
        </p:nvSpPr>
        <p:spPr>
          <a:xfrm>
            <a:off x="1371600" y="2441448"/>
            <a:ext cx="484632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1600"/>
              <a:buFont typeface="Comfortaa"/>
              <a:buNone/>
            </a:pPr>
            <a:r>
              <a:rPr b="1" i="0" lang="en-US" sz="1600" u="none" cap="none" strike="noStrike">
                <a:solidFill>
                  <a:srgbClr val="0F172A"/>
                </a:solidFill>
                <a:latin typeface="Comfortaa"/>
                <a:ea typeface="Comfortaa"/>
                <a:cs typeface="Comfortaa"/>
                <a:sym typeface="Comfortaa"/>
              </a:rPr>
              <a:t>Supervisor Portal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8"/>
          <p:cNvSpPr/>
          <p:nvPr/>
        </p:nvSpPr>
        <p:spPr>
          <a:xfrm>
            <a:off x="1371600" y="2807208"/>
            <a:ext cx="4892040" cy="7772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Clr>
                <a:srgbClr val="475569"/>
              </a:buClr>
              <a:buSzPts val="1300"/>
              <a:buFont typeface="Manrope"/>
              <a:buNone/>
            </a:pPr>
            <a:r>
              <a:rPr b="0" i="0" lang="en-US" sz="1300" u="none" cap="none" strike="noStrike">
                <a:solidFill>
                  <a:srgbClr val="475569"/>
                </a:solidFill>
                <a:latin typeface="Manrope"/>
                <a:ea typeface="Manrope"/>
                <a:cs typeface="Manrope"/>
                <a:sym typeface="Manrope"/>
              </a:rPr>
              <a:t>Manage teams, track onboarding, and submit the monthly reports the program relies on.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8"/>
          <p:cNvSpPr/>
          <p:nvPr/>
        </p:nvSpPr>
        <p:spPr>
          <a:xfrm>
            <a:off x="822960" y="3630168"/>
            <a:ext cx="329184" cy="329184"/>
          </a:xfrm>
          <a:prstGeom prst="ellipse">
            <a:avLst/>
          </a:prstGeom>
          <a:solidFill>
            <a:srgbClr val="A93C8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" name="Google Shape;141;p8"/>
          <p:cNvSpPr/>
          <p:nvPr/>
        </p:nvSpPr>
        <p:spPr>
          <a:xfrm>
            <a:off x="905256" y="3712464"/>
            <a:ext cx="164592" cy="164592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p8"/>
          <p:cNvSpPr/>
          <p:nvPr/>
        </p:nvSpPr>
        <p:spPr>
          <a:xfrm>
            <a:off x="1371600" y="3538728"/>
            <a:ext cx="484632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1600"/>
              <a:buFont typeface="Comfortaa"/>
              <a:buNone/>
            </a:pPr>
            <a:r>
              <a:rPr b="1" i="0" lang="en-US" sz="1600" u="none" cap="none" strike="noStrike">
                <a:solidFill>
                  <a:srgbClr val="0F172A"/>
                </a:solidFill>
                <a:latin typeface="Comfortaa"/>
                <a:ea typeface="Comfortaa"/>
                <a:cs typeface="Comfortaa"/>
                <a:sym typeface="Comfortaa"/>
              </a:rPr>
              <a:t>Specialist Portal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8"/>
          <p:cNvSpPr/>
          <p:nvPr/>
        </p:nvSpPr>
        <p:spPr>
          <a:xfrm>
            <a:off x="1371600" y="3904488"/>
            <a:ext cx="4892040" cy="7772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Clr>
                <a:srgbClr val="475569"/>
              </a:buClr>
              <a:buSzPts val="1300"/>
              <a:buFont typeface="Manrope"/>
              <a:buNone/>
            </a:pPr>
            <a:r>
              <a:rPr b="0" i="0" lang="en-US" sz="1300" u="none" cap="none" strike="noStrike">
                <a:solidFill>
                  <a:srgbClr val="475569"/>
                </a:solidFill>
                <a:latin typeface="Manrope"/>
                <a:ea typeface="Manrope"/>
                <a:cs typeface="Manrope"/>
                <a:sym typeface="Manrope"/>
              </a:rPr>
              <a:t>Keep a profile current and connect with peers across the statewide network.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8"/>
          <p:cNvSpPr/>
          <p:nvPr/>
        </p:nvSpPr>
        <p:spPr>
          <a:xfrm>
            <a:off x="822960" y="4727448"/>
            <a:ext cx="329184" cy="329184"/>
          </a:xfrm>
          <a:prstGeom prst="ellipse">
            <a:avLst/>
          </a:prstGeom>
          <a:solidFill>
            <a:srgbClr val="A93C8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" name="Google Shape;145;p8"/>
          <p:cNvSpPr/>
          <p:nvPr/>
        </p:nvSpPr>
        <p:spPr>
          <a:xfrm>
            <a:off x="905256" y="4809744"/>
            <a:ext cx="164592" cy="164592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6" name="Google Shape;146;p8"/>
          <p:cNvSpPr/>
          <p:nvPr/>
        </p:nvSpPr>
        <p:spPr>
          <a:xfrm>
            <a:off x="1371600" y="4636008"/>
            <a:ext cx="484632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1600"/>
              <a:buFont typeface="Comfortaa"/>
              <a:buNone/>
            </a:pPr>
            <a:r>
              <a:rPr b="1" i="0" lang="en-US" sz="1600" u="none" cap="none" strike="noStrike">
                <a:solidFill>
                  <a:srgbClr val="0F172A"/>
                </a:solidFill>
                <a:latin typeface="Comfortaa"/>
                <a:ea typeface="Comfortaa"/>
                <a:cs typeface="Comfortaa"/>
                <a:sym typeface="Comfortaa"/>
              </a:rPr>
              <a:t>Knowledge Hub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p8"/>
          <p:cNvSpPr/>
          <p:nvPr/>
        </p:nvSpPr>
        <p:spPr>
          <a:xfrm>
            <a:off x="1371600" y="5001768"/>
            <a:ext cx="4892040" cy="7772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Clr>
                <a:srgbClr val="475569"/>
              </a:buClr>
              <a:buSzPts val="1300"/>
              <a:buFont typeface="Manrope"/>
              <a:buNone/>
            </a:pPr>
            <a:r>
              <a:rPr b="0" i="0" lang="en-US" sz="1300" u="none" cap="none" strike="noStrike">
                <a:solidFill>
                  <a:srgbClr val="475569"/>
                </a:solidFill>
                <a:latin typeface="Manrope"/>
                <a:ea typeface="Manrope"/>
                <a:cs typeface="Manrope"/>
                <a:sym typeface="Manrope"/>
              </a:rPr>
              <a:t>Organized, evidence based guidance for the day to day work.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48;p8"/>
          <p:cNvSpPr/>
          <p:nvPr/>
        </p:nvSpPr>
        <p:spPr>
          <a:xfrm>
            <a:off x="1371600" y="5852160"/>
            <a:ext cx="484632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C2353"/>
              </a:buClr>
              <a:buSzPts val="1300"/>
              <a:buFont typeface="Manrope"/>
              <a:buNone/>
            </a:pPr>
            <a:r>
              <a:rPr b="0" i="1" lang="en-US" sz="1300" u="none" cap="none" strike="noStrike">
                <a:solidFill>
                  <a:srgbClr val="6C2353"/>
                </a:solidFill>
                <a:latin typeface="Manrope"/>
                <a:ea typeface="Manrope"/>
                <a:cs typeface="Manrope"/>
                <a:sym typeface="Manrope"/>
              </a:rPr>
              <a:t>Each person sees what their role allows.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Google Shape;149;p8"/>
          <p:cNvSpPr/>
          <p:nvPr/>
        </p:nvSpPr>
        <p:spPr>
          <a:xfrm>
            <a:off x="6638544" y="861558"/>
            <a:ext cx="3547872" cy="3525540"/>
          </a:xfrm>
          <a:prstGeom prst="roundRect">
            <a:avLst>
              <a:gd fmla="val 2334" name="adj"/>
            </a:avLst>
          </a:prstGeom>
          <a:solidFill>
            <a:srgbClr val="FFFFFF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334155">
                <a:alpha val="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tmp/winston-work/shot-my-team.png" id="150" name="Google Shape;150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720840" y="943854"/>
            <a:ext cx="3383280" cy="3360948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8"/>
          <p:cNvSpPr/>
          <p:nvPr/>
        </p:nvSpPr>
        <p:spPr>
          <a:xfrm>
            <a:off x="8513064" y="3948646"/>
            <a:ext cx="3319272" cy="2481147"/>
          </a:xfrm>
          <a:prstGeom prst="roundRect">
            <a:avLst>
              <a:gd fmla="val 3317" name="adj"/>
            </a:avLst>
          </a:prstGeom>
          <a:solidFill>
            <a:srgbClr val="FFFFFF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334155">
                <a:alpha val="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tmp/winston-work/shot-fss-profile.png" id="152" name="Google Shape;152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595360" y="4030942"/>
            <a:ext cx="3154680" cy="23165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AFC"/>
        </a:solidFill>
      </p:bgPr>
    </p:bg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9"/>
          <p:cNvSpPr/>
          <p:nvPr/>
        </p:nvSpPr>
        <p:spPr>
          <a:xfrm>
            <a:off x="10424160" y="-1371600"/>
            <a:ext cx="2926080" cy="2926080"/>
          </a:xfrm>
          <a:prstGeom prst="ellipse">
            <a:avLst/>
          </a:prstGeom>
          <a:solidFill>
            <a:srgbClr val="EFD87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" name="Google Shape;159;p9"/>
          <p:cNvSpPr/>
          <p:nvPr/>
        </p:nvSpPr>
        <p:spPr>
          <a:xfrm>
            <a:off x="777240" y="685800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55153"/>
              </a:buClr>
              <a:buSzPts val="1150"/>
              <a:buFont typeface="Manrope"/>
              <a:buNone/>
            </a:pPr>
            <a:r>
              <a:rPr b="1" i="0" lang="en-US" sz="1150" u="none" cap="none" strike="noStrike">
                <a:solidFill>
                  <a:srgbClr val="055153"/>
                </a:solidFill>
                <a:latin typeface="Manrope"/>
                <a:ea typeface="Manrope"/>
                <a:cs typeface="Manrope"/>
                <a:sym typeface="Manrope"/>
              </a:rPr>
              <a:t>WHAT'S NEXT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p9"/>
          <p:cNvSpPr/>
          <p:nvPr/>
        </p:nvSpPr>
        <p:spPr>
          <a:xfrm>
            <a:off x="777240" y="1024128"/>
            <a:ext cx="6766560" cy="12344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3100"/>
              <a:buFont typeface="Comfortaa"/>
              <a:buNone/>
            </a:pPr>
            <a:r>
              <a:rPr b="1" i="0" lang="en-US" sz="3100" u="none" cap="none" strike="noStrike">
                <a:solidFill>
                  <a:srgbClr val="0F172A"/>
                </a:solidFill>
                <a:latin typeface="Comfortaa"/>
                <a:ea typeface="Comfortaa"/>
                <a:cs typeface="Comfortaa"/>
                <a:sym typeface="Comfortaa"/>
              </a:rPr>
              <a:t>What we're excited to bring</a:t>
            </a:r>
            <a:endParaRPr b="0" i="0" sz="3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p9"/>
          <p:cNvSpPr/>
          <p:nvPr/>
        </p:nvSpPr>
        <p:spPr>
          <a:xfrm>
            <a:off x="777240" y="2240280"/>
            <a:ext cx="6583680" cy="12801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1650"/>
              <a:buFont typeface="Manrope"/>
              <a:buNone/>
            </a:pPr>
            <a:r>
              <a:rPr b="0" i="0" lang="en-US" sz="1650" u="none" cap="none" strike="noStrike">
                <a:solidFill>
                  <a:srgbClr val="1E293B"/>
                </a:solidFill>
                <a:latin typeface="Manrope"/>
                <a:ea typeface="Manrope"/>
                <a:cs typeface="Manrope"/>
                <a:sym typeface="Manrope"/>
              </a:rPr>
              <a:t>The unified Hub is the step we are building toward: one home for the Home Visiting program, public where it should be and secure where it needs to be.</a:t>
            </a:r>
            <a:endParaRPr b="0" i="0" sz="16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9"/>
          <p:cNvSpPr/>
          <p:nvPr/>
        </p:nvSpPr>
        <p:spPr>
          <a:xfrm>
            <a:off x="777240" y="3657600"/>
            <a:ext cx="6583680" cy="658368"/>
          </a:xfrm>
          <a:prstGeom prst="roundRect">
            <a:avLst>
              <a:gd fmla="val 11111" name="adj"/>
            </a:avLst>
          </a:prstGeom>
          <a:solidFill>
            <a:srgbClr val="FFFFFF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334155">
                <a:alpha val="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" name="Google Shape;163;p9"/>
          <p:cNvSpPr/>
          <p:nvPr/>
        </p:nvSpPr>
        <p:spPr>
          <a:xfrm>
            <a:off x="777240" y="3657600"/>
            <a:ext cx="128016" cy="658368"/>
          </a:xfrm>
          <a:prstGeom prst="roundRect">
            <a:avLst>
              <a:gd fmla="val 35714" name="adj"/>
            </a:avLst>
          </a:prstGeom>
          <a:solidFill>
            <a:srgbClr val="A93C8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" name="Google Shape;164;p9"/>
          <p:cNvSpPr/>
          <p:nvPr/>
        </p:nvSpPr>
        <p:spPr>
          <a:xfrm>
            <a:off x="1097280" y="3657600"/>
            <a:ext cx="6126480" cy="6583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1350"/>
              <a:buFont typeface="Manrope"/>
              <a:buNone/>
            </a:pPr>
            <a:r>
              <a:rPr b="1" i="0" lang="en-US" sz="1350" u="none" cap="none" strike="noStrike">
                <a:solidFill>
                  <a:srgbClr val="1E293B"/>
                </a:solidFill>
                <a:latin typeface="Manrope"/>
                <a:ea typeface="Manrope"/>
                <a:cs typeface="Manrope"/>
                <a:sym typeface="Manrope"/>
              </a:rPr>
              <a:t>One place for program information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Google Shape;165;p9"/>
          <p:cNvSpPr/>
          <p:nvPr/>
        </p:nvSpPr>
        <p:spPr>
          <a:xfrm>
            <a:off x="777240" y="4407408"/>
            <a:ext cx="6583680" cy="658368"/>
          </a:xfrm>
          <a:prstGeom prst="roundRect">
            <a:avLst>
              <a:gd fmla="val 11111" name="adj"/>
            </a:avLst>
          </a:prstGeom>
          <a:solidFill>
            <a:srgbClr val="FFFFFF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334155">
                <a:alpha val="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" name="Google Shape;166;p9"/>
          <p:cNvSpPr/>
          <p:nvPr/>
        </p:nvSpPr>
        <p:spPr>
          <a:xfrm>
            <a:off x="777240" y="4407408"/>
            <a:ext cx="128016" cy="658368"/>
          </a:xfrm>
          <a:prstGeom prst="roundRect">
            <a:avLst>
              <a:gd fmla="val 35714" name="adj"/>
            </a:avLst>
          </a:prstGeom>
          <a:solidFill>
            <a:srgbClr val="00828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" name="Google Shape;167;p9"/>
          <p:cNvSpPr/>
          <p:nvPr/>
        </p:nvSpPr>
        <p:spPr>
          <a:xfrm>
            <a:off x="1097280" y="4407408"/>
            <a:ext cx="6126480" cy="6583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1350"/>
              <a:buFont typeface="Manrope"/>
              <a:buNone/>
            </a:pPr>
            <a:r>
              <a:rPr b="1" i="0" lang="en-US" sz="1350" u="none" cap="none" strike="noStrike">
                <a:solidFill>
                  <a:srgbClr val="1E293B"/>
                </a:solidFill>
                <a:latin typeface="Manrope"/>
                <a:ea typeface="Manrope"/>
                <a:cs typeface="Manrope"/>
                <a:sym typeface="Manrope"/>
              </a:rPr>
              <a:t>Public resources and a public directory that remove barriers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Google Shape;168;p9"/>
          <p:cNvSpPr/>
          <p:nvPr/>
        </p:nvSpPr>
        <p:spPr>
          <a:xfrm>
            <a:off x="777240" y="5157216"/>
            <a:ext cx="6583680" cy="658368"/>
          </a:xfrm>
          <a:prstGeom prst="roundRect">
            <a:avLst>
              <a:gd fmla="val 11111" name="adj"/>
            </a:avLst>
          </a:prstGeom>
          <a:solidFill>
            <a:srgbClr val="FFFFFF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334155">
                <a:alpha val="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" name="Google Shape;169;p9"/>
          <p:cNvSpPr/>
          <p:nvPr/>
        </p:nvSpPr>
        <p:spPr>
          <a:xfrm>
            <a:off x="777240" y="5157216"/>
            <a:ext cx="128016" cy="658368"/>
          </a:xfrm>
          <a:prstGeom prst="roundRect">
            <a:avLst>
              <a:gd fmla="val 35714" name="adj"/>
            </a:avLst>
          </a:prstGeom>
          <a:solidFill>
            <a:srgbClr val="D886B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" name="Google Shape;170;p9"/>
          <p:cNvSpPr/>
          <p:nvPr/>
        </p:nvSpPr>
        <p:spPr>
          <a:xfrm>
            <a:off x="1097280" y="5157216"/>
            <a:ext cx="6126480" cy="6583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1350"/>
              <a:buFont typeface="Manrope"/>
              <a:buNone/>
            </a:pPr>
            <a:r>
              <a:rPr b="1" i="0" lang="en-US" sz="1350" u="none" cap="none" strike="noStrike">
                <a:solidFill>
                  <a:srgbClr val="1E293B"/>
                </a:solidFill>
                <a:latin typeface="Manrope"/>
                <a:ea typeface="Manrope"/>
                <a:cs typeface="Manrope"/>
                <a:sym typeface="Manrope"/>
              </a:rPr>
              <a:t>Workforce tools connected to monthly reporting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Google Shape;171;p9"/>
          <p:cNvSpPr/>
          <p:nvPr/>
        </p:nvSpPr>
        <p:spPr>
          <a:xfrm>
            <a:off x="777240" y="5907024"/>
            <a:ext cx="6583680" cy="658368"/>
          </a:xfrm>
          <a:prstGeom prst="roundRect">
            <a:avLst>
              <a:gd fmla="val 11111" name="adj"/>
            </a:avLst>
          </a:prstGeom>
          <a:solidFill>
            <a:srgbClr val="FFFFFF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334155">
                <a:alpha val="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2" name="Google Shape;172;p9"/>
          <p:cNvSpPr/>
          <p:nvPr/>
        </p:nvSpPr>
        <p:spPr>
          <a:xfrm>
            <a:off x="777240" y="5907024"/>
            <a:ext cx="128016" cy="658368"/>
          </a:xfrm>
          <a:prstGeom prst="roundRect">
            <a:avLst>
              <a:gd fmla="val 35714" name="adj"/>
            </a:avLst>
          </a:prstGeom>
          <a:solidFill>
            <a:srgbClr val="5A507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3" name="Google Shape;173;p9"/>
          <p:cNvSpPr/>
          <p:nvPr/>
        </p:nvSpPr>
        <p:spPr>
          <a:xfrm>
            <a:off x="1097280" y="5907024"/>
            <a:ext cx="6126480" cy="6583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1350"/>
              <a:buFont typeface="Manrope"/>
              <a:buNone/>
            </a:pPr>
            <a:r>
              <a:rPr b="1" i="0" lang="en-US" sz="1350" u="none" cap="none" strike="noStrike">
                <a:solidFill>
                  <a:srgbClr val="1E293B"/>
                </a:solidFill>
                <a:latin typeface="Manrope"/>
                <a:ea typeface="Manrope"/>
                <a:cs typeface="Manrope"/>
                <a:sym typeface="Manrope"/>
              </a:rPr>
              <a:t>A foundation that grows as the program adds services and families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p9"/>
          <p:cNvSpPr/>
          <p:nvPr/>
        </p:nvSpPr>
        <p:spPr>
          <a:xfrm>
            <a:off x="7601292" y="740664"/>
            <a:ext cx="4228415" cy="5559552"/>
          </a:xfrm>
          <a:prstGeom prst="roundRect">
            <a:avLst>
              <a:gd fmla="val 1946" name="adj"/>
            </a:avLst>
          </a:prstGeom>
          <a:solidFill>
            <a:srgbClr val="FFFFFF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334155">
                <a:alpha val="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tmp/winston-work/shot-knowledge-hub.png" id="175" name="Google Shape;175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683588" y="822960"/>
            <a:ext cx="4063823" cy="53949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6C2353"/>
        </a:solidFill>
      </p:bgPr>
    </p:bg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10"/>
          <p:cNvSpPr/>
          <p:nvPr/>
        </p:nvSpPr>
        <p:spPr>
          <a:xfrm>
            <a:off x="-1554480" y="-1554480"/>
            <a:ext cx="3474720" cy="3474720"/>
          </a:xfrm>
          <a:prstGeom prst="ellipse">
            <a:avLst/>
          </a:prstGeom>
          <a:solidFill>
            <a:srgbClr val="A93C8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p10"/>
          <p:cNvSpPr/>
          <p:nvPr/>
        </p:nvSpPr>
        <p:spPr>
          <a:xfrm>
            <a:off x="9692640" y="4023360"/>
            <a:ext cx="3657600" cy="3657600"/>
          </a:xfrm>
          <a:prstGeom prst="ellipse">
            <a:avLst/>
          </a:prstGeom>
          <a:solidFill>
            <a:srgbClr val="EFD87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" name="Google Shape;183;p10"/>
          <p:cNvSpPr/>
          <p:nvPr/>
        </p:nvSpPr>
        <p:spPr>
          <a:xfrm>
            <a:off x="9052560" y="-1371600"/>
            <a:ext cx="2377440" cy="2377440"/>
          </a:xfrm>
          <a:prstGeom prst="ellipse">
            <a:avLst/>
          </a:prstGeom>
          <a:solidFill>
            <a:srgbClr val="D886B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tmp/winston-work/hv-logo.png" id="184" name="Google Shape;184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2960" y="777240"/>
            <a:ext cx="548640" cy="548640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p10"/>
          <p:cNvSpPr/>
          <p:nvPr/>
        </p:nvSpPr>
        <p:spPr>
          <a:xfrm>
            <a:off x="1508760" y="822960"/>
            <a:ext cx="6400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omfortaa"/>
              <a:buNone/>
            </a:pPr>
            <a:r>
              <a:rPr b="1" i="0" lang="en-US" sz="1400" u="none" cap="none" strike="noStrike">
                <a:solidFill>
                  <a:srgbClr val="FFFFFF"/>
                </a:solidFill>
                <a:latin typeface="Comfortaa"/>
                <a:ea typeface="Comfortaa"/>
                <a:cs typeface="Comfortaa"/>
                <a:sym typeface="Comfortaa"/>
              </a:rPr>
              <a:t>Delaware Family Support Hub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" name="Google Shape;186;p10"/>
          <p:cNvSpPr/>
          <p:nvPr/>
        </p:nvSpPr>
        <p:spPr>
          <a:xfrm>
            <a:off x="822960" y="2651760"/>
            <a:ext cx="8229600" cy="10972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Font typeface="Comfortaa"/>
              <a:buNone/>
            </a:pPr>
            <a:r>
              <a:rPr b="1" i="0" lang="en-US" sz="5200" u="none" cap="none" strike="noStrike">
                <a:solidFill>
                  <a:srgbClr val="FFFFFF"/>
                </a:solidFill>
                <a:latin typeface="Comfortaa"/>
                <a:ea typeface="Comfortaa"/>
                <a:cs typeface="Comfortaa"/>
                <a:sym typeface="Comfortaa"/>
              </a:rPr>
              <a:t>Thank you</a:t>
            </a:r>
            <a:endParaRPr b="0" i="0" sz="5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Google Shape;187;p10"/>
          <p:cNvSpPr/>
          <p:nvPr/>
        </p:nvSpPr>
        <p:spPr>
          <a:xfrm>
            <a:off x="868680" y="3886200"/>
            <a:ext cx="822960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4DCEB"/>
              </a:buClr>
              <a:buSzPts val="1800"/>
              <a:buFont typeface="Manrope"/>
              <a:buNone/>
            </a:pPr>
            <a:r>
              <a:rPr b="0" i="0" lang="en-US" sz="1800" u="none" cap="none" strike="noStrike">
                <a:solidFill>
                  <a:srgbClr val="F4DCEB"/>
                </a:solidFill>
                <a:latin typeface="Manrope"/>
                <a:ea typeface="Manrope"/>
                <a:cs typeface="Manrope"/>
                <a:sym typeface="Manrope"/>
              </a:rPr>
              <a:t>Questions and discussion welcome.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p10"/>
          <p:cNvSpPr/>
          <p:nvPr/>
        </p:nvSpPr>
        <p:spPr>
          <a:xfrm>
            <a:off x="868680" y="6126480"/>
            <a:ext cx="100584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BEAF4"/>
              </a:buClr>
              <a:buSzPts val="1250"/>
              <a:buFont typeface="Manrope"/>
              <a:buNone/>
            </a:pPr>
            <a:r>
              <a:rPr b="1" i="0" lang="en-US" sz="1250" u="none" cap="none" strike="noStrike">
                <a:solidFill>
                  <a:srgbClr val="FBEAF4"/>
                </a:solidFill>
                <a:latin typeface="Manrope"/>
                <a:ea typeface="Manrope"/>
                <a:cs typeface="Manrope"/>
                <a:sym typeface="Manrope"/>
              </a:rPr>
              <a:t>Tapp Network  ·  Delaware Division of Public Health, Home Visiting Program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2026-07-10T00:53:46Z</dcterms:created>
  <dc:creator>Tapp Network</dc:creator>
</cp:coreProperties>
</file>