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1" r:id="rId4"/>
  </p:sldMasterIdLst>
  <p:notesMasterIdLst>
    <p:notesMasterId r:id="rId13"/>
  </p:notesMasterIdLst>
  <p:sldIdLst>
    <p:sldId id="344" r:id="rId5"/>
    <p:sldId id="342" r:id="rId6"/>
    <p:sldId id="343" r:id="rId7"/>
    <p:sldId id="347" r:id="rId8"/>
    <p:sldId id="348" r:id="rId9"/>
    <p:sldId id="349" r:id="rId10"/>
    <p:sldId id="350" r:id="rId11"/>
    <p:sldId id="351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DE5D7A0-4578-4945-B9ED-FE227633639F}" v="5" dt="2026-07-08T20:33:40.85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1" d="100"/>
          <a:sy n="71" d="100"/>
        </p:scale>
        <p:origin x="54" y="8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ennifer Fromme" userId="b4200ad8-af08-4055-b283-b8da59b1d974" providerId="ADAL" clId="{C6CB7470-D1BF-4004-9CBF-647C21EA4B4A}"/>
    <pc:docChg chg="modSld">
      <pc:chgData name="Jennifer Fromme" userId="b4200ad8-af08-4055-b283-b8da59b1d974" providerId="ADAL" clId="{C6CB7470-D1BF-4004-9CBF-647C21EA4B4A}" dt="2026-07-08T20:33:40.858" v="2"/>
      <pc:docMkLst>
        <pc:docMk/>
      </pc:docMkLst>
      <pc:sldChg chg="addSp delSp modSp">
        <pc:chgData name="Jennifer Fromme" userId="b4200ad8-af08-4055-b283-b8da59b1d974" providerId="ADAL" clId="{C6CB7470-D1BF-4004-9CBF-647C21EA4B4A}" dt="2026-07-08T20:33:40.858" v="2"/>
        <pc:sldMkLst>
          <pc:docMk/>
          <pc:sldMk cId="3248536139" sldId="351"/>
        </pc:sldMkLst>
        <pc:spChg chg="del">
          <ac:chgData name="Jennifer Fromme" userId="b4200ad8-af08-4055-b283-b8da59b1d974" providerId="ADAL" clId="{C6CB7470-D1BF-4004-9CBF-647C21EA4B4A}" dt="2026-07-08T20:33:00.658" v="0"/>
          <ac:spMkLst>
            <pc:docMk/>
            <pc:sldMk cId="3248536139" sldId="351"/>
            <ac:spMk id="3" creationId="{5DCAD800-AD0F-F4F3-69B2-8B6EAEDB584B}"/>
          </ac:spMkLst>
        </pc:spChg>
        <pc:graphicFrameChg chg="add mod">
          <ac:chgData name="Jennifer Fromme" userId="b4200ad8-af08-4055-b283-b8da59b1d974" providerId="ADAL" clId="{C6CB7470-D1BF-4004-9CBF-647C21EA4B4A}" dt="2026-07-08T20:33:40.858" v="2"/>
          <ac:graphicFrameMkLst>
            <pc:docMk/>
            <pc:sldMk cId="3248536139" sldId="351"/>
            <ac:graphicFrameMk id="4" creationId="{7FD07DB8-E634-D055-C704-128E51E66B55}"/>
          </ac:graphicFrameMkLst>
        </pc:graphicFrame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Total HMG Connections</c:v>
                </c:pt>
              </c:strCache>
            </c:strRef>
          </c:tx>
          <c:spPr>
            <a:ln w="317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17"/>
            <c:spPr>
              <a:solidFill>
                <a:schemeClr val="accent1"/>
              </a:solidFill>
              <a:ln>
                <a:noFill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Sheet1!$B$1:$G$1</c:f>
              <c:strCache>
                <c:ptCount val="6"/>
                <c:pt idx="0">
                  <c:v>January </c:v>
                </c:pt>
                <c:pt idx="1">
                  <c:v>February</c:v>
                </c:pt>
                <c:pt idx="2">
                  <c:v>March </c:v>
                </c:pt>
                <c:pt idx="3">
                  <c:v>April </c:v>
                </c:pt>
                <c:pt idx="4">
                  <c:v>May</c:v>
                </c:pt>
                <c:pt idx="5">
                  <c:v>June </c:v>
                </c:pt>
              </c:strCache>
            </c:strRef>
          </c:cat>
          <c:val>
            <c:numRef>
              <c:f>Sheet1!$B$2:$G$2</c:f>
              <c:numCache>
                <c:formatCode>General</c:formatCode>
                <c:ptCount val="6"/>
                <c:pt idx="0">
                  <c:v>290</c:v>
                </c:pt>
                <c:pt idx="1">
                  <c:v>251</c:v>
                </c:pt>
                <c:pt idx="2">
                  <c:v>350</c:v>
                </c:pt>
                <c:pt idx="3">
                  <c:v>299</c:v>
                </c:pt>
                <c:pt idx="4">
                  <c:v>283</c:v>
                </c:pt>
                <c:pt idx="5">
                  <c:v>317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8A1-49D5-A588-4D68B0DF57CE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69079055"/>
        <c:axId val="2098121295"/>
      </c:lineChart>
      <c:catAx>
        <c:axId val="690790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98121295"/>
        <c:crosses val="autoZero"/>
        <c:auto val="1"/>
        <c:lblAlgn val="ctr"/>
        <c:lblOffset val="100"/>
        <c:noMultiLvlLbl val="0"/>
      </c:catAx>
      <c:valAx>
        <c:axId val="2098121295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6907905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Sheet1!$A$4</c:f>
              <c:strCache>
                <c:ptCount val="1"/>
                <c:pt idx="0">
                  <c:v>Number of Pregnant Women/ Expecting Parents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Sheet1!$B$1:$G$1</c:f>
              <c:strCache>
                <c:ptCount val="6"/>
                <c:pt idx="0">
                  <c:v>January </c:v>
                </c:pt>
                <c:pt idx="1">
                  <c:v>February</c:v>
                </c:pt>
                <c:pt idx="2">
                  <c:v>March </c:v>
                </c:pt>
                <c:pt idx="3">
                  <c:v>April </c:v>
                </c:pt>
                <c:pt idx="4">
                  <c:v>May</c:v>
                </c:pt>
                <c:pt idx="5">
                  <c:v>June </c:v>
                </c:pt>
              </c:strCache>
            </c:strRef>
          </c:cat>
          <c:val>
            <c:numRef>
              <c:f>Sheet1!$B$4:$G$4</c:f>
              <c:numCache>
                <c:formatCode>General</c:formatCode>
                <c:ptCount val="6"/>
                <c:pt idx="0">
                  <c:v>37</c:v>
                </c:pt>
                <c:pt idx="1">
                  <c:v>21</c:v>
                </c:pt>
                <c:pt idx="2">
                  <c:v>68</c:v>
                </c:pt>
                <c:pt idx="3">
                  <c:v>41</c:v>
                </c:pt>
                <c:pt idx="4">
                  <c:v>36</c:v>
                </c:pt>
                <c:pt idx="5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534-4DA4-9CBA-F61C54C7CE92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282233807"/>
        <c:axId val="2098058415"/>
      </c:barChart>
      <c:catAx>
        <c:axId val="128223380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98058415"/>
        <c:crosses val="autoZero"/>
        <c:auto val="1"/>
        <c:lblAlgn val="ctr"/>
        <c:lblOffset val="100"/>
        <c:noMultiLvlLbl val="0"/>
      </c:catAx>
      <c:valAx>
        <c:axId val="2098058415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28223380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Sheet1!$A$5</c:f>
              <c:strCache>
                <c:ptCount val="1"/>
                <c:pt idx="0">
                  <c:v>Accepted Home Visiting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Sheet1!$B$1:$G$1</c:f>
              <c:strCache>
                <c:ptCount val="6"/>
                <c:pt idx="0">
                  <c:v>January </c:v>
                </c:pt>
                <c:pt idx="1">
                  <c:v>February</c:v>
                </c:pt>
                <c:pt idx="2">
                  <c:v>March </c:v>
                </c:pt>
                <c:pt idx="3">
                  <c:v>April </c:v>
                </c:pt>
                <c:pt idx="4">
                  <c:v>May</c:v>
                </c:pt>
                <c:pt idx="5">
                  <c:v>June </c:v>
                </c:pt>
              </c:strCache>
            </c:strRef>
          </c:cat>
          <c:val>
            <c:numRef>
              <c:f>Sheet1!$B$5:$G$5</c:f>
              <c:numCache>
                <c:formatCode>General</c:formatCode>
                <c:ptCount val="6"/>
                <c:pt idx="0">
                  <c:v>15</c:v>
                </c:pt>
                <c:pt idx="1">
                  <c:v>10</c:v>
                </c:pt>
                <c:pt idx="2">
                  <c:v>28</c:v>
                </c:pt>
                <c:pt idx="3">
                  <c:v>15</c:v>
                </c:pt>
                <c:pt idx="4">
                  <c:v>11</c:v>
                </c:pt>
                <c:pt idx="5">
                  <c:v>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90B-4F2B-B258-DB060FB7F524}"/>
            </c:ext>
          </c:extLst>
        </c:ser>
        <c:ser>
          <c:idx val="1"/>
          <c:order val="1"/>
          <c:tx>
            <c:strRef>
              <c:f>Sheet1!$A$6</c:f>
              <c:strCache>
                <c:ptCount val="1"/>
                <c:pt idx="0">
                  <c:v>Declined Home Visiting</c:v>
                </c:pt>
              </c:strCache>
            </c:strRef>
          </c:tx>
          <c:spPr>
            <a:solidFill>
              <a:schemeClr val="accent3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Sheet1!$B$1:$G$1</c:f>
              <c:strCache>
                <c:ptCount val="6"/>
                <c:pt idx="0">
                  <c:v>January </c:v>
                </c:pt>
                <c:pt idx="1">
                  <c:v>February</c:v>
                </c:pt>
                <c:pt idx="2">
                  <c:v>March </c:v>
                </c:pt>
                <c:pt idx="3">
                  <c:v>April </c:v>
                </c:pt>
                <c:pt idx="4">
                  <c:v>May</c:v>
                </c:pt>
                <c:pt idx="5">
                  <c:v>June </c:v>
                </c:pt>
              </c:strCache>
            </c:strRef>
          </c:cat>
          <c:val>
            <c:numRef>
              <c:f>Sheet1!$B$6:$G$6</c:f>
              <c:numCache>
                <c:formatCode>General</c:formatCode>
                <c:ptCount val="6"/>
                <c:pt idx="0">
                  <c:v>28</c:v>
                </c:pt>
                <c:pt idx="1">
                  <c:v>9</c:v>
                </c:pt>
                <c:pt idx="2">
                  <c:v>32</c:v>
                </c:pt>
                <c:pt idx="3">
                  <c:v>21</c:v>
                </c:pt>
                <c:pt idx="4">
                  <c:v>20</c:v>
                </c:pt>
                <c:pt idx="5">
                  <c:v>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90B-4F2B-B258-DB060FB7F524}"/>
            </c:ext>
          </c:extLst>
        </c:ser>
        <c:ser>
          <c:idx val="2"/>
          <c:order val="2"/>
          <c:tx>
            <c:strRef>
              <c:f>Sheet1!$A$7</c:f>
              <c:strCache>
                <c:ptCount val="1"/>
                <c:pt idx="0">
                  <c:v>Already Enrolled</c:v>
                </c:pt>
              </c:strCache>
            </c:strRef>
          </c:tx>
          <c:spPr>
            <a:solidFill>
              <a:schemeClr val="accent5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Sheet1!$B$1:$G$1</c:f>
              <c:strCache>
                <c:ptCount val="6"/>
                <c:pt idx="0">
                  <c:v>January </c:v>
                </c:pt>
                <c:pt idx="1">
                  <c:v>February</c:v>
                </c:pt>
                <c:pt idx="2">
                  <c:v>March </c:v>
                </c:pt>
                <c:pt idx="3">
                  <c:v>April </c:v>
                </c:pt>
                <c:pt idx="4">
                  <c:v>May</c:v>
                </c:pt>
                <c:pt idx="5">
                  <c:v>June </c:v>
                </c:pt>
              </c:strCache>
            </c:strRef>
          </c:cat>
          <c:val>
            <c:numRef>
              <c:f>Sheet1!$B$7:$G$7</c:f>
              <c:numCache>
                <c:formatCode>General</c:formatCode>
                <c:ptCount val="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1</c:v>
                </c:pt>
                <c:pt idx="4">
                  <c:v>2</c:v>
                </c:pt>
                <c:pt idx="5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90B-4F2B-B258-DB060FB7F524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2134579199"/>
        <c:axId val="2097970575"/>
      </c:barChart>
      <c:catAx>
        <c:axId val="213457919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97970575"/>
        <c:crosses val="autoZero"/>
        <c:auto val="1"/>
        <c:lblAlgn val="ctr"/>
        <c:lblOffset val="100"/>
        <c:noMultiLvlLbl val="0"/>
      </c:catAx>
      <c:valAx>
        <c:axId val="2097970575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213457919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Sheet1!$A$10</c:f>
              <c:strCache>
                <c:ptCount val="1"/>
                <c:pt idx="0">
                  <c:v>Number of referrals from Partners</c:v>
                </c:pt>
              </c:strCache>
            </c:strRef>
          </c:tx>
          <c:spPr>
            <a:ln w="317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17"/>
            <c:spPr>
              <a:solidFill>
                <a:schemeClr val="accent1"/>
              </a:solidFill>
              <a:ln>
                <a:noFill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Sheet1!$B$1:$G$1</c:f>
              <c:strCache>
                <c:ptCount val="6"/>
                <c:pt idx="0">
                  <c:v>January </c:v>
                </c:pt>
                <c:pt idx="1">
                  <c:v>February</c:v>
                </c:pt>
                <c:pt idx="2">
                  <c:v>March </c:v>
                </c:pt>
                <c:pt idx="3">
                  <c:v>April </c:v>
                </c:pt>
                <c:pt idx="4">
                  <c:v>May</c:v>
                </c:pt>
                <c:pt idx="5">
                  <c:v>June </c:v>
                </c:pt>
              </c:strCache>
            </c:strRef>
          </c:cat>
          <c:val>
            <c:numRef>
              <c:f>Sheet1!$B$10:$G$10</c:f>
              <c:numCache>
                <c:formatCode>General</c:formatCode>
                <c:ptCount val="6"/>
                <c:pt idx="0">
                  <c:v>58</c:v>
                </c:pt>
                <c:pt idx="1">
                  <c:v>55</c:v>
                </c:pt>
                <c:pt idx="2">
                  <c:v>85</c:v>
                </c:pt>
                <c:pt idx="3">
                  <c:v>62</c:v>
                </c:pt>
                <c:pt idx="4">
                  <c:v>59</c:v>
                </c:pt>
                <c:pt idx="5">
                  <c:v>62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89A-4F74-8C5A-9642AF0B2F44}"/>
            </c:ext>
          </c:extLst>
        </c:ser>
        <c:ser>
          <c:idx val="1"/>
          <c:order val="1"/>
          <c:tx>
            <c:strRef>
              <c:f>Sheet1!$A$11</c:f>
              <c:strCache>
                <c:ptCount val="1"/>
                <c:pt idx="0">
                  <c:v>Referred to HV from Call</c:v>
                </c:pt>
              </c:strCache>
            </c:strRef>
          </c:tx>
          <c:spPr>
            <a:ln w="31750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17"/>
            <c:spPr>
              <a:solidFill>
                <a:schemeClr val="accent2"/>
              </a:solidFill>
              <a:ln>
                <a:noFill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Sheet1!$B$1:$G$1</c:f>
              <c:strCache>
                <c:ptCount val="6"/>
                <c:pt idx="0">
                  <c:v>January </c:v>
                </c:pt>
                <c:pt idx="1">
                  <c:v>February</c:v>
                </c:pt>
                <c:pt idx="2">
                  <c:v>March </c:v>
                </c:pt>
                <c:pt idx="3">
                  <c:v>April </c:v>
                </c:pt>
                <c:pt idx="4">
                  <c:v>May</c:v>
                </c:pt>
                <c:pt idx="5">
                  <c:v>June </c:v>
                </c:pt>
              </c:strCache>
            </c:strRef>
          </c:cat>
          <c:val>
            <c:numRef>
              <c:f>Sheet1!$B$11:$G$11</c:f>
              <c:numCache>
                <c:formatCode>General</c:formatCode>
                <c:ptCount val="6"/>
                <c:pt idx="0">
                  <c:v>8</c:v>
                </c:pt>
                <c:pt idx="1">
                  <c:v>4</c:v>
                </c:pt>
                <c:pt idx="2">
                  <c:v>6</c:v>
                </c:pt>
                <c:pt idx="3">
                  <c:v>2</c:v>
                </c:pt>
                <c:pt idx="4">
                  <c:v>2</c:v>
                </c:pt>
                <c:pt idx="5">
                  <c:v>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89A-4F74-8C5A-9642AF0B2F44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358030911"/>
        <c:axId val="2098080975"/>
      </c:lineChart>
      <c:catAx>
        <c:axId val="135803091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98080975"/>
        <c:crosses val="autoZero"/>
        <c:auto val="1"/>
        <c:lblAlgn val="ctr"/>
        <c:lblOffset val="100"/>
        <c:noMultiLvlLbl val="0"/>
      </c:catAx>
      <c:valAx>
        <c:axId val="2098080975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35803091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Sheet1!$A$12</c:f>
              <c:strCache>
                <c:ptCount val="1"/>
                <c:pt idx="0">
                  <c:v>Seeking Info for Home Visiting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tint val="96000"/>
                    <a:lumMod val="100000"/>
                  </a:schemeClr>
                </a:gs>
                <a:gs pos="78000">
                  <a:schemeClr val="accent1">
                    <a:shade val="94000"/>
                    <a:lumMod val="94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0800" dist="381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l"/>
            </a:scene3d>
            <a:sp3d prstMaterial="plastic">
              <a:bevelT w="0" h="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Sheet1!$B$1:$G$1</c:f>
              <c:strCache>
                <c:ptCount val="6"/>
                <c:pt idx="0">
                  <c:v>January </c:v>
                </c:pt>
                <c:pt idx="1">
                  <c:v>February</c:v>
                </c:pt>
                <c:pt idx="2">
                  <c:v>March </c:v>
                </c:pt>
                <c:pt idx="3">
                  <c:v>April </c:v>
                </c:pt>
                <c:pt idx="4">
                  <c:v>May</c:v>
                </c:pt>
                <c:pt idx="5">
                  <c:v>June </c:v>
                </c:pt>
              </c:strCache>
            </c:strRef>
          </c:cat>
          <c:val>
            <c:numRef>
              <c:f>Sheet1!$B$12:$G$12</c:f>
              <c:numCache>
                <c:formatCode>General</c:formatCode>
                <c:ptCount val="6"/>
                <c:pt idx="0">
                  <c:v>4</c:v>
                </c:pt>
                <c:pt idx="1">
                  <c:v>1</c:v>
                </c:pt>
                <c:pt idx="2">
                  <c:v>1</c:v>
                </c:pt>
                <c:pt idx="3">
                  <c:v>3</c:v>
                </c:pt>
                <c:pt idx="4">
                  <c:v>2</c:v>
                </c:pt>
                <c:pt idx="5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720-4225-A3CE-1BBC84CB4991}"/>
            </c:ext>
          </c:extLst>
        </c:ser>
        <c:ser>
          <c:idx val="1"/>
          <c:order val="1"/>
          <c:tx>
            <c:strRef>
              <c:f>Sheet1!$A$13</c:f>
              <c:strCache>
                <c:ptCount val="1"/>
                <c:pt idx="0">
                  <c:v>Client Already Involved in Home Visiting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tint val="96000"/>
                    <a:lumMod val="100000"/>
                  </a:schemeClr>
                </a:gs>
                <a:gs pos="78000">
                  <a:schemeClr val="accent3">
                    <a:shade val="94000"/>
                    <a:lumMod val="94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0800" dist="381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l"/>
            </a:scene3d>
            <a:sp3d prstMaterial="plastic">
              <a:bevelT w="0" h="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Sheet1!$B$1:$G$1</c:f>
              <c:strCache>
                <c:ptCount val="6"/>
                <c:pt idx="0">
                  <c:v>January </c:v>
                </c:pt>
                <c:pt idx="1">
                  <c:v>February</c:v>
                </c:pt>
                <c:pt idx="2">
                  <c:v>March </c:v>
                </c:pt>
                <c:pt idx="3">
                  <c:v>April </c:v>
                </c:pt>
                <c:pt idx="4">
                  <c:v>May</c:v>
                </c:pt>
                <c:pt idx="5">
                  <c:v>June </c:v>
                </c:pt>
              </c:strCache>
            </c:strRef>
          </c:cat>
          <c:val>
            <c:numRef>
              <c:f>Sheet1!$B$13:$G$13</c:f>
              <c:numCache>
                <c:formatCode>General</c:formatCode>
                <c:ptCount val="6"/>
                <c:pt idx="0">
                  <c:v>1</c:v>
                </c:pt>
                <c:pt idx="1">
                  <c:v>1</c:v>
                </c:pt>
                <c:pt idx="2">
                  <c:v>2</c:v>
                </c:pt>
                <c:pt idx="3">
                  <c:v>1</c:v>
                </c:pt>
                <c:pt idx="4">
                  <c:v>3</c:v>
                </c:pt>
                <c:pt idx="5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720-4225-A3CE-1BBC84CB4991}"/>
            </c:ext>
          </c:extLst>
        </c:ser>
        <c:ser>
          <c:idx val="2"/>
          <c:order val="2"/>
          <c:tx>
            <c:strRef>
              <c:f>Sheet1!$A$14</c:f>
              <c:strCache>
                <c:ptCount val="1"/>
                <c:pt idx="0">
                  <c:v>Client Ineligible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tint val="96000"/>
                    <a:lumMod val="100000"/>
                  </a:schemeClr>
                </a:gs>
                <a:gs pos="78000">
                  <a:schemeClr val="accent5">
                    <a:shade val="94000"/>
                    <a:lumMod val="94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0800" dist="381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l"/>
            </a:scene3d>
            <a:sp3d prstMaterial="plastic">
              <a:bevelT w="0" h="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Sheet1!$B$1:$G$1</c:f>
              <c:strCache>
                <c:ptCount val="6"/>
                <c:pt idx="0">
                  <c:v>January </c:v>
                </c:pt>
                <c:pt idx="1">
                  <c:v>February</c:v>
                </c:pt>
                <c:pt idx="2">
                  <c:v>March </c:v>
                </c:pt>
                <c:pt idx="3">
                  <c:v>April </c:v>
                </c:pt>
                <c:pt idx="4">
                  <c:v>May</c:v>
                </c:pt>
                <c:pt idx="5">
                  <c:v>June </c:v>
                </c:pt>
              </c:strCache>
            </c:strRef>
          </c:cat>
          <c:val>
            <c:numRef>
              <c:f>Sheet1!$B$14:$G$14</c:f>
              <c:numCache>
                <c:formatCode>General</c:formatCode>
                <c:ptCount val="6"/>
                <c:pt idx="0">
                  <c:v>0</c:v>
                </c:pt>
                <c:pt idx="1">
                  <c:v>3</c:v>
                </c:pt>
                <c:pt idx="2">
                  <c:v>1</c:v>
                </c:pt>
                <c:pt idx="3">
                  <c:v>1</c:v>
                </c:pt>
                <c:pt idx="4">
                  <c:v>0</c:v>
                </c:pt>
                <c:pt idx="5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720-4225-A3CE-1BBC84CB4991}"/>
            </c:ext>
          </c:extLst>
        </c:ser>
        <c:ser>
          <c:idx val="3"/>
          <c:order val="3"/>
          <c:tx>
            <c:strRef>
              <c:f>Sheet1!$A$15</c:f>
              <c:strCache>
                <c:ptCount val="1"/>
                <c:pt idx="0">
                  <c:v>No Program Available 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lumMod val="60000"/>
                    <a:tint val="96000"/>
                    <a:lumMod val="100000"/>
                  </a:schemeClr>
                </a:gs>
                <a:gs pos="78000">
                  <a:schemeClr val="accent1">
                    <a:lumMod val="60000"/>
                    <a:shade val="94000"/>
                    <a:lumMod val="94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0800" dist="381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l"/>
            </a:scene3d>
            <a:sp3d prstMaterial="plastic">
              <a:bevelT w="0" h="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Sheet1!$B$1:$G$1</c:f>
              <c:strCache>
                <c:ptCount val="6"/>
                <c:pt idx="0">
                  <c:v>January </c:v>
                </c:pt>
                <c:pt idx="1">
                  <c:v>February</c:v>
                </c:pt>
                <c:pt idx="2">
                  <c:v>March </c:v>
                </c:pt>
                <c:pt idx="3">
                  <c:v>April </c:v>
                </c:pt>
                <c:pt idx="4">
                  <c:v>May</c:v>
                </c:pt>
                <c:pt idx="5">
                  <c:v>June </c:v>
                </c:pt>
              </c:strCache>
            </c:strRef>
          </c:cat>
          <c:val>
            <c:numRef>
              <c:f>Sheet1!$B$15:$G$15</c:f>
              <c:numCache>
                <c:formatCode>General</c:formatCode>
                <c:ptCount val="6"/>
                <c:pt idx="0">
                  <c:v>1</c:v>
                </c:pt>
                <c:pt idx="1">
                  <c:v>1</c:v>
                </c:pt>
                <c:pt idx="2">
                  <c:v>0</c:v>
                </c:pt>
                <c:pt idx="3">
                  <c:v>0</c:v>
                </c:pt>
                <c:pt idx="4">
                  <c:v>1</c:v>
                </c:pt>
                <c:pt idx="5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720-4225-A3CE-1BBC84CB4991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1358038335"/>
        <c:axId val="2098024815"/>
      </c:barChart>
      <c:catAx>
        <c:axId val="13580383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98024815"/>
        <c:crosses val="autoZero"/>
        <c:auto val="1"/>
        <c:lblAlgn val="ctr"/>
        <c:lblOffset val="100"/>
        <c:noMultiLvlLbl val="0"/>
      </c:catAx>
      <c:valAx>
        <c:axId val="209802481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5803833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Sheet1!$A$18</c:f>
              <c:strCache>
                <c:ptCount val="1"/>
                <c:pt idx="0">
                  <c:v>Not Interested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Sheet1!$B$1:$G$1</c:f>
              <c:strCache>
                <c:ptCount val="6"/>
                <c:pt idx="0">
                  <c:v>January </c:v>
                </c:pt>
                <c:pt idx="1">
                  <c:v>February</c:v>
                </c:pt>
                <c:pt idx="2">
                  <c:v>March </c:v>
                </c:pt>
                <c:pt idx="3">
                  <c:v>April </c:v>
                </c:pt>
                <c:pt idx="4">
                  <c:v>May</c:v>
                </c:pt>
                <c:pt idx="5">
                  <c:v>June </c:v>
                </c:pt>
              </c:strCache>
            </c:strRef>
          </c:cat>
          <c:val>
            <c:numRef>
              <c:f>Sheet1!$B$18:$G$18</c:f>
              <c:numCache>
                <c:formatCode>General</c:formatCode>
                <c:ptCount val="6"/>
                <c:pt idx="0">
                  <c:v>15</c:v>
                </c:pt>
                <c:pt idx="1">
                  <c:v>9</c:v>
                </c:pt>
                <c:pt idx="2">
                  <c:v>14</c:v>
                </c:pt>
                <c:pt idx="3">
                  <c:v>11</c:v>
                </c:pt>
                <c:pt idx="4">
                  <c:v>4</c:v>
                </c:pt>
                <c:pt idx="5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562-4D13-A820-6B29F3B637F8}"/>
            </c:ext>
          </c:extLst>
        </c:ser>
        <c:ser>
          <c:idx val="1"/>
          <c:order val="1"/>
          <c:tx>
            <c:strRef>
              <c:f>Sheet1!$A$19</c:f>
              <c:strCache>
                <c:ptCount val="1"/>
                <c:pt idx="0">
                  <c:v>Experienced Parent/ Multiple Children</c:v>
                </c:pt>
              </c:strCache>
            </c:strRef>
          </c:tx>
          <c:spPr>
            <a:solidFill>
              <a:schemeClr val="accent3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Sheet1!$B$1:$G$1</c:f>
              <c:strCache>
                <c:ptCount val="6"/>
                <c:pt idx="0">
                  <c:v>January </c:v>
                </c:pt>
                <c:pt idx="1">
                  <c:v>February</c:v>
                </c:pt>
                <c:pt idx="2">
                  <c:v>March </c:v>
                </c:pt>
                <c:pt idx="3">
                  <c:v>April </c:v>
                </c:pt>
                <c:pt idx="4">
                  <c:v>May</c:v>
                </c:pt>
                <c:pt idx="5">
                  <c:v>June </c:v>
                </c:pt>
              </c:strCache>
            </c:strRef>
          </c:cat>
          <c:val>
            <c:numRef>
              <c:f>Sheet1!$B$19:$G$19</c:f>
              <c:numCache>
                <c:formatCode>General</c:formatCode>
                <c:ptCount val="6"/>
                <c:pt idx="0">
                  <c:v>1</c:v>
                </c:pt>
                <c:pt idx="1">
                  <c:v>0</c:v>
                </c:pt>
                <c:pt idx="2">
                  <c:v>5</c:v>
                </c:pt>
                <c:pt idx="3">
                  <c:v>2</c:v>
                </c:pt>
                <c:pt idx="4">
                  <c:v>1</c:v>
                </c:pt>
                <c:pt idx="5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562-4D13-A820-6B29F3B637F8}"/>
            </c:ext>
          </c:extLst>
        </c:ser>
        <c:ser>
          <c:idx val="2"/>
          <c:order val="2"/>
          <c:tx>
            <c:strRef>
              <c:f>Sheet1!$A$20</c:f>
              <c:strCache>
                <c:ptCount val="1"/>
                <c:pt idx="0">
                  <c:v>Too Intrusive</c:v>
                </c:pt>
              </c:strCache>
            </c:strRef>
          </c:tx>
          <c:spPr>
            <a:solidFill>
              <a:schemeClr val="accent5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Sheet1!$B$1:$G$1</c:f>
              <c:strCache>
                <c:ptCount val="6"/>
                <c:pt idx="0">
                  <c:v>January </c:v>
                </c:pt>
                <c:pt idx="1">
                  <c:v>February</c:v>
                </c:pt>
                <c:pt idx="2">
                  <c:v>March </c:v>
                </c:pt>
                <c:pt idx="3">
                  <c:v>April </c:v>
                </c:pt>
                <c:pt idx="4">
                  <c:v>May</c:v>
                </c:pt>
                <c:pt idx="5">
                  <c:v>June </c:v>
                </c:pt>
              </c:strCache>
            </c:strRef>
          </c:cat>
          <c:val>
            <c:numRef>
              <c:f>Sheet1!$B$20:$G$20</c:f>
              <c:numCache>
                <c:formatCode>General</c:formatCode>
                <c:ptCount val="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1</c:v>
                </c:pt>
                <c:pt idx="4">
                  <c:v>0</c:v>
                </c:pt>
                <c:pt idx="5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562-4D13-A820-6B29F3B637F8}"/>
            </c:ext>
          </c:extLst>
        </c:ser>
        <c:ser>
          <c:idx val="3"/>
          <c:order val="3"/>
          <c:tx>
            <c:strRef>
              <c:f>Sheet1!$A$21</c:f>
              <c:strCache>
                <c:ptCount val="1"/>
                <c:pt idx="0">
                  <c:v>Feels Program is not a Good Fit</c:v>
                </c:pt>
              </c:strCache>
            </c:strRef>
          </c:tx>
          <c:spPr>
            <a:solidFill>
              <a:schemeClr val="accent1">
                <a:lumMod val="60000"/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Sheet1!$B$1:$G$1</c:f>
              <c:strCache>
                <c:ptCount val="6"/>
                <c:pt idx="0">
                  <c:v>January </c:v>
                </c:pt>
                <c:pt idx="1">
                  <c:v>February</c:v>
                </c:pt>
                <c:pt idx="2">
                  <c:v>March </c:v>
                </c:pt>
                <c:pt idx="3">
                  <c:v>April </c:v>
                </c:pt>
                <c:pt idx="4">
                  <c:v>May</c:v>
                </c:pt>
                <c:pt idx="5">
                  <c:v>June </c:v>
                </c:pt>
              </c:strCache>
            </c:strRef>
          </c:cat>
          <c:val>
            <c:numRef>
              <c:f>Sheet1!$B$21:$G$21</c:f>
              <c:numCache>
                <c:formatCode>General</c:formatCode>
                <c:ptCount val="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562-4D13-A820-6B29F3B637F8}"/>
            </c:ext>
          </c:extLst>
        </c:ser>
        <c:ser>
          <c:idx val="4"/>
          <c:order val="4"/>
          <c:tx>
            <c:strRef>
              <c:f>Sheet1!$A$22</c:f>
              <c:strCache>
                <c:ptCount val="1"/>
                <c:pt idx="0">
                  <c:v>Unable to contact</c:v>
                </c:pt>
              </c:strCache>
            </c:strRef>
          </c:tx>
          <c:spPr>
            <a:solidFill>
              <a:schemeClr val="accent3">
                <a:lumMod val="60000"/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Sheet1!$B$1:$G$1</c:f>
              <c:strCache>
                <c:ptCount val="6"/>
                <c:pt idx="0">
                  <c:v>January </c:v>
                </c:pt>
                <c:pt idx="1">
                  <c:v>February</c:v>
                </c:pt>
                <c:pt idx="2">
                  <c:v>March </c:v>
                </c:pt>
                <c:pt idx="3">
                  <c:v>April </c:v>
                </c:pt>
                <c:pt idx="4">
                  <c:v>May</c:v>
                </c:pt>
                <c:pt idx="5">
                  <c:v>June </c:v>
                </c:pt>
              </c:strCache>
            </c:strRef>
          </c:cat>
          <c:val>
            <c:numRef>
              <c:f>Sheet1!$B$22:$G$22</c:f>
              <c:numCache>
                <c:formatCode>General</c:formatCode>
                <c:ptCount val="6"/>
                <c:pt idx="0">
                  <c:v>24</c:v>
                </c:pt>
                <c:pt idx="1">
                  <c:v>24</c:v>
                </c:pt>
                <c:pt idx="2">
                  <c:v>30</c:v>
                </c:pt>
                <c:pt idx="3">
                  <c:v>23</c:v>
                </c:pt>
                <c:pt idx="4">
                  <c:v>32</c:v>
                </c:pt>
                <c:pt idx="5">
                  <c:v>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562-4D13-A820-6B29F3B637F8}"/>
            </c:ext>
          </c:extLst>
        </c:ser>
        <c:ser>
          <c:idx val="5"/>
          <c:order val="5"/>
          <c:tx>
            <c:strRef>
              <c:f>Sheet1!$A$23</c:f>
              <c:strCache>
                <c:ptCount val="1"/>
                <c:pt idx="0">
                  <c:v>Prioritizing other needs </c:v>
                </c:pt>
              </c:strCache>
            </c:strRef>
          </c:tx>
          <c:spPr>
            <a:solidFill>
              <a:schemeClr val="accent5">
                <a:lumMod val="60000"/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Sheet1!$B$1:$G$1</c:f>
              <c:strCache>
                <c:ptCount val="6"/>
                <c:pt idx="0">
                  <c:v>January </c:v>
                </c:pt>
                <c:pt idx="1">
                  <c:v>February</c:v>
                </c:pt>
                <c:pt idx="2">
                  <c:v>March </c:v>
                </c:pt>
                <c:pt idx="3">
                  <c:v>April </c:v>
                </c:pt>
                <c:pt idx="4">
                  <c:v>May</c:v>
                </c:pt>
                <c:pt idx="5">
                  <c:v>June </c:v>
                </c:pt>
              </c:strCache>
            </c:strRef>
          </c:cat>
          <c:val>
            <c:numRef>
              <c:f>Sheet1!$B$23:$G$23</c:f>
              <c:numCache>
                <c:formatCode>General</c:formatCode>
                <c:ptCount val="6"/>
                <c:pt idx="0">
                  <c:v>0</c:v>
                </c:pt>
                <c:pt idx="1">
                  <c:v>1</c:v>
                </c:pt>
                <c:pt idx="2">
                  <c:v>4</c:v>
                </c:pt>
                <c:pt idx="3">
                  <c:v>3</c:v>
                </c:pt>
                <c:pt idx="4">
                  <c:v>2</c:v>
                </c:pt>
                <c:pt idx="5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0562-4D13-A820-6B29F3B637F8}"/>
            </c:ext>
          </c:extLst>
        </c:ser>
        <c:ser>
          <c:idx val="6"/>
          <c:order val="6"/>
          <c:tx>
            <c:strRef>
              <c:f>Sheet1!$A$24</c:f>
              <c:strCache>
                <c:ptCount val="1"/>
                <c:pt idx="0">
                  <c:v>Satisfied with other supports </c:v>
                </c:pt>
              </c:strCache>
            </c:strRef>
          </c:tx>
          <c:spPr>
            <a:solidFill>
              <a:schemeClr val="accent1">
                <a:lumMod val="80000"/>
                <a:lumOff val="20000"/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Sheet1!$B$1:$G$1</c:f>
              <c:strCache>
                <c:ptCount val="6"/>
                <c:pt idx="0">
                  <c:v>January </c:v>
                </c:pt>
                <c:pt idx="1">
                  <c:v>February</c:v>
                </c:pt>
                <c:pt idx="2">
                  <c:v>March </c:v>
                </c:pt>
                <c:pt idx="3">
                  <c:v>April </c:v>
                </c:pt>
                <c:pt idx="4">
                  <c:v>May</c:v>
                </c:pt>
                <c:pt idx="5">
                  <c:v>June </c:v>
                </c:pt>
              </c:strCache>
            </c:strRef>
          </c:cat>
          <c:val>
            <c:numRef>
              <c:f>Sheet1!$B$24:$G$24</c:f>
              <c:numCache>
                <c:formatCode>General</c:formatCode>
                <c:ptCount val="6"/>
                <c:pt idx="0">
                  <c:v>0</c:v>
                </c:pt>
                <c:pt idx="1">
                  <c:v>1</c:v>
                </c:pt>
                <c:pt idx="2">
                  <c:v>5</c:v>
                </c:pt>
                <c:pt idx="3">
                  <c:v>2</c:v>
                </c:pt>
                <c:pt idx="4">
                  <c:v>4</c:v>
                </c:pt>
                <c:pt idx="5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0562-4D13-A820-6B29F3B637F8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76075871"/>
        <c:axId val="2098167855"/>
      </c:barChart>
      <c:catAx>
        <c:axId val="7607587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98167855"/>
        <c:crosses val="autoZero"/>
        <c:auto val="1"/>
        <c:lblAlgn val="ctr"/>
        <c:lblOffset val="100"/>
        <c:noMultiLvlLbl val="0"/>
      </c:catAx>
      <c:valAx>
        <c:axId val="2098167855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7607587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Sheet1!$A$26</c:f>
              <c:strCache>
                <c:ptCount val="1"/>
                <c:pt idx="0">
                  <c:v>Total Home Visiting  Referrals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Sheet1!$B$1:$G$1</c:f>
              <c:strCache>
                <c:ptCount val="6"/>
                <c:pt idx="0">
                  <c:v>January </c:v>
                </c:pt>
                <c:pt idx="1">
                  <c:v>February</c:v>
                </c:pt>
                <c:pt idx="2">
                  <c:v>March </c:v>
                </c:pt>
                <c:pt idx="3">
                  <c:v>April </c:v>
                </c:pt>
                <c:pt idx="4">
                  <c:v>May</c:v>
                </c:pt>
                <c:pt idx="5">
                  <c:v>June </c:v>
                </c:pt>
              </c:strCache>
            </c:strRef>
          </c:cat>
          <c:val>
            <c:numRef>
              <c:f>Sheet1!$B$26:$G$26</c:f>
              <c:numCache>
                <c:formatCode>General</c:formatCode>
                <c:ptCount val="6"/>
                <c:pt idx="0">
                  <c:v>21</c:v>
                </c:pt>
                <c:pt idx="1">
                  <c:v>19</c:v>
                </c:pt>
                <c:pt idx="2">
                  <c:v>39</c:v>
                </c:pt>
                <c:pt idx="3">
                  <c:v>24</c:v>
                </c:pt>
                <c:pt idx="4">
                  <c:v>16</c:v>
                </c:pt>
                <c:pt idx="5">
                  <c:v>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538-44AC-94D8-34BB5237621B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282201327"/>
        <c:axId val="2098070415"/>
      </c:barChart>
      <c:catAx>
        <c:axId val="128220132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98070415"/>
        <c:crosses val="autoZero"/>
        <c:auto val="1"/>
        <c:lblAlgn val="ctr"/>
        <c:lblOffset val="100"/>
        <c:noMultiLvlLbl val="0"/>
      </c:catAx>
      <c:valAx>
        <c:axId val="2098070415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28220132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Sheet1!$A$40:$A$50</c:f>
              <c:strCache>
                <c:ptCount val="11"/>
                <c:pt idx="0">
                  <c:v>Amerihealth</c:v>
                </c:pt>
                <c:pt idx="1">
                  <c:v>Bayhealth</c:v>
                </c:pt>
                <c:pt idx="2">
                  <c:v>Beebe</c:v>
                </c:pt>
                <c:pt idx="3">
                  <c:v>Christiana Care</c:v>
                </c:pt>
                <c:pt idx="4">
                  <c:v>Division of Family Services</c:v>
                </c:pt>
                <c:pt idx="5">
                  <c:v>CCHS HVCHW (Health Ambassador)</c:v>
                </c:pt>
                <c:pt idx="6">
                  <c:v>Highmark Health Options</c:v>
                </c:pt>
                <c:pt idx="7">
                  <c:v>Nemours</c:v>
                </c:pt>
                <c:pt idx="8">
                  <c:v>Quality Insights </c:v>
                </c:pt>
                <c:pt idx="9">
                  <c:v>St. Francis/ Trinity Health</c:v>
                </c:pt>
                <c:pt idx="10">
                  <c:v>Westside Family Healthcare</c:v>
                </c:pt>
              </c:strCache>
            </c:strRef>
          </c:cat>
          <c:val>
            <c:numRef>
              <c:f>Sheet1!$B$40:$B$50</c:f>
              <c:numCache>
                <c:formatCode>General</c:formatCode>
                <c:ptCount val="11"/>
                <c:pt idx="0">
                  <c:v>54</c:v>
                </c:pt>
                <c:pt idx="1">
                  <c:v>13</c:v>
                </c:pt>
                <c:pt idx="2">
                  <c:v>7</c:v>
                </c:pt>
                <c:pt idx="3">
                  <c:v>103</c:v>
                </c:pt>
                <c:pt idx="4">
                  <c:v>14</c:v>
                </c:pt>
                <c:pt idx="5">
                  <c:v>17</c:v>
                </c:pt>
                <c:pt idx="6">
                  <c:v>111</c:v>
                </c:pt>
                <c:pt idx="7">
                  <c:v>4</c:v>
                </c:pt>
                <c:pt idx="8">
                  <c:v>2</c:v>
                </c:pt>
                <c:pt idx="9">
                  <c:v>15</c:v>
                </c:pt>
                <c:pt idx="10">
                  <c:v>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769-4B9B-8FCD-75379C7BF765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107091855"/>
        <c:axId val="2098152015"/>
      </c:barChart>
      <c:catAx>
        <c:axId val="11070918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98152015"/>
        <c:crosses val="autoZero"/>
        <c:auto val="1"/>
        <c:lblAlgn val="ctr"/>
        <c:lblOffset val="100"/>
        <c:noMultiLvlLbl val="0"/>
      </c:catAx>
      <c:valAx>
        <c:axId val="2098152015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10709185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>
      <cs:styleClr val="auto"/>
    </cs:fillRef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17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2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>
      <cs:styleClr val="auto"/>
    </cs:fillRef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17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85B736-8E19-4C94-A2D2-20FC8628CAA6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1838DB-16E2-487C-922A-D0785DF84A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8163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1838DB-16E2-487C-922A-D0785DF84A3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91277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2745A-332B-491D-9296-3CAB88DB89CF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19345-727C-4EF5-93A0-C4171C1767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38010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2745A-332B-491D-9296-3CAB88DB89CF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19345-727C-4EF5-93A0-C4171C1767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16510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2745A-332B-491D-9296-3CAB88DB89CF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19345-727C-4EF5-93A0-C4171C17678C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23427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2745A-332B-491D-9296-3CAB88DB89CF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19345-727C-4EF5-93A0-C4171C1767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6762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2745A-332B-491D-9296-3CAB88DB89CF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19345-727C-4EF5-93A0-C4171C17678C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090824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2745A-332B-491D-9296-3CAB88DB89CF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19345-727C-4EF5-93A0-C4171C1767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8465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2745A-332B-491D-9296-3CAB88DB89CF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19345-727C-4EF5-93A0-C4171C1767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9324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2745A-332B-491D-9296-3CAB88DB89CF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19345-727C-4EF5-93A0-C4171C1767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56721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2745A-332B-491D-9296-3CAB88DB89CF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19345-727C-4EF5-93A0-C4171C1767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8637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2745A-332B-491D-9296-3CAB88DB89CF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19345-727C-4EF5-93A0-C4171C1767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0573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2745A-332B-491D-9296-3CAB88DB89CF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19345-727C-4EF5-93A0-C4171C1767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1449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2745A-332B-491D-9296-3CAB88DB89CF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19345-727C-4EF5-93A0-C4171C1767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29375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2745A-332B-491D-9296-3CAB88DB89CF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19345-727C-4EF5-93A0-C4171C1767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55767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2745A-332B-491D-9296-3CAB88DB89CF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19345-727C-4EF5-93A0-C4171C1767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2898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2745A-332B-491D-9296-3CAB88DB89CF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19345-727C-4EF5-93A0-C4171C1767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34570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19345-727C-4EF5-93A0-C4171C17678C}" type="slidenum">
              <a:rPr lang="en-US" smtClean="0"/>
              <a:t>‹#›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2745A-332B-491D-9296-3CAB88DB89CF}" type="datetimeFigureOut">
              <a:rPr lang="en-US" smtClean="0"/>
              <a:t>7/8/2026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5874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02745A-332B-491D-9296-3CAB88DB89CF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B419345-727C-4EF5-93A0-C4171C1767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18694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  <p:sldLayoutId id="2147483724" r:id="rId13"/>
    <p:sldLayoutId id="2147483725" r:id="rId14"/>
    <p:sldLayoutId id="2147483726" r:id="rId15"/>
    <p:sldLayoutId id="2147483727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chart" Target="../charts/char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65AC7D1-EAA9-48F5-B509-60A7F50BF7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D6320AF9-619A-4175-865B-5663E1AEF4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63B6EC6-D752-4EE7-908B-F8F19E8C7F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953376" y="0"/>
            <a:ext cx="1219200" cy="6858000"/>
          </a:xfrm>
          <a:prstGeom prst="line">
            <a:avLst/>
          </a:prstGeom>
          <a:ln w="952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FECD4E8-AD3E-4228-82A2-9461958EA9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2133042" y="3681413"/>
            <a:ext cx="4763558" cy="3176587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  <a:alpha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Rectangle 23">
            <a:extLst>
              <a:ext uri="{FF2B5EF4-FFF2-40B4-BE49-F238E27FC236}">
                <a16:creationId xmlns:a16="http://schemas.microsoft.com/office/drawing/2014/main" id="{7E018740-5C2B-4A41-AC1A-7E68D1EC1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24631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8" name="Rectangle 25">
            <a:extLst>
              <a:ext uri="{FF2B5EF4-FFF2-40B4-BE49-F238E27FC236}">
                <a16:creationId xmlns:a16="http://schemas.microsoft.com/office/drawing/2014/main" id="{166F75A4-C475-4941-8EE2-B80A06A2C1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46597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A032553A-72E8-4B0D-8405-FF9771C9AF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75488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2" name="Rectangle 27">
            <a:extLst>
              <a:ext uri="{FF2B5EF4-FFF2-40B4-BE49-F238E27FC236}">
                <a16:creationId xmlns:a16="http://schemas.microsoft.com/office/drawing/2014/main" id="{765800AC-C3B9-498E-87BC-29FAE4C76B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77655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4" name="Isosceles Triangle 23">
            <a:extLst>
              <a:ext uri="{FF2B5EF4-FFF2-40B4-BE49-F238E27FC236}">
                <a16:creationId xmlns:a16="http://schemas.microsoft.com/office/drawing/2014/main" id="{1F9D6ACB-2FF4-49F9-978A-E0D5327FC6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14821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142BFA2A-77A0-4F60-A32A-685681C848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82154" y="-8467"/>
            <a:ext cx="7109846" cy="6866467"/>
          </a:xfrm>
          <a:custGeom>
            <a:avLst/>
            <a:gdLst>
              <a:gd name="connsiteX0" fmla="*/ 0 w 7109846"/>
              <a:gd name="connsiteY0" fmla="*/ 0 h 6866467"/>
              <a:gd name="connsiteX1" fmla="*/ 1249825 w 7109846"/>
              <a:gd name="connsiteY1" fmla="*/ 0 h 6866467"/>
              <a:gd name="connsiteX2" fmla="*/ 1249825 w 7109846"/>
              <a:gd name="connsiteY2" fmla="*/ 8467 h 6866467"/>
              <a:gd name="connsiteX3" fmla="*/ 7109846 w 7109846"/>
              <a:gd name="connsiteY3" fmla="*/ 8467 h 6866467"/>
              <a:gd name="connsiteX4" fmla="*/ 7109846 w 7109846"/>
              <a:gd name="connsiteY4" fmla="*/ 6866467 h 6866467"/>
              <a:gd name="connsiteX5" fmla="*/ 1249825 w 7109846"/>
              <a:gd name="connsiteY5" fmla="*/ 6866467 h 6866467"/>
              <a:gd name="connsiteX6" fmla="*/ 1109382 w 7109846"/>
              <a:gd name="connsiteY6" fmla="*/ 6866467 h 6866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09846" h="6866467">
                <a:moveTo>
                  <a:pt x="0" y="0"/>
                </a:moveTo>
                <a:lnTo>
                  <a:pt x="1249825" y="0"/>
                </a:lnTo>
                <a:lnTo>
                  <a:pt x="1249825" y="8467"/>
                </a:lnTo>
                <a:lnTo>
                  <a:pt x="7109846" y="8467"/>
                </a:lnTo>
                <a:lnTo>
                  <a:pt x="7109846" y="6866467"/>
                </a:lnTo>
                <a:lnTo>
                  <a:pt x="1249825" y="6866467"/>
                </a:lnTo>
                <a:lnTo>
                  <a:pt x="1109382" y="686646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77CECF1-EBE0-DA89-D4DF-4AFAF5D480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599"/>
            <a:ext cx="3843375" cy="5545667"/>
          </a:xfrm>
        </p:spPr>
        <p:txBody>
          <a:bodyPr anchor="ctr">
            <a:normAutofit/>
          </a:bodyPr>
          <a:lstStyle/>
          <a:p>
            <a:r>
              <a:rPr lang="en-US" sz="4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DE211 Data Update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EE09BCA-934A-06B9-8ED1-7AA21B0FF2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6084" y="609600"/>
            <a:ext cx="5511296" cy="5545667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3600" dirty="0">
                <a:solidFill>
                  <a:srgbClr val="FFFFFF"/>
                </a:solidFill>
              </a:rPr>
              <a:t>HMG- Home Visiting Data</a:t>
            </a:r>
          </a:p>
          <a:p>
            <a:pPr marL="0" indent="0">
              <a:buNone/>
            </a:pPr>
            <a:r>
              <a:rPr lang="en-US" sz="3600" dirty="0">
                <a:solidFill>
                  <a:srgbClr val="FFFFFF"/>
                </a:solidFill>
              </a:rPr>
              <a:t>January- June 2026</a:t>
            </a:r>
          </a:p>
          <a:p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36711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C010B4-5433-6565-8CB6-4613B5E752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336826"/>
            <a:ext cx="8596668" cy="977153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Total HMG Connections</a:t>
            </a:r>
            <a:br>
              <a:rPr lang="en-US" dirty="0"/>
            </a:br>
            <a:br>
              <a:rPr lang="en-US" dirty="0"/>
            </a:br>
            <a:r>
              <a:rPr lang="en-US" sz="3100" dirty="0"/>
              <a:t>Connections include Calls, Texts, Emails</a:t>
            </a:r>
            <a:br>
              <a:rPr lang="en-US" dirty="0"/>
            </a:br>
            <a:endParaRPr lang="en-US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C30AC289-94BF-603A-7567-35ACB503B73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49188790"/>
              </p:ext>
            </p:extLst>
          </p:nvPr>
        </p:nvGraphicFramePr>
        <p:xfrm>
          <a:off x="677334" y="1918540"/>
          <a:ext cx="9152466" cy="41460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9" name="Group 9">
            <a:extLst>
              <a:ext uri="{FF2B5EF4-FFF2-40B4-BE49-F238E27FC236}">
                <a16:creationId xmlns:a16="http://schemas.microsoft.com/office/drawing/2014/main" id="{8CA6A716-E19A-DC3F-BDD3-F33E16DD20D7}"/>
              </a:ext>
            </a:extLst>
          </p:cNvPr>
          <p:cNvGrpSpPr/>
          <p:nvPr/>
        </p:nvGrpSpPr>
        <p:grpSpPr>
          <a:xfrm>
            <a:off x="148191" y="6211984"/>
            <a:ext cx="3134047" cy="561781"/>
            <a:chOff x="0" y="0"/>
            <a:chExt cx="6268094" cy="1123563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0850DC5E-115E-DACA-72E0-533B7334A5DB}"/>
                </a:ext>
              </a:extLst>
            </p:cNvPr>
            <p:cNvSpPr/>
            <p:nvPr/>
          </p:nvSpPr>
          <p:spPr>
            <a:xfrm>
              <a:off x="4927597" y="0"/>
              <a:ext cx="1340497" cy="1123563"/>
            </a:xfrm>
            <a:custGeom>
              <a:avLst/>
              <a:gdLst/>
              <a:ahLst/>
              <a:cxnLst/>
              <a:rect l="l" t="t" r="r" b="b"/>
              <a:pathLst>
                <a:path w="1340497" h="1123563">
                  <a:moveTo>
                    <a:pt x="0" y="0"/>
                  </a:moveTo>
                  <a:lnTo>
                    <a:pt x="1340497" y="0"/>
                  </a:lnTo>
                  <a:lnTo>
                    <a:pt x="1340497" y="1123563"/>
                  </a:lnTo>
                  <a:lnTo>
                    <a:pt x="0" y="112356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367594" r="-136881"/>
              </a:stretch>
            </a:blipFill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EBCC3548-9AF4-C811-AF68-641ECB7DEAB8}"/>
                </a:ext>
              </a:extLst>
            </p:cNvPr>
            <p:cNvSpPr/>
            <p:nvPr/>
          </p:nvSpPr>
          <p:spPr>
            <a:xfrm>
              <a:off x="0" y="0"/>
              <a:ext cx="3352821" cy="1123563"/>
            </a:xfrm>
            <a:custGeom>
              <a:avLst/>
              <a:gdLst/>
              <a:ahLst/>
              <a:cxnLst/>
              <a:rect l="l" t="t" r="r" b="b"/>
              <a:pathLst>
                <a:path w="3352821" h="1123563">
                  <a:moveTo>
                    <a:pt x="0" y="0"/>
                  </a:moveTo>
                  <a:lnTo>
                    <a:pt x="3352821" y="0"/>
                  </a:lnTo>
                  <a:lnTo>
                    <a:pt x="3352821" y="1123563"/>
                  </a:lnTo>
                  <a:lnTo>
                    <a:pt x="0" y="112356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r="-141676"/>
              </a:stretch>
            </a:blipFill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A7B68B31-FAE3-BEC1-4BC6-1EA62786C4BB}"/>
                </a:ext>
              </a:extLst>
            </p:cNvPr>
            <p:cNvSpPr/>
            <p:nvPr/>
          </p:nvSpPr>
          <p:spPr>
            <a:xfrm>
              <a:off x="3384804" y="181864"/>
              <a:ext cx="1442621" cy="759836"/>
            </a:xfrm>
            <a:custGeom>
              <a:avLst/>
              <a:gdLst/>
              <a:ahLst/>
              <a:cxnLst/>
              <a:rect l="l" t="t" r="r" b="b"/>
              <a:pathLst>
                <a:path w="1442621" h="759836">
                  <a:moveTo>
                    <a:pt x="0" y="0"/>
                  </a:moveTo>
                  <a:lnTo>
                    <a:pt x="1442621" y="0"/>
                  </a:lnTo>
                  <a:lnTo>
                    <a:pt x="1442621" y="759835"/>
                  </a:lnTo>
                  <a:lnTo>
                    <a:pt x="0" y="7598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n-US" sz="1200"/>
            </a:p>
          </p:txBody>
        </p:sp>
      </p:grpSp>
    </p:spTree>
    <p:extLst>
      <p:ext uri="{BB962C8B-B14F-4D97-AF65-F5344CB8AC3E}">
        <p14:creationId xmlns:p14="http://schemas.microsoft.com/office/powerpoint/2010/main" val="11555706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1E35E7-0EBA-FD22-76CB-544D8ECE7A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7007" y="303245"/>
            <a:ext cx="8596668" cy="1320800"/>
          </a:xfrm>
        </p:spPr>
        <p:txBody>
          <a:bodyPr/>
          <a:lstStyle/>
          <a:p>
            <a:pPr algn="ctr"/>
            <a:r>
              <a:rPr lang="en-US" dirty="0"/>
              <a:t>Pregnant Woman/Expecting Parents</a:t>
            </a:r>
            <a:br>
              <a:rPr lang="en-US" dirty="0"/>
            </a:br>
            <a:r>
              <a:rPr lang="en-US" dirty="0"/>
              <a:t> and Home Visiting Services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4F4C74-A1DF-7132-6D03-886DB6FF12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15470" y="2045494"/>
            <a:ext cx="4185623" cy="576262"/>
          </a:xfrm>
        </p:spPr>
        <p:txBody>
          <a:bodyPr/>
          <a:lstStyle/>
          <a:p>
            <a:pPr algn="ctr"/>
            <a:r>
              <a:rPr lang="en-US" dirty="0"/>
              <a:t>Number of Pregnant Women/ Expecting Parents</a:t>
            </a:r>
          </a:p>
        </p:txBody>
      </p:sp>
      <p:graphicFrame>
        <p:nvGraphicFramePr>
          <p:cNvPr id="13" name="Content Placeholder 12">
            <a:extLst>
              <a:ext uri="{FF2B5EF4-FFF2-40B4-BE49-F238E27FC236}">
                <a16:creationId xmlns:a16="http://schemas.microsoft.com/office/drawing/2014/main" id="{24B62E86-FFB6-E2CE-D284-EAD86862FF20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575441568"/>
              </p:ext>
            </p:extLst>
          </p:nvPr>
        </p:nvGraphicFramePr>
        <p:xfrm>
          <a:off x="676275" y="2736850"/>
          <a:ext cx="5079066" cy="35660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F47E806-28A4-4DAF-6E2E-BB89EFD9528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83425" y="2094894"/>
            <a:ext cx="4185618" cy="576262"/>
          </a:xfrm>
        </p:spPr>
        <p:txBody>
          <a:bodyPr/>
          <a:lstStyle/>
          <a:p>
            <a:pPr algn="ctr"/>
            <a:r>
              <a:rPr lang="en-US" dirty="0"/>
              <a:t>Of those, who Accepted, Declined, Already Enrolled</a:t>
            </a:r>
          </a:p>
        </p:txBody>
      </p:sp>
      <p:graphicFrame>
        <p:nvGraphicFramePr>
          <p:cNvPr id="14" name="Content Placeholder 13">
            <a:extLst>
              <a:ext uri="{FF2B5EF4-FFF2-40B4-BE49-F238E27FC236}">
                <a16:creationId xmlns:a16="http://schemas.microsoft.com/office/drawing/2014/main" id="{6F727FFC-88C6-1F88-92A0-19C46CD83BF1}"/>
              </a:ext>
            </a:extLst>
          </p:cNvPr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2029761952"/>
              </p:ext>
            </p:extLst>
          </p:nvPr>
        </p:nvGraphicFramePr>
        <p:xfrm>
          <a:off x="5854420" y="2736850"/>
          <a:ext cx="5400768" cy="35660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19" name="Group 9">
            <a:extLst>
              <a:ext uri="{FF2B5EF4-FFF2-40B4-BE49-F238E27FC236}">
                <a16:creationId xmlns:a16="http://schemas.microsoft.com/office/drawing/2014/main" id="{418F8115-FDBC-B0F4-8EE1-930F4DE0C80C}"/>
              </a:ext>
            </a:extLst>
          </p:cNvPr>
          <p:cNvGrpSpPr/>
          <p:nvPr/>
        </p:nvGrpSpPr>
        <p:grpSpPr>
          <a:xfrm>
            <a:off x="188259" y="6302916"/>
            <a:ext cx="3093979" cy="470849"/>
            <a:chOff x="0" y="0"/>
            <a:chExt cx="6268094" cy="1123563"/>
          </a:xfrm>
        </p:grpSpPr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id="{E2B91B16-9774-8C73-1E8B-E3A8E5B85B80}"/>
                </a:ext>
              </a:extLst>
            </p:cNvPr>
            <p:cNvSpPr/>
            <p:nvPr/>
          </p:nvSpPr>
          <p:spPr>
            <a:xfrm>
              <a:off x="4927597" y="0"/>
              <a:ext cx="1340497" cy="1123563"/>
            </a:xfrm>
            <a:custGeom>
              <a:avLst/>
              <a:gdLst/>
              <a:ahLst/>
              <a:cxnLst/>
              <a:rect l="l" t="t" r="r" b="b"/>
              <a:pathLst>
                <a:path w="1340497" h="1123563">
                  <a:moveTo>
                    <a:pt x="0" y="0"/>
                  </a:moveTo>
                  <a:lnTo>
                    <a:pt x="1340497" y="0"/>
                  </a:lnTo>
                  <a:lnTo>
                    <a:pt x="1340497" y="1123563"/>
                  </a:lnTo>
                  <a:lnTo>
                    <a:pt x="0" y="112356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367594" r="-136881"/>
              </a:stretch>
            </a:blipFill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21" name="Freeform 11">
              <a:extLst>
                <a:ext uri="{FF2B5EF4-FFF2-40B4-BE49-F238E27FC236}">
                  <a16:creationId xmlns:a16="http://schemas.microsoft.com/office/drawing/2014/main" id="{00C0DFA3-595C-A629-4B81-C5596BD5CF33}"/>
                </a:ext>
              </a:extLst>
            </p:cNvPr>
            <p:cNvSpPr/>
            <p:nvPr/>
          </p:nvSpPr>
          <p:spPr>
            <a:xfrm>
              <a:off x="0" y="0"/>
              <a:ext cx="3352821" cy="1123563"/>
            </a:xfrm>
            <a:custGeom>
              <a:avLst/>
              <a:gdLst/>
              <a:ahLst/>
              <a:cxnLst/>
              <a:rect l="l" t="t" r="r" b="b"/>
              <a:pathLst>
                <a:path w="3352821" h="1123563">
                  <a:moveTo>
                    <a:pt x="0" y="0"/>
                  </a:moveTo>
                  <a:lnTo>
                    <a:pt x="3352821" y="0"/>
                  </a:lnTo>
                  <a:lnTo>
                    <a:pt x="3352821" y="1123563"/>
                  </a:lnTo>
                  <a:lnTo>
                    <a:pt x="0" y="112356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r="-141676"/>
              </a:stretch>
            </a:blipFill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22" name="Freeform 12">
              <a:extLst>
                <a:ext uri="{FF2B5EF4-FFF2-40B4-BE49-F238E27FC236}">
                  <a16:creationId xmlns:a16="http://schemas.microsoft.com/office/drawing/2014/main" id="{F70A7B5F-FB31-9BE9-C7C3-F403EC395335}"/>
                </a:ext>
              </a:extLst>
            </p:cNvPr>
            <p:cNvSpPr/>
            <p:nvPr/>
          </p:nvSpPr>
          <p:spPr>
            <a:xfrm>
              <a:off x="3384804" y="181864"/>
              <a:ext cx="1442621" cy="759836"/>
            </a:xfrm>
            <a:custGeom>
              <a:avLst/>
              <a:gdLst/>
              <a:ahLst/>
              <a:cxnLst/>
              <a:rect l="l" t="t" r="r" b="b"/>
              <a:pathLst>
                <a:path w="1442621" h="759836">
                  <a:moveTo>
                    <a:pt x="0" y="0"/>
                  </a:moveTo>
                  <a:lnTo>
                    <a:pt x="1442621" y="0"/>
                  </a:lnTo>
                  <a:lnTo>
                    <a:pt x="1442621" y="759835"/>
                  </a:lnTo>
                  <a:lnTo>
                    <a:pt x="0" y="7598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 sz="1200"/>
            </a:p>
          </p:txBody>
        </p:sp>
      </p:grpSp>
    </p:spTree>
    <p:extLst>
      <p:ext uri="{BB962C8B-B14F-4D97-AF65-F5344CB8AC3E}">
        <p14:creationId xmlns:p14="http://schemas.microsoft.com/office/powerpoint/2010/main" val="19795585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46280E-11A5-04BA-2AA9-54D492671E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Referrals from Partners or Referred during a call for other needs</a:t>
            </a:r>
          </a:p>
        </p:txBody>
      </p:sp>
      <p:graphicFrame>
        <p:nvGraphicFramePr>
          <p:cNvPr id="15" name="Content Placeholder 14">
            <a:extLst>
              <a:ext uri="{FF2B5EF4-FFF2-40B4-BE49-F238E27FC236}">
                <a16:creationId xmlns:a16="http://schemas.microsoft.com/office/drawing/2014/main" id="{5E046972-3D0B-6D3C-AB05-B8CDF24CBF2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60924712"/>
              </p:ext>
            </p:extLst>
          </p:nvPr>
        </p:nvGraphicFramePr>
        <p:xfrm>
          <a:off x="677863" y="2160588"/>
          <a:ext cx="9313302" cy="4347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522719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59C996-1567-BFB7-E7EB-04867516EC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Callers not Enrolled</a:t>
            </a:r>
            <a:br>
              <a:rPr lang="en-US" dirty="0"/>
            </a:br>
            <a:r>
              <a:rPr lang="en-US" sz="3100" dirty="0"/>
              <a:t>Seeking information, Ineligible, Already Enrolled, No Program Available</a:t>
            </a:r>
            <a:br>
              <a:rPr lang="en-US" sz="3100" dirty="0"/>
            </a:br>
            <a:endParaRPr lang="en-US" sz="3100" dirty="0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293A88C0-2B80-18AC-DEF2-442E219E361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97178712"/>
              </p:ext>
            </p:extLst>
          </p:nvPr>
        </p:nvGraphicFramePr>
        <p:xfrm>
          <a:off x="677863" y="2160588"/>
          <a:ext cx="9084702" cy="408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290407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85A1FA-CD66-5FED-620E-6A3AC6C861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Client Refused Home Visiting Referral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0798214D-A6F1-71B7-13EA-A6A5E3071E9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25375034"/>
              </p:ext>
            </p:extLst>
          </p:nvPr>
        </p:nvGraphicFramePr>
        <p:xfrm>
          <a:off x="677862" y="1519518"/>
          <a:ext cx="9447773" cy="48678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947283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8B4B17-44C4-BC9B-FFD6-732640B93A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200" dirty="0"/>
              <a:t>Total Home Visiting  Referrals</a:t>
            </a:r>
            <a:br>
              <a:rPr lang="en-US" dirty="0"/>
            </a:br>
            <a:r>
              <a:rPr lang="en-US" sz="2800" dirty="0"/>
              <a:t>(Includes all Programs)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9B5AC41C-C2CD-A7D5-97D6-0010D38C227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32213138"/>
              </p:ext>
            </p:extLst>
          </p:nvPr>
        </p:nvGraphicFramePr>
        <p:xfrm>
          <a:off x="677863" y="1600200"/>
          <a:ext cx="9057808" cy="4648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144257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7DEC04-D578-B778-E24E-9C4EE77A62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How Did You Hear About HMG?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7FD07DB8-E634-D055-C704-128E51E66B5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82984565"/>
              </p:ext>
            </p:extLst>
          </p:nvPr>
        </p:nvGraphicFramePr>
        <p:xfrm>
          <a:off x="677862" y="1358153"/>
          <a:ext cx="9098150" cy="53788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48536139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15fea301-134d-44ba-9f7b-df00c4af6c25">
      <Terms xmlns="http://schemas.microsoft.com/office/infopath/2007/PartnerControls"/>
    </lcf76f155ced4ddcb4097134ff3c332f>
    <TaxCatchAll xmlns="ef310603-7a90-4894-b3a3-4ab2f55e6446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1EC6A5FB6ECF3449B1B09B88084B4BC" ma:contentTypeVersion="14" ma:contentTypeDescription="Create a new document." ma:contentTypeScope="" ma:versionID="c3b5dde60b7046d8d4b6bbc65e5a06d4">
  <xsd:schema xmlns:xsd="http://www.w3.org/2001/XMLSchema" xmlns:xs="http://www.w3.org/2001/XMLSchema" xmlns:p="http://schemas.microsoft.com/office/2006/metadata/properties" xmlns:ns2="15fea301-134d-44ba-9f7b-df00c4af6c25" xmlns:ns3="ef310603-7a90-4894-b3a3-4ab2f55e6446" targetNamespace="http://schemas.microsoft.com/office/2006/metadata/properties" ma:root="true" ma:fieldsID="6fafeef1d02e4fc2d4bfb55b10babd1d" ns2:_="" ns3:_="">
    <xsd:import namespace="15fea301-134d-44ba-9f7b-df00c4af6c25"/>
    <xsd:import namespace="ef310603-7a90-4894-b3a3-4ab2f55e6446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5fea301-134d-44ba-9f7b-df00c4af6c25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Image Tags" ma:readOnly="false" ma:fieldId="{5cf76f15-5ced-4ddc-b409-7134ff3c332f}" ma:taxonomyMulti="true" ma:sspId="14b8a85e-cfe4-4498-bd65-0b370fa35dd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f310603-7a90-4894-b3a3-4ab2f55e6446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3ce55b5f-ed97-4988-9dba-e39e06e2858f}" ma:internalName="TaxCatchAll" ma:showField="CatchAllData" ma:web="ef310603-7a90-4894-b3a3-4ab2f55e644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6E56B48-B03F-48FA-A418-AF608EFA1505}">
  <ds:schemaRefs>
    <ds:schemaRef ds:uri="http://schemas.microsoft.com/office/2006/metadata/properties"/>
    <ds:schemaRef ds:uri="http://schemas.microsoft.com/office/infopath/2007/PartnerControls"/>
    <ds:schemaRef ds:uri="15fea301-134d-44ba-9f7b-df00c4af6c25"/>
    <ds:schemaRef ds:uri="ef310603-7a90-4894-b3a3-4ab2f55e6446"/>
  </ds:schemaRefs>
</ds:datastoreItem>
</file>

<file path=customXml/itemProps2.xml><?xml version="1.0" encoding="utf-8"?>
<ds:datastoreItem xmlns:ds="http://schemas.openxmlformats.org/officeDocument/2006/customXml" ds:itemID="{307F36AB-5338-457E-BFC4-CA5CA960856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5fea301-134d-44ba-9f7b-df00c4af6c25"/>
    <ds:schemaRef ds:uri="ef310603-7a90-4894-b3a3-4ab2f55e644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9D114D8-D0C2-47E9-8579-7DE946115B4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98</TotalTime>
  <Words>101</Words>
  <Application>Microsoft Office PowerPoint</Application>
  <PresentationFormat>Widescreen</PresentationFormat>
  <Paragraphs>13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Aptos</vt:lpstr>
      <vt:lpstr>Arial</vt:lpstr>
      <vt:lpstr>Trebuchet MS</vt:lpstr>
      <vt:lpstr>Wingdings 3</vt:lpstr>
      <vt:lpstr>Facet</vt:lpstr>
      <vt:lpstr>DE211 Data Update</vt:lpstr>
      <vt:lpstr>Total HMG Connections  Connections include Calls, Texts, Emails </vt:lpstr>
      <vt:lpstr>Pregnant Woman/Expecting Parents  and Home Visiting Services</vt:lpstr>
      <vt:lpstr>Referrals from Partners or Referred during a call for other needs</vt:lpstr>
      <vt:lpstr>Callers not Enrolled Seeking information, Ineligible, Already Enrolled, No Program Available </vt:lpstr>
      <vt:lpstr>Client Refused Home Visiting Referral</vt:lpstr>
      <vt:lpstr>Total Home Visiting  Referrals (Includes all Programs)</vt:lpstr>
      <vt:lpstr>How Did You Hear About HMG?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Jennifer Fromme</dc:creator>
  <cp:lastModifiedBy>Jennifer Fromme</cp:lastModifiedBy>
  <cp:revision>3</cp:revision>
  <dcterms:created xsi:type="dcterms:W3CDTF">2026-07-08T18:32:32Z</dcterms:created>
  <dcterms:modified xsi:type="dcterms:W3CDTF">2026-07-08T20:34:45Z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0x010100A1EC6A5FB6ECF3449B1B09B88084B4BC</vt:lpwstr>
  </property>
  <property fmtid="{D5CDD505-2E9C-101B-9397-08002B2CF9AE}" pid="3" name="MediaServiceImageTags">
    <vt:lpwstr/>
  </property>
</Properties>
</file>