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93" r:id="rId3"/>
  </p:sldMasterIdLst>
  <p:notesMasterIdLst>
    <p:notesMasterId r:id="rId26"/>
  </p:notesMasterIdLst>
  <p:sldIdLst>
    <p:sldId id="256" r:id="rId4"/>
    <p:sldId id="321" r:id="rId5"/>
    <p:sldId id="324" r:id="rId6"/>
    <p:sldId id="344" r:id="rId7"/>
    <p:sldId id="365" r:id="rId8"/>
    <p:sldId id="376" r:id="rId9"/>
    <p:sldId id="258" r:id="rId10"/>
    <p:sldId id="259" r:id="rId11"/>
    <p:sldId id="260" r:id="rId12"/>
    <p:sldId id="262" r:id="rId13"/>
    <p:sldId id="263" r:id="rId14"/>
    <p:sldId id="368" r:id="rId15"/>
    <p:sldId id="372" r:id="rId16"/>
    <p:sldId id="373" r:id="rId17"/>
    <p:sldId id="369" r:id="rId18"/>
    <p:sldId id="374" r:id="rId19"/>
    <p:sldId id="375" r:id="rId20"/>
    <p:sldId id="370" r:id="rId21"/>
    <p:sldId id="345" r:id="rId22"/>
    <p:sldId id="346" r:id="rId23"/>
    <p:sldId id="352" r:id="rId24"/>
    <p:sldId id="330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E3C96"/>
    <a:srgbClr val="FCD672"/>
    <a:srgbClr val="FAD572"/>
    <a:srgbClr val="00857F"/>
    <a:srgbClr val="662D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573199B-80BC-79A7-6C83-D8BDE05AE258}" v="145" dt="2026-04-20T13:37:22.8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108" autoAdjust="0"/>
    <p:restoredTop sz="95033" autoAdjust="0"/>
  </p:normalViewPr>
  <p:slideViewPr>
    <p:cSldViewPr snapToGrid="0">
      <p:cViewPr varScale="1">
        <p:scale>
          <a:sx n="78" d="100"/>
          <a:sy n="78" d="100"/>
        </p:scale>
        <p:origin x="6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228600" cy="2286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viewProps" Target="view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microsoft.com/office/2015/10/relationships/revisionInfo" Target="revisionInfo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2">
  <dgm:title val=""/>
  <dgm:desc val=""/>
  <dgm:catLst>
    <dgm:cat type="accent4" pri="112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lnNode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4">
        <a:alpha val="90000"/>
        <a:tint val="40000"/>
      </a:schemeClr>
    </dgm:fillClrLst>
    <dgm:linClrLst meth="repeat">
      <a:schemeClr val="accent4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E3BE4F-C0D2-4287-90D4-B014BCED7096}" type="doc">
      <dgm:prSet loTypeId="urn:microsoft.com/office/officeart/2005/8/layout/default" loCatId="list" qsTypeId="urn:microsoft.com/office/officeart/2005/8/quickstyle/simple1" qsCatId="simple" csTypeId="urn:microsoft.com/office/officeart/2005/8/colors/accent4_2" csCatId="accent4"/>
      <dgm:spPr/>
      <dgm:t>
        <a:bodyPr/>
        <a:lstStyle/>
        <a:p>
          <a:endParaRPr lang="en-US"/>
        </a:p>
      </dgm:t>
    </dgm:pt>
    <dgm:pt modelId="{A3991486-5E03-4E02-AD79-36FF27053569}">
      <dgm:prSet/>
      <dgm:spPr/>
      <dgm:t>
        <a:bodyPr/>
        <a:lstStyle/>
        <a:p>
          <a:r>
            <a:rPr lang="en-US"/>
            <a:t>Belineda Jones</a:t>
          </a:r>
        </a:p>
      </dgm:t>
    </dgm:pt>
    <dgm:pt modelId="{F78FF46C-6CF2-44EB-BB57-54263E1FEC22}" type="parTrans" cxnId="{28EE2ACA-BBA9-41F3-91D9-5C737008FFE2}">
      <dgm:prSet/>
      <dgm:spPr/>
      <dgm:t>
        <a:bodyPr/>
        <a:lstStyle/>
        <a:p>
          <a:endParaRPr lang="en-US"/>
        </a:p>
      </dgm:t>
    </dgm:pt>
    <dgm:pt modelId="{87EE0A06-162B-4C06-A972-834503A928FB}" type="sibTrans" cxnId="{28EE2ACA-BBA9-41F3-91D9-5C737008FFE2}">
      <dgm:prSet/>
      <dgm:spPr/>
      <dgm:t>
        <a:bodyPr/>
        <a:lstStyle/>
        <a:p>
          <a:endParaRPr lang="en-US"/>
        </a:p>
      </dgm:t>
    </dgm:pt>
    <dgm:pt modelId="{C2D3810A-A299-40DA-BD55-5B31DE0D97BB}">
      <dgm:prSet/>
      <dgm:spPr/>
      <dgm:t>
        <a:bodyPr/>
        <a:lstStyle/>
        <a:p>
          <a:r>
            <a:rPr lang="en-US"/>
            <a:t>Corsica Jones</a:t>
          </a:r>
        </a:p>
      </dgm:t>
    </dgm:pt>
    <dgm:pt modelId="{DBA161E4-695A-46F6-B3DD-DB434B9B8F09}" type="parTrans" cxnId="{4D77B704-DFFC-4585-A571-39F452712C0F}">
      <dgm:prSet/>
      <dgm:spPr/>
      <dgm:t>
        <a:bodyPr/>
        <a:lstStyle/>
        <a:p>
          <a:endParaRPr lang="en-US"/>
        </a:p>
      </dgm:t>
    </dgm:pt>
    <dgm:pt modelId="{A4CC13CA-ED5C-4917-A7CA-FB1EAE108ECA}" type="sibTrans" cxnId="{4D77B704-DFFC-4585-A571-39F452712C0F}">
      <dgm:prSet/>
      <dgm:spPr/>
      <dgm:t>
        <a:bodyPr/>
        <a:lstStyle/>
        <a:p>
          <a:endParaRPr lang="en-US"/>
        </a:p>
      </dgm:t>
    </dgm:pt>
    <dgm:pt modelId="{E258F276-D20E-46E1-BC1B-75E1FB8C108A}">
      <dgm:prSet/>
      <dgm:spPr/>
      <dgm:t>
        <a:bodyPr/>
        <a:lstStyle/>
        <a:p>
          <a:r>
            <a:rPr lang="en-US"/>
            <a:t>Kesha Alston-Shields </a:t>
          </a:r>
        </a:p>
      </dgm:t>
    </dgm:pt>
    <dgm:pt modelId="{CC522496-B9E6-4207-BB5F-9DB20D3DB475}" type="parTrans" cxnId="{0DAE59F4-3EBE-4901-A5CA-8B0622248F69}">
      <dgm:prSet/>
      <dgm:spPr/>
      <dgm:t>
        <a:bodyPr/>
        <a:lstStyle/>
        <a:p>
          <a:endParaRPr lang="en-US"/>
        </a:p>
      </dgm:t>
    </dgm:pt>
    <dgm:pt modelId="{33085EBD-9A43-4B74-BEEE-D3CFDCD54B35}" type="sibTrans" cxnId="{0DAE59F4-3EBE-4901-A5CA-8B0622248F69}">
      <dgm:prSet/>
      <dgm:spPr/>
      <dgm:t>
        <a:bodyPr/>
        <a:lstStyle/>
        <a:p>
          <a:endParaRPr lang="en-US"/>
        </a:p>
      </dgm:t>
    </dgm:pt>
    <dgm:pt modelId="{648AC161-6EE3-40B7-B786-A7D327213F26}">
      <dgm:prSet/>
      <dgm:spPr/>
      <dgm:t>
        <a:bodyPr/>
        <a:lstStyle/>
        <a:p>
          <a:r>
            <a:rPr lang="en-US"/>
            <a:t>Marisol </a:t>
          </a:r>
          <a:r>
            <a:rPr lang="en-US">
              <a:latin typeface="Calibri Light" panose="020F0302020204030204"/>
            </a:rPr>
            <a:t>Martinez</a:t>
          </a:r>
          <a:endParaRPr lang="en-US"/>
        </a:p>
      </dgm:t>
    </dgm:pt>
    <dgm:pt modelId="{0EEB7B63-C2B7-4FA9-A366-CD43ABB31E9B}" type="parTrans" cxnId="{5B8EE52D-B61B-4070-9354-AC76488531A4}">
      <dgm:prSet/>
      <dgm:spPr/>
      <dgm:t>
        <a:bodyPr/>
        <a:lstStyle/>
        <a:p>
          <a:endParaRPr lang="en-US"/>
        </a:p>
      </dgm:t>
    </dgm:pt>
    <dgm:pt modelId="{8A2DBF31-BB41-4D80-9863-7032A08AEB21}" type="sibTrans" cxnId="{5B8EE52D-B61B-4070-9354-AC76488531A4}">
      <dgm:prSet/>
      <dgm:spPr/>
      <dgm:t>
        <a:bodyPr/>
        <a:lstStyle/>
        <a:p>
          <a:endParaRPr lang="en-US"/>
        </a:p>
      </dgm:t>
    </dgm:pt>
    <dgm:pt modelId="{89045651-310B-49AE-92E7-FE1A2E6EE819}">
      <dgm:prSet/>
      <dgm:spPr/>
      <dgm:t>
        <a:bodyPr/>
        <a:lstStyle/>
        <a:p>
          <a:r>
            <a:rPr lang="en-US"/>
            <a:t>Sydney Ballenger</a:t>
          </a:r>
        </a:p>
      </dgm:t>
    </dgm:pt>
    <dgm:pt modelId="{34186CFB-ECA0-46A8-9AB2-FCDD580B9037}" type="parTrans" cxnId="{4F7F31C8-1F78-4902-9677-52565633D466}">
      <dgm:prSet/>
      <dgm:spPr/>
      <dgm:t>
        <a:bodyPr/>
        <a:lstStyle/>
        <a:p>
          <a:endParaRPr lang="en-US"/>
        </a:p>
      </dgm:t>
    </dgm:pt>
    <dgm:pt modelId="{C4169AA4-327E-4A77-827E-A97B00AC0DC8}" type="sibTrans" cxnId="{4F7F31C8-1F78-4902-9677-52565633D466}">
      <dgm:prSet/>
      <dgm:spPr/>
      <dgm:t>
        <a:bodyPr/>
        <a:lstStyle/>
        <a:p>
          <a:endParaRPr lang="en-US"/>
        </a:p>
      </dgm:t>
    </dgm:pt>
    <dgm:pt modelId="{6ED0106E-8F74-4B3E-B60F-032E491AFCCC}">
      <dgm:prSet/>
      <dgm:spPr/>
      <dgm:t>
        <a:bodyPr/>
        <a:lstStyle/>
        <a:p>
          <a:r>
            <a:rPr lang="en-US"/>
            <a:t>Tammy Broomall</a:t>
          </a:r>
        </a:p>
      </dgm:t>
    </dgm:pt>
    <dgm:pt modelId="{0D30E88C-4776-41FE-8968-A09B1D648BB5}" type="parTrans" cxnId="{1AAB4C96-DE5B-473B-ADE1-829A8332D29D}">
      <dgm:prSet/>
      <dgm:spPr/>
      <dgm:t>
        <a:bodyPr/>
        <a:lstStyle/>
        <a:p>
          <a:endParaRPr lang="en-US"/>
        </a:p>
      </dgm:t>
    </dgm:pt>
    <dgm:pt modelId="{6D3F4BB7-F29E-403A-8D62-76D23A62E1CD}" type="sibTrans" cxnId="{1AAB4C96-DE5B-473B-ADE1-829A8332D29D}">
      <dgm:prSet/>
      <dgm:spPr/>
      <dgm:t>
        <a:bodyPr/>
        <a:lstStyle/>
        <a:p>
          <a:endParaRPr lang="en-US"/>
        </a:p>
      </dgm:t>
    </dgm:pt>
    <dgm:pt modelId="{C00D9387-8F3B-449A-90CC-5D27809BCF98}">
      <dgm:prSet/>
      <dgm:spPr/>
      <dgm:t>
        <a:bodyPr/>
        <a:lstStyle/>
        <a:p>
          <a:r>
            <a:rPr lang="en-US">
              <a:latin typeface="Calibri Light" panose="020F0302020204030204"/>
            </a:rPr>
            <a:t>Valerie</a:t>
          </a:r>
          <a:r>
            <a:rPr lang="en-US"/>
            <a:t> Jolicoeur</a:t>
          </a:r>
        </a:p>
      </dgm:t>
    </dgm:pt>
    <dgm:pt modelId="{B7ABA878-5270-4F62-86AC-85F4B5E143CF}" type="parTrans" cxnId="{1BFE771D-D838-48AE-8E7F-A0A9D02877BD}">
      <dgm:prSet/>
      <dgm:spPr/>
      <dgm:t>
        <a:bodyPr/>
        <a:lstStyle/>
        <a:p>
          <a:endParaRPr lang="en-US"/>
        </a:p>
      </dgm:t>
    </dgm:pt>
    <dgm:pt modelId="{58B9E972-A4A3-4BC1-B127-76E01F92383A}" type="sibTrans" cxnId="{1BFE771D-D838-48AE-8E7F-A0A9D02877BD}">
      <dgm:prSet/>
      <dgm:spPr/>
      <dgm:t>
        <a:bodyPr/>
        <a:lstStyle/>
        <a:p>
          <a:endParaRPr lang="en-US"/>
        </a:p>
      </dgm:t>
    </dgm:pt>
    <dgm:pt modelId="{FA97505E-4E2C-457B-99D4-AA646B354C1B}" type="pres">
      <dgm:prSet presAssocID="{31E3BE4F-C0D2-4287-90D4-B014BCED7096}" presName="diagram" presStyleCnt="0">
        <dgm:presLayoutVars>
          <dgm:dir/>
          <dgm:resizeHandles val="exact"/>
        </dgm:presLayoutVars>
      </dgm:prSet>
      <dgm:spPr/>
    </dgm:pt>
    <dgm:pt modelId="{081C4D3D-C3FB-4F06-9B37-83AA6E89973C}" type="pres">
      <dgm:prSet presAssocID="{A3991486-5E03-4E02-AD79-36FF27053569}" presName="node" presStyleLbl="node1" presStyleIdx="0" presStyleCnt="7">
        <dgm:presLayoutVars>
          <dgm:bulletEnabled val="1"/>
        </dgm:presLayoutVars>
      </dgm:prSet>
      <dgm:spPr/>
    </dgm:pt>
    <dgm:pt modelId="{C2A414C6-BBD5-435A-A6A5-E12F70E572A1}" type="pres">
      <dgm:prSet presAssocID="{87EE0A06-162B-4C06-A972-834503A928FB}" presName="sibTrans" presStyleCnt="0"/>
      <dgm:spPr/>
    </dgm:pt>
    <dgm:pt modelId="{139A9E69-F454-4289-9BEB-3DCB323E58B1}" type="pres">
      <dgm:prSet presAssocID="{C2D3810A-A299-40DA-BD55-5B31DE0D97BB}" presName="node" presStyleLbl="node1" presStyleIdx="1" presStyleCnt="7">
        <dgm:presLayoutVars>
          <dgm:bulletEnabled val="1"/>
        </dgm:presLayoutVars>
      </dgm:prSet>
      <dgm:spPr/>
    </dgm:pt>
    <dgm:pt modelId="{EDF8BEAE-F99C-43E8-BDF3-551EBC79B96E}" type="pres">
      <dgm:prSet presAssocID="{A4CC13CA-ED5C-4917-A7CA-FB1EAE108ECA}" presName="sibTrans" presStyleCnt="0"/>
      <dgm:spPr/>
    </dgm:pt>
    <dgm:pt modelId="{3FBB6E54-50FC-4A85-87CD-7249401D1E41}" type="pres">
      <dgm:prSet presAssocID="{E258F276-D20E-46E1-BC1B-75E1FB8C108A}" presName="node" presStyleLbl="node1" presStyleIdx="2" presStyleCnt="7">
        <dgm:presLayoutVars>
          <dgm:bulletEnabled val="1"/>
        </dgm:presLayoutVars>
      </dgm:prSet>
      <dgm:spPr/>
    </dgm:pt>
    <dgm:pt modelId="{8ECEA231-754C-4C80-8134-08533BB9EA5A}" type="pres">
      <dgm:prSet presAssocID="{33085EBD-9A43-4B74-BEEE-D3CFDCD54B35}" presName="sibTrans" presStyleCnt="0"/>
      <dgm:spPr/>
    </dgm:pt>
    <dgm:pt modelId="{5460A6B4-D5BC-4DCD-B62D-AF7EB5E16DE9}" type="pres">
      <dgm:prSet presAssocID="{648AC161-6EE3-40B7-B786-A7D327213F26}" presName="node" presStyleLbl="node1" presStyleIdx="3" presStyleCnt="7">
        <dgm:presLayoutVars>
          <dgm:bulletEnabled val="1"/>
        </dgm:presLayoutVars>
      </dgm:prSet>
      <dgm:spPr/>
    </dgm:pt>
    <dgm:pt modelId="{4E5EFA22-E429-4036-B937-29A9E2528248}" type="pres">
      <dgm:prSet presAssocID="{8A2DBF31-BB41-4D80-9863-7032A08AEB21}" presName="sibTrans" presStyleCnt="0"/>
      <dgm:spPr/>
    </dgm:pt>
    <dgm:pt modelId="{402630BD-8BA1-43A4-BFB2-EDF30B0577C3}" type="pres">
      <dgm:prSet presAssocID="{89045651-310B-49AE-92E7-FE1A2E6EE819}" presName="node" presStyleLbl="node1" presStyleIdx="4" presStyleCnt="7">
        <dgm:presLayoutVars>
          <dgm:bulletEnabled val="1"/>
        </dgm:presLayoutVars>
      </dgm:prSet>
      <dgm:spPr/>
    </dgm:pt>
    <dgm:pt modelId="{EFFCC2F7-6F54-400C-AE25-F4767A718AC6}" type="pres">
      <dgm:prSet presAssocID="{C4169AA4-327E-4A77-827E-A97B00AC0DC8}" presName="sibTrans" presStyleCnt="0"/>
      <dgm:spPr/>
    </dgm:pt>
    <dgm:pt modelId="{45ADE44A-8427-4C13-B75A-C37BFF6B74C7}" type="pres">
      <dgm:prSet presAssocID="{6ED0106E-8F74-4B3E-B60F-032E491AFCCC}" presName="node" presStyleLbl="node1" presStyleIdx="5" presStyleCnt="7">
        <dgm:presLayoutVars>
          <dgm:bulletEnabled val="1"/>
        </dgm:presLayoutVars>
      </dgm:prSet>
      <dgm:spPr/>
    </dgm:pt>
    <dgm:pt modelId="{505D0D9C-1D65-49C9-9884-AC7F44F15011}" type="pres">
      <dgm:prSet presAssocID="{6D3F4BB7-F29E-403A-8D62-76D23A62E1CD}" presName="sibTrans" presStyleCnt="0"/>
      <dgm:spPr/>
    </dgm:pt>
    <dgm:pt modelId="{CBE17ADB-3121-40FF-B12A-2EACD35A8C96}" type="pres">
      <dgm:prSet presAssocID="{C00D9387-8F3B-449A-90CC-5D27809BCF98}" presName="node" presStyleLbl="node1" presStyleIdx="6" presStyleCnt="7">
        <dgm:presLayoutVars>
          <dgm:bulletEnabled val="1"/>
        </dgm:presLayoutVars>
      </dgm:prSet>
      <dgm:spPr/>
    </dgm:pt>
  </dgm:ptLst>
  <dgm:cxnLst>
    <dgm:cxn modelId="{4D77B704-DFFC-4585-A571-39F452712C0F}" srcId="{31E3BE4F-C0D2-4287-90D4-B014BCED7096}" destId="{C2D3810A-A299-40DA-BD55-5B31DE0D97BB}" srcOrd="1" destOrd="0" parTransId="{DBA161E4-695A-46F6-B3DD-DB434B9B8F09}" sibTransId="{A4CC13CA-ED5C-4917-A7CA-FB1EAE108ECA}"/>
    <dgm:cxn modelId="{1BFE771D-D838-48AE-8E7F-A0A9D02877BD}" srcId="{31E3BE4F-C0D2-4287-90D4-B014BCED7096}" destId="{C00D9387-8F3B-449A-90CC-5D27809BCF98}" srcOrd="6" destOrd="0" parTransId="{B7ABA878-5270-4F62-86AC-85F4B5E143CF}" sibTransId="{58B9E972-A4A3-4BC1-B127-76E01F92383A}"/>
    <dgm:cxn modelId="{88BA7524-1E78-4551-A5BD-6AE68BAB2860}" type="presOf" srcId="{31E3BE4F-C0D2-4287-90D4-B014BCED7096}" destId="{FA97505E-4E2C-457B-99D4-AA646B354C1B}" srcOrd="0" destOrd="0" presId="urn:microsoft.com/office/officeart/2005/8/layout/default"/>
    <dgm:cxn modelId="{5B8EE52D-B61B-4070-9354-AC76488531A4}" srcId="{31E3BE4F-C0D2-4287-90D4-B014BCED7096}" destId="{648AC161-6EE3-40B7-B786-A7D327213F26}" srcOrd="3" destOrd="0" parTransId="{0EEB7B63-C2B7-4FA9-A366-CD43ABB31E9B}" sibTransId="{8A2DBF31-BB41-4D80-9863-7032A08AEB21}"/>
    <dgm:cxn modelId="{3CBFBE31-6171-457A-A472-194677F9362D}" type="presOf" srcId="{89045651-310B-49AE-92E7-FE1A2E6EE819}" destId="{402630BD-8BA1-43A4-BFB2-EDF30B0577C3}" srcOrd="0" destOrd="0" presId="urn:microsoft.com/office/officeart/2005/8/layout/default"/>
    <dgm:cxn modelId="{8E4FAB61-5D85-4A0C-BAC2-925095AD6924}" type="presOf" srcId="{648AC161-6EE3-40B7-B786-A7D327213F26}" destId="{5460A6B4-D5BC-4DCD-B62D-AF7EB5E16DE9}" srcOrd="0" destOrd="0" presId="urn:microsoft.com/office/officeart/2005/8/layout/default"/>
    <dgm:cxn modelId="{3C5ACF45-55A9-4956-8C1D-BD9E6DB0F028}" type="presOf" srcId="{C2D3810A-A299-40DA-BD55-5B31DE0D97BB}" destId="{139A9E69-F454-4289-9BEB-3DCB323E58B1}" srcOrd="0" destOrd="0" presId="urn:microsoft.com/office/officeart/2005/8/layout/default"/>
    <dgm:cxn modelId="{1AAB4C96-DE5B-473B-ADE1-829A8332D29D}" srcId="{31E3BE4F-C0D2-4287-90D4-B014BCED7096}" destId="{6ED0106E-8F74-4B3E-B60F-032E491AFCCC}" srcOrd="5" destOrd="0" parTransId="{0D30E88C-4776-41FE-8968-A09B1D648BB5}" sibTransId="{6D3F4BB7-F29E-403A-8D62-76D23A62E1CD}"/>
    <dgm:cxn modelId="{5B3580C2-257A-4D92-BB39-42694983C017}" type="presOf" srcId="{E258F276-D20E-46E1-BC1B-75E1FB8C108A}" destId="{3FBB6E54-50FC-4A85-87CD-7249401D1E41}" srcOrd="0" destOrd="0" presId="urn:microsoft.com/office/officeart/2005/8/layout/default"/>
    <dgm:cxn modelId="{4F7F31C8-1F78-4902-9677-52565633D466}" srcId="{31E3BE4F-C0D2-4287-90D4-B014BCED7096}" destId="{89045651-310B-49AE-92E7-FE1A2E6EE819}" srcOrd="4" destOrd="0" parTransId="{34186CFB-ECA0-46A8-9AB2-FCDD580B9037}" sibTransId="{C4169AA4-327E-4A77-827E-A97B00AC0DC8}"/>
    <dgm:cxn modelId="{28EE2ACA-BBA9-41F3-91D9-5C737008FFE2}" srcId="{31E3BE4F-C0D2-4287-90D4-B014BCED7096}" destId="{A3991486-5E03-4E02-AD79-36FF27053569}" srcOrd="0" destOrd="0" parTransId="{F78FF46C-6CF2-44EB-BB57-54263E1FEC22}" sibTransId="{87EE0A06-162B-4C06-A972-834503A928FB}"/>
    <dgm:cxn modelId="{05D741DE-9658-4E69-8882-66EA57F3E028}" type="presOf" srcId="{A3991486-5E03-4E02-AD79-36FF27053569}" destId="{081C4D3D-C3FB-4F06-9B37-83AA6E89973C}" srcOrd="0" destOrd="0" presId="urn:microsoft.com/office/officeart/2005/8/layout/default"/>
    <dgm:cxn modelId="{0EC693DE-1A38-4E5F-ADA7-521C3D6466E9}" type="presOf" srcId="{C00D9387-8F3B-449A-90CC-5D27809BCF98}" destId="{CBE17ADB-3121-40FF-B12A-2EACD35A8C96}" srcOrd="0" destOrd="0" presId="urn:microsoft.com/office/officeart/2005/8/layout/default"/>
    <dgm:cxn modelId="{0DAE59F4-3EBE-4901-A5CA-8B0622248F69}" srcId="{31E3BE4F-C0D2-4287-90D4-B014BCED7096}" destId="{E258F276-D20E-46E1-BC1B-75E1FB8C108A}" srcOrd="2" destOrd="0" parTransId="{CC522496-B9E6-4207-BB5F-9DB20D3DB475}" sibTransId="{33085EBD-9A43-4B74-BEEE-D3CFDCD54B35}"/>
    <dgm:cxn modelId="{22CDADFA-4B08-4673-BBB7-90CBC211FF01}" type="presOf" srcId="{6ED0106E-8F74-4B3E-B60F-032E491AFCCC}" destId="{45ADE44A-8427-4C13-B75A-C37BFF6B74C7}" srcOrd="0" destOrd="0" presId="urn:microsoft.com/office/officeart/2005/8/layout/default"/>
    <dgm:cxn modelId="{DF4C2F9A-CE4A-46E3-9F51-258FCA4F0896}" type="presParOf" srcId="{FA97505E-4E2C-457B-99D4-AA646B354C1B}" destId="{081C4D3D-C3FB-4F06-9B37-83AA6E89973C}" srcOrd="0" destOrd="0" presId="urn:microsoft.com/office/officeart/2005/8/layout/default"/>
    <dgm:cxn modelId="{0F240F7E-9003-4CC8-A80C-E15BE97F4BAE}" type="presParOf" srcId="{FA97505E-4E2C-457B-99D4-AA646B354C1B}" destId="{C2A414C6-BBD5-435A-A6A5-E12F70E572A1}" srcOrd="1" destOrd="0" presId="urn:microsoft.com/office/officeart/2005/8/layout/default"/>
    <dgm:cxn modelId="{ECCEBD17-57F5-433A-A1F7-E2D5294B2466}" type="presParOf" srcId="{FA97505E-4E2C-457B-99D4-AA646B354C1B}" destId="{139A9E69-F454-4289-9BEB-3DCB323E58B1}" srcOrd="2" destOrd="0" presId="urn:microsoft.com/office/officeart/2005/8/layout/default"/>
    <dgm:cxn modelId="{EB46E89C-8932-4A1A-A0D5-A3DEC7A852B9}" type="presParOf" srcId="{FA97505E-4E2C-457B-99D4-AA646B354C1B}" destId="{EDF8BEAE-F99C-43E8-BDF3-551EBC79B96E}" srcOrd="3" destOrd="0" presId="urn:microsoft.com/office/officeart/2005/8/layout/default"/>
    <dgm:cxn modelId="{603B33F2-8054-4E52-8437-1C4AC67B1BC2}" type="presParOf" srcId="{FA97505E-4E2C-457B-99D4-AA646B354C1B}" destId="{3FBB6E54-50FC-4A85-87CD-7249401D1E41}" srcOrd="4" destOrd="0" presId="urn:microsoft.com/office/officeart/2005/8/layout/default"/>
    <dgm:cxn modelId="{4D549C6F-155A-4647-907A-934040524190}" type="presParOf" srcId="{FA97505E-4E2C-457B-99D4-AA646B354C1B}" destId="{8ECEA231-754C-4C80-8134-08533BB9EA5A}" srcOrd="5" destOrd="0" presId="urn:microsoft.com/office/officeart/2005/8/layout/default"/>
    <dgm:cxn modelId="{97AFBC39-C386-4175-9526-1420FA6AEA0A}" type="presParOf" srcId="{FA97505E-4E2C-457B-99D4-AA646B354C1B}" destId="{5460A6B4-D5BC-4DCD-B62D-AF7EB5E16DE9}" srcOrd="6" destOrd="0" presId="urn:microsoft.com/office/officeart/2005/8/layout/default"/>
    <dgm:cxn modelId="{2378B5AA-88F4-4970-BEDE-6291A3C160E6}" type="presParOf" srcId="{FA97505E-4E2C-457B-99D4-AA646B354C1B}" destId="{4E5EFA22-E429-4036-B937-29A9E2528248}" srcOrd="7" destOrd="0" presId="urn:microsoft.com/office/officeart/2005/8/layout/default"/>
    <dgm:cxn modelId="{BF78FB29-7854-4655-8D88-9C2D8DAF6F49}" type="presParOf" srcId="{FA97505E-4E2C-457B-99D4-AA646B354C1B}" destId="{402630BD-8BA1-43A4-BFB2-EDF30B0577C3}" srcOrd="8" destOrd="0" presId="urn:microsoft.com/office/officeart/2005/8/layout/default"/>
    <dgm:cxn modelId="{5F11FBF1-2C74-4D7A-8935-985DD00E2573}" type="presParOf" srcId="{FA97505E-4E2C-457B-99D4-AA646B354C1B}" destId="{EFFCC2F7-6F54-400C-AE25-F4767A718AC6}" srcOrd="9" destOrd="0" presId="urn:microsoft.com/office/officeart/2005/8/layout/default"/>
    <dgm:cxn modelId="{8B7AFF6C-C6B1-4E0C-A6D0-4CF6661440B2}" type="presParOf" srcId="{FA97505E-4E2C-457B-99D4-AA646B354C1B}" destId="{45ADE44A-8427-4C13-B75A-C37BFF6B74C7}" srcOrd="10" destOrd="0" presId="urn:microsoft.com/office/officeart/2005/8/layout/default"/>
    <dgm:cxn modelId="{144565BF-F30C-489B-83E0-D0722A44AAB3}" type="presParOf" srcId="{FA97505E-4E2C-457B-99D4-AA646B354C1B}" destId="{505D0D9C-1D65-49C9-9884-AC7F44F15011}" srcOrd="11" destOrd="0" presId="urn:microsoft.com/office/officeart/2005/8/layout/default"/>
    <dgm:cxn modelId="{1D6411B5-028B-4E67-89C2-BB0CB0B5B167}" type="presParOf" srcId="{FA97505E-4E2C-457B-99D4-AA646B354C1B}" destId="{CBE17ADB-3121-40FF-B12A-2EACD35A8C96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1C4D3D-C3FB-4F06-9B37-83AA6E89973C}">
      <dsp:nvSpPr>
        <dsp:cNvPr id="0" name=""/>
        <dsp:cNvSpPr/>
      </dsp:nvSpPr>
      <dsp:spPr>
        <a:xfrm>
          <a:off x="829251" y="1848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Belineda Jones</a:t>
          </a:r>
        </a:p>
      </dsp:txBody>
      <dsp:txXfrm>
        <a:off x="829251" y="1848"/>
        <a:ext cx="1819004" cy="1091402"/>
      </dsp:txXfrm>
    </dsp:sp>
    <dsp:sp modelId="{139A9E69-F454-4289-9BEB-3DCB323E58B1}">
      <dsp:nvSpPr>
        <dsp:cNvPr id="0" name=""/>
        <dsp:cNvSpPr/>
      </dsp:nvSpPr>
      <dsp:spPr>
        <a:xfrm>
          <a:off x="2830156" y="1848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Corsica Jones</a:t>
          </a:r>
        </a:p>
      </dsp:txBody>
      <dsp:txXfrm>
        <a:off x="2830156" y="1848"/>
        <a:ext cx="1819004" cy="1091402"/>
      </dsp:txXfrm>
    </dsp:sp>
    <dsp:sp modelId="{3FBB6E54-50FC-4A85-87CD-7249401D1E41}">
      <dsp:nvSpPr>
        <dsp:cNvPr id="0" name=""/>
        <dsp:cNvSpPr/>
      </dsp:nvSpPr>
      <dsp:spPr>
        <a:xfrm>
          <a:off x="829251" y="1275151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Kesha Alston-Shields </a:t>
          </a:r>
        </a:p>
      </dsp:txBody>
      <dsp:txXfrm>
        <a:off x="829251" y="1275151"/>
        <a:ext cx="1819004" cy="1091402"/>
      </dsp:txXfrm>
    </dsp:sp>
    <dsp:sp modelId="{5460A6B4-D5BC-4DCD-B62D-AF7EB5E16DE9}">
      <dsp:nvSpPr>
        <dsp:cNvPr id="0" name=""/>
        <dsp:cNvSpPr/>
      </dsp:nvSpPr>
      <dsp:spPr>
        <a:xfrm>
          <a:off x="2830156" y="1275151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Marisol </a:t>
          </a:r>
          <a:r>
            <a:rPr lang="en-US" sz="2300" kern="1200">
              <a:latin typeface="Calibri Light" panose="020F0302020204030204"/>
            </a:rPr>
            <a:t>Martinez</a:t>
          </a:r>
          <a:endParaRPr lang="en-US" sz="2300" kern="1200"/>
        </a:p>
      </dsp:txBody>
      <dsp:txXfrm>
        <a:off x="2830156" y="1275151"/>
        <a:ext cx="1819004" cy="1091402"/>
      </dsp:txXfrm>
    </dsp:sp>
    <dsp:sp modelId="{402630BD-8BA1-43A4-BFB2-EDF30B0577C3}">
      <dsp:nvSpPr>
        <dsp:cNvPr id="0" name=""/>
        <dsp:cNvSpPr/>
      </dsp:nvSpPr>
      <dsp:spPr>
        <a:xfrm>
          <a:off x="829251" y="2548454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Sydney Ballenger</a:t>
          </a:r>
        </a:p>
      </dsp:txBody>
      <dsp:txXfrm>
        <a:off x="829251" y="2548454"/>
        <a:ext cx="1819004" cy="1091402"/>
      </dsp:txXfrm>
    </dsp:sp>
    <dsp:sp modelId="{45ADE44A-8427-4C13-B75A-C37BFF6B74C7}">
      <dsp:nvSpPr>
        <dsp:cNvPr id="0" name=""/>
        <dsp:cNvSpPr/>
      </dsp:nvSpPr>
      <dsp:spPr>
        <a:xfrm>
          <a:off x="2830156" y="2548454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/>
            <a:t>Tammy Broomall</a:t>
          </a:r>
        </a:p>
      </dsp:txBody>
      <dsp:txXfrm>
        <a:off x="2830156" y="2548454"/>
        <a:ext cx="1819004" cy="1091402"/>
      </dsp:txXfrm>
    </dsp:sp>
    <dsp:sp modelId="{CBE17ADB-3121-40FF-B12A-2EACD35A8C96}">
      <dsp:nvSpPr>
        <dsp:cNvPr id="0" name=""/>
        <dsp:cNvSpPr/>
      </dsp:nvSpPr>
      <dsp:spPr>
        <a:xfrm>
          <a:off x="1829704" y="3821757"/>
          <a:ext cx="1819004" cy="109140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300" kern="1200">
              <a:latin typeface="Calibri Light" panose="020F0302020204030204"/>
            </a:rPr>
            <a:t>Valerie</a:t>
          </a:r>
          <a:r>
            <a:rPr lang="en-US" sz="2300" kern="1200"/>
            <a:t> Jolicoeur</a:t>
          </a:r>
        </a:p>
      </dsp:txBody>
      <dsp:txXfrm>
        <a:off x="1829704" y="3821757"/>
        <a:ext cx="1819004" cy="10914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2F2B7D-9016-BD4F-8D51-430B8BB93F4A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BDCF1-56D8-E940-AF92-C80EF365B7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929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41598C-A675-BB29-4C5C-523673317CD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4BA113-2803-527F-2011-B76F67DECC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FF836-8F45-1CA1-D166-50405305AC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A2DCF-9BE3-E851-D9E9-D8F30A8ED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D079B6-E56B-2668-493F-4C141330C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3644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2B345A-861D-22CF-64EF-9B46CFA130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0165C1-CF8F-B340-2EC7-17C5024FDC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4A6BAF-B922-3BA6-39D7-A89805A1A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AF238D-9273-8914-AB54-A5C8FCBDF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87D17B-1428-E3F3-CE39-07EE86A6D5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691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D534A1D-8049-FCB4-DEC2-C23E1D4B82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8444BB-9FB6-3489-AB28-CF16E77FAA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02C03-020E-FB1C-D0C8-11AB77F78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57C57F-9045-9CC5-BF49-2888755289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D1CB87-5BF1-9F52-5C93-2866405617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160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5469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63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2254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8379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4009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6867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0277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069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6557F-6C27-9886-B019-A021F1B0D7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E27711-E92C-73F6-C09C-0D361066C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1E56F4-BE13-9AE2-41A4-68261CCCA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050ED-36B9-E6D0-4B30-AD769A561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35A18-E179-A1DF-0BA1-FFA6C6FC5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197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7687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9085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54586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41DA0D-17D9-D404-73C6-615FB0AF7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AA2B4-5083-398B-A9BC-A2B61F287D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3ECEAF-4AF2-C945-25FA-5B1CD7C40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D63C73-CF3F-279E-4541-A50D6FFC39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6213B7-C493-5270-C530-E11589CCE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8038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820126-3504-554F-B3FC-172606DB7E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DA60A5-28E5-1125-DC5A-45F9EEFB4CA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0889A2-335C-D536-DD91-EF5D57598D4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69282-03B0-DA8A-2A28-17CEEA87FE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D8FD5EF-7573-C701-835C-26426A02A0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75AC0-12A6-E938-F56A-B096C635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782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17280-5FBD-EC3B-E6E8-8614CB9B1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58A5DC-357E-300B-9598-876C2AADFE7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259511-C1EF-CF00-2FB0-DB8A8EE79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F9A993-8109-E777-EF18-55F8D3AB7C6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CB87325-C4A2-BD12-9F0D-8B847229A9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FF266C-D7D1-0267-FA8C-E84573A8A4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D62C9C-5449-F6D4-440E-128FDE3B2F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7F28A3F-DA99-44BC-E8A3-0D4DE1FE0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062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EE967-8AA7-8C3D-D6EA-7EDCDEAC3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8E0F00-92EF-8D26-7ADB-4E4684E80E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7C3543-AE78-0528-930E-FD162C753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479E43-BAC8-F65C-8322-6BEA50B274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1687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F81BD1-484E-454C-3982-E0357884F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7DAE9E-8116-1C9B-6570-0BA3AC46E7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463C7A-06A2-F2FC-179E-D5E1C31E3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B06517-97C7-260C-8FB0-A333AE6C9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52541-5AE8-5F49-880A-AD2768D815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52D6E6A-AAFE-9B0A-5D45-A67AF88305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68460-0396-686B-23AF-00F03546E3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4A94DA-1517-967F-4D2A-5D257BD242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060E90-DA23-4D4E-13CF-E574C83A3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469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A0D3C8-207A-132C-80D6-FE3C283E85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CF7BDA-7567-58C4-EBC2-E74551138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470E34-9969-23CF-0803-4001B2FCD0A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5C057DB-0D00-CB9A-4094-8788188EF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033F9D-4F12-B60D-4397-272050169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4554D3E-9548-9C8D-58A8-83F7D907A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9716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D6916A-C07D-D2EA-6D32-5EBF17CDFC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86CC1A-11E5-891A-4535-673C3A1E5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440324-D8C3-FA6D-7112-016977E56B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A1E354-DEAE-4345-AB70-BCDE13950EAF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77D13E-B318-BB42-3016-C77EEA9F3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E0EEAD-B0B5-9017-4667-81D76A1C99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56F43-6719-BE46-A641-73E52CECF8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56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4653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D6A7E7-BFD0-7046-98D6-5B63D0C19EAD}" type="datetimeFigureOut">
              <a:rPr lang="en-US" smtClean="0"/>
              <a:t>4/20/2026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6D0B0-16AC-4F46-9F84-646D7908A552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5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9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1FE1961B-A508-876F-229D-1B4776B29EF9}"/>
              </a:ext>
            </a:extLst>
          </p:cNvPr>
          <p:cNvSpPr/>
          <p:nvPr/>
        </p:nvSpPr>
        <p:spPr>
          <a:xfrm>
            <a:off x="0" y="6653049"/>
            <a:ext cx="12192000" cy="199697"/>
          </a:xfrm>
          <a:prstGeom prst="rect">
            <a:avLst/>
          </a:prstGeom>
          <a:solidFill>
            <a:srgbClr val="AE3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075A3C-BBDA-38C6-29DC-7E66D52E0BDC}"/>
              </a:ext>
            </a:extLst>
          </p:cNvPr>
          <p:cNvSpPr txBox="1"/>
          <p:nvPr/>
        </p:nvSpPr>
        <p:spPr>
          <a:xfrm>
            <a:off x="4717501" y="793885"/>
            <a:ext cx="6449902" cy="4278094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6000" b="1" dirty="0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Home Visiting Community </a:t>
            </a:r>
            <a:r>
              <a:rPr lang="en-US" sz="6000" b="1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Advisory Board </a:t>
            </a:r>
          </a:p>
          <a:p>
            <a:pPr algn="ctr"/>
            <a:endParaRPr lang="en-US" sz="3200" dirty="0">
              <a:solidFill>
                <a:srgbClr val="AE3C96"/>
              </a:solidFill>
              <a:latin typeface="Poppins ExtraBold"/>
              <a:ea typeface="Calibri"/>
              <a:cs typeface="AngsanaUPC"/>
            </a:endParaRPr>
          </a:p>
          <a:p>
            <a:pPr algn="ctr"/>
            <a:r>
              <a:rPr lang="en-US" sz="3200">
                <a:solidFill>
                  <a:srgbClr val="AE3C96"/>
                </a:solidFill>
                <a:latin typeface="Poppins ExtraBold"/>
                <a:ea typeface="Calibri"/>
                <a:cs typeface="AngsanaUPC"/>
              </a:rPr>
              <a:t>April 2026 Meeting</a:t>
            </a:r>
            <a:r>
              <a:rPr lang="en-US" sz="6000" dirty="0">
                <a:solidFill>
                  <a:srgbClr val="AE3C96"/>
                </a:solidFill>
                <a:latin typeface="Poppins ExtraBold"/>
                <a:ea typeface="Calibri"/>
                <a:cs typeface="AngsanaUPC"/>
              </a:rPr>
              <a:t>  </a:t>
            </a:r>
            <a:endParaRPr lang="en-US" sz="6000">
              <a:latin typeface="Poppins ExtraBold"/>
              <a:ea typeface="Calibri"/>
              <a:cs typeface="AngsanaUPC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3ABF33-4378-FF44-E2B7-37BFC4DEFDD4}"/>
              </a:ext>
            </a:extLst>
          </p:cNvPr>
          <p:cNvSpPr txBox="1"/>
          <p:nvPr/>
        </p:nvSpPr>
        <p:spPr>
          <a:xfrm>
            <a:off x="9753023" y="5287508"/>
            <a:ext cx="2074607" cy="12003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2400" dirty="0">
                <a:latin typeface="Poppins ExtraBold" panose="00000900000000000000" pitchFamily="2" charset="0"/>
                <a:cs typeface="Poppins ExtraBold" panose="00000900000000000000" pitchFamily="2" charset="0"/>
              </a:rPr>
              <a:t>Wi-Fi Password:</a:t>
            </a:r>
          </a:p>
          <a:p>
            <a:pPr algn="ctr"/>
            <a:r>
              <a:rPr lang="en-US" sz="2400" b="1">
                <a:solidFill>
                  <a:srgbClr val="AE3C96"/>
                </a:solidFill>
                <a:latin typeface="Poppins ExtraBold"/>
                <a:cs typeface="Poppins ExtraBold"/>
              </a:rPr>
              <a:t>PHLDO</a:t>
            </a:r>
            <a:endParaRPr lang="en-US" sz="2400" b="1" dirty="0">
              <a:solidFill>
                <a:srgbClr val="AE3C96"/>
              </a:solidFill>
              <a:latin typeface="Poppins ExtraBold" panose="00000900000000000000" pitchFamily="2" charset="0"/>
              <a:cs typeface="Poppins ExtraBold" panose="000009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99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Zone Data: Fixed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Zone submission errors have been resolved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6-section2-zone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7919" y="1495583"/>
            <a:ext cx="4411362" cy="386683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t>Zone data now saves as flat properties on the report record. The submission error is resolved.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Submission &amp; Email Notifications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Confirmation emails now go to the right people with the right links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645920"/>
            <a:ext cx="5303520" cy="3467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sz="1600" dirty="0"/>
              <a:t>•  Confirmation email now sends to the person who submitted</a:t>
            </a:r>
            <a:endParaRPr lang="en-US" sz="1600" dirty="0"/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Email includes "View PDF" button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PDF link is stored on the Monthly Report record in HubSpot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PDF updated to Home Visiting purple branding</a:t>
            </a:r>
          </a:p>
          <a:p>
            <a:pPr>
              <a:lnSpc>
                <a:spcPct val="200000"/>
              </a:lnSpc>
              <a:defRPr sz="1200" b="0">
                <a:solidFill>
                  <a:srgbClr val="434343"/>
                </a:solidFill>
                <a:latin typeface="Montserrat"/>
              </a:defRPr>
            </a:pPr>
            <a:r>
              <a:rPr lang="en-US" sz="1600" dirty="0"/>
              <a:t>•  File attachment limit raised from 5 to 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6AE5D70A-BBD1-3701-DF8E-6A3E09617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1645920"/>
            <a:ext cx="4897867" cy="433571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C5C8FD-DF73-CD03-7ECF-D696F7EBCE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7031D058-3338-88A6-87C6-0BE8D6216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224152" y="-1118332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40C9AC1F-0249-5E0E-9817-1EFCEB5443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38778D1-8EC4-F4C6-7293-AEC9F98BBCB0}"/>
              </a:ext>
            </a:extLst>
          </p:cNvPr>
          <p:cNvSpPr txBox="1"/>
          <p:nvPr/>
        </p:nvSpPr>
        <p:spPr>
          <a:xfrm>
            <a:off x="35545" y="3630590"/>
            <a:ext cx="50339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PDG Grant Update</a:t>
            </a:r>
            <a:endParaRPr lang="en-US" sz="400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FFE3172-A1A3-810D-5B9B-5622BB719363}"/>
              </a:ext>
            </a:extLst>
          </p:cNvPr>
          <p:cNvSpPr txBox="1"/>
          <p:nvPr/>
        </p:nvSpPr>
        <p:spPr>
          <a:xfrm>
            <a:off x="5722188" y="3151055"/>
            <a:ext cx="622415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AE3C96"/>
                </a:solidFill>
                <a:latin typeface="Poppins ExtraBold" pitchFamily="2" charset="77"/>
                <a:ea typeface="Calibri" panose="020F0502020204030204" pitchFamily="34" charset="0"/>
                <a:cs typeface="Poppins ExtraBold" pitchFamily="2" charset="77"/>
              </a:rPr>
              <a:t>Amber Shelton</a:t>
            </a:r>
            <a:endParaRPr lang="en-US" sz="3200" b="1" dirty="0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400" b="1" i="1">
                <a:latin typeface="Poppins ExtraBold"/>
                <a:ea typeface="Calibri"/>
                <a:cs typeface="Poppins ExtraBold"/>
              </a:rPr>
              <a:t>Department of Education</a:t>
            </a:r>
            <a:endParaRPr lang="en-US" sz="2400" b="1" i="1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DB0770F-9E73-611E-7650-E7A147A925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FD53B9-FB79-1A18-7057-7096D450D1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459921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957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D741D8F-7E1A-B28C-D10F-8DBC64AA98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3C6B2F15-6721-86C9-DEE9-9EAA8493A8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224152" y="-1118332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96E45A88-8E6C-AAD9-1808-3FAC65197B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B672DA3-A335-AA39-5141-7219F71494D4}"/>
              </a:ext>
            </a:extLst>
          </p:cNvPr>
          <p:cNvSpPr txBox="1"/>
          <p:nvPr/>
        </p:nvSpPr>
        <p:spPr>
          <a:xfrm>
            <a:off x="35545" y="2707262"/>
            <a:ext cx="503391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Provider Referral </a:t>
            </a:r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Update &amp; New Programs with DE211</a:t>
            </a:r>
            <a:endParaRPr lang="en-US" sz="4000" dirty="0">
              <a:solidFill>
                <a:srgbClr val="FAD572"/>
              </a:solidFill>
              <a:latin typeface="Poppins ExtraBold"/>
              <a:cs typeface="Poppins Ex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03203C4-0EE8-FB42-E395-6C5F4FF68D40}"/>
              </a:ext>
            </a:extLst>
          </p:cNvPr>
          <p:cNvSpPr txBox="1"/>
          <p:nvPr/>
        </p:nvSpPr>
        <p:spPr>
          <a:xfrm>
            <a:off x="5722188" y="3151055"/>
            <a:ext cx="622415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Jen Fromme &amp; Deb Finch</a:t>
            </a:r>
            <a:endParaRPr lang="en-US" sz="3200" b="1" dirty="0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400" b="1" i="1">
                <a:latin typeface="Poppins ExtraBold"/>
                <a:ea typeface="Calibri"/>
                <a:cs typeface="Poppins ExtraBold"/>
              </a:rPr>
              <a:t>211/Help Me Grow</a:t>
            </a:r>
            <a:endParaRPr lang="en-US" sz="2400" b="1" i="1" dirty="0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9FFF074-1E59-6623-DBC1-51F1A96E25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B6BD0A1-9FAE-1A44-7691-B970443E0B5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459921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18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F33979-E903-61DE-FE2E-A71F56749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2F25FA-75B8-E1CF-B812-0F2E7425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224152" y="-1118332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F1E956E6-C99C-1656-97B1-587AE95871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5E9AC6A-3734-734D-10C2-C795997A25D6}"/>
              </a:ext>
            </a:extLst>
          </p:cNvPr>
          <p:cNvSpPr txBox="1"/>
          <p:nvPr/>
        </p:nvSpPr>
        <p:spPr>
          <a:xfrm>
            <a:off x="35545" y="3015039"/>
            <a:ext cx="5033915" cy="193899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Presentation on </a:t>
            </a:r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CSAM &amp; </a:t>
            </a:r>
            <a:endParaRPr lang="en-US" sz="4000" dirty="0">
              <a:solidFill>
                <a:srgbClr val="FAD572"/>
              </a:solidFill>
              <a:latin typeface="Poppins ExtraBold"/>
              <a:cs typeface="Poppins ExtraBold"/>
            </a:endParaRPr>
          </a:p>
          <a:p>
            <a:pPr algn="ctr"/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Internet Safety</a:t>
            </a:r>
            <a:endParaRPr lang="en-US" sz="4000" dirty="0">
              <a:solidFill>
                <a:srgbClr val="FAD572"/>
              </a:solidFill>
              <a:latin typeface="Poppins ExtraBold"/>
              <a:cs typeface="Poppins ExtraBold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10F3F51-2BD5-A1D3-084C-E1131E1EB23D}"/>
              </a:ext>
            </a:extLst>
          </p:cNvPr>
          <p:cNvSpPr txBox="1"/>
          <p:nvPr/>
        </p:nvSpPr>
        <p:spPr>
          <a:xfrm>
            <a:off x="5722188" y="3151055"/>
            <a:ext cx="6224152" cy="1261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Kristina G. Bensley, Esq.</a:t>
            </a:r>
            <a:endParaRPr lang="en-US" sz="3200" b="1" dirty="0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400" b="1" i="1">
                <a:solidFill>
                  <a:srgbClr val="000000"/>
                </a:solidFill>
                <a:latin typeface="Poppins ExtraBold"/>
                <a:ea typeface="Calibri"/>
                <a:cs typeface="Poppins ExtraBold"/>
              </a:rPr>
              <a:t>DAG, Department of Justice</a:t>
            </a:r>
            <a:endParaRPr lang="en-US" sz="2400" b="1" i="1" dirty="0">
              <a:solidFill>
                <a:srgbClr val="000000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endParaRPr lang="en-US" sz="2000" b="1" i="1" dirty="0">
              <a:solidFill>
                <a:srgbClr val="000000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846F39E-2B3F-B66E-5986-7CC1AF5F00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535DF38-E134-22CD-6D65-52BA0088C0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459921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11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3F0DCE-E6A5-9C35-313D-C500937251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ACD087D-7890-EC0F-BB25-6022FE3E4B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224152" y="-1118332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0509131D-ACEF-1703-D3C7-69282D29D7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BAD2C71-4215-CFE2-CD7B-348FEB15AE73}"/>
              </a:ext>
            </a:extLst>
          </p:cNvPr>
          <p:cNvSpPr txBox="1"/>
          <p:nvPr/>
        </p:nvSpPr>
        <p:spPr>
          <a:xfrm>
            <a:off x="35545" y="3630591"/>
            <a:ext cx="503391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PCAD Updates </a:t>
            </a:r>
            <a:endParaRPr lang="en-US" sz="400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1FF2B5D-2BD1-C85D-AA77-3CFF86896CDD}"/>
              </a:ext>
            </a:extLst>
          </p:cNvPr>
          <p:cNvSpPr txBox="1"/>
          <p:nvPr/>
        </p:nvSpPr>
        <p:spPr>
          <a:xfrm>
            <a:off x="5722188" y="3151055"/>
            <a:ext cx="6224152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Asaiah Beaman Fisher</a:t>
            </a:r>
            <a:endParaRPr lang="en-US" sz="3200" b="1" dirty="0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400" b="1" i="1" dirty="0">
                <a:latin typeface="Poppins ExtraBold"/>
                <a:ea typeface="Calibri"/>
                <a:cs typeface="Poppins ExtraBold"/>
              </a:rPr>
              <a:t>Home Visiting Training and Support Coordinator</a:t>
            </a:r>
            <a:endParaRPr lang="en-US" sz="2400" b="1" i="1" dirty="0" err="1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92614D8-AE18-AE6A-67E5-E2DA56B544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24A215E-50B3-0B6B-BCE0-B1532B90A8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459921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8058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5B56E66-32FA-8EB3-CF28-4FED41D12E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8A8866-FB24-4CB6-21D2-617D022F43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224152" y="-1118332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9547276F-B2D6-2272-00D4-DCE218731E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38A9B07-CE82-C7AE-BE75-E6AE0C002D7A}"/>
              </a:ext>
            </a:extLst>
          </p:cNvPr>
          <p:cNvSpPr txBox="1"/>
          <p:nvPr/>
        </p:nvSpPr>
        <p:spPr>
          <a:xfrm>
            <a:off x="35545" y="2707263"/>
            <a:ext cx="5033915" cy="255454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4000">
                <a:solidFill>
                  <a:srgbClr val="FAD572"/>
                </a:solidFill>
                <a:ea typeface="+mn-lt"/>
                <a:cs typeface="+mn-lt"/>
              </a:rPr>
              <a:t>🎉</a:t>
            </a:r>
            <a:r>
              <a:rPr lang="en-US" sz="4000">
                <a:solidFill>
                  <a:srgbClr val="FAD572"/>
                </a:solidFill>
                <a:latin typeface="Poppins ExtraBold"/>
                <a:cs typeface="Poppins ExtraBold"/>
              </a:rPr>
              <a:t>NATIONAL </a:t>
            </a:r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HOME VISITING WEEK CELEBRATION</a:t>
            </a:r>
            <a:r>
              <a:rPr lang="en-US" sz="4000" dirty="0">
                <a:solidFill>
                  <a:srgbClr val="FAD572"/>
                </a:solidFill>
                <a:ea typeface="+mn-lt"/>
                <a:cs typeface="+mn-lt"/>
              </a:rPr>
              <a:t>🎉</a:t>
            </a:r>
            <a:endParaRPr lang="en-US" sz="9600" dirty="0">
              <a:solidFill>
                <a:srgbClr val="1F2937"/>
              </a:solidFill>
              <a:highlight>
                <a:srgbClr val="FFFFFF"/>
              </a:highlight>
              <a:latin typeface="Calibri"/>
              <a:ea typeface="Calibri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BF6B35-8F2D-D4B3-B8FD-7C2B540761CB}"/>
              </a:ext>
            </a:extLst>
          </p:cNvPr>
          <p:cNvSpPr txBox="1"/>
          <p:nvPr/>
        </p:nvSpPr>
        <p:spPr>
          <a:xfrm>
            <a:off x="5722188" y="3151055"/>
            <a:ext cx="6224152" cy="2123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Crystal Sherman &amp; </a:t>
            </a:r>
            <a:endParaRPr lang="en-US" sz="3200" b="1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3200" b="1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Emily Thompson</a:t>
            </a:r>
            <a:endParaRPr lang="en-US" sz="3200" b="1">
              <a:solidFill>
                <a:srgbClr val="AE3C96"/>
              </a:solidFill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400" b="1" i="1" dirty="0">
                <a:latin typeface="Poppins ExtraBold"/>
                <a:ea typeface="Calibri"/>
                <a:cs typeface="Poppins ExtraBold"/>
              </a:rPr>
              <a:t>Home Visiting Program, Division of </a:t>
            </a:r>
            <a:r>
              <a:rPr lang="en-US" sz="2400" b="1" i="1">
                <a:latin typeface="Poppins ExtraBold"/>
                <a:ea typeface="Calibri"/>
                <a:cs typeface="Poppins ExtraBold"/>
              </a:rPr>
              <a:t>Public Health</a:t>
            </a:r>
            <a:endParaRPr lang="en-US" sz="2400" b="1" i="1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D3E22FB-9879-0B7D-B2A8-25978114E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927C90-6CA8-7876-0060-68A7B91CF27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459921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27629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D2B783EE-0239-4717-BBEA-8C9EAC61C8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7324DD-506B-974E-C7A0-9829E54DB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297" y="272741"/>
            <a:ext cx="7938916" cy="1095919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3600" b="1" kern="1200">
                <a:solidFill>
                  <a:srgbClr val="AE3C96"/>
                </a:solidFill>
                <a:latin typeface="+mj-lt"/>
                <a:ea typeface="+mj-ea"/>
                <a:cs typeface="+mj-cs"/>
              </a:rPr>
              <a:t>Core Competency S</a:t>
            </a:r>
            <a:r>
              <a:rPr lang="en-US" sz="3600" b="1" kern="1200">
                <a:solidFill>
                  <a:srgbClr val="AE3C96"/>
                </a:solidFill>
                <a:highlight>
                  <a:srgbClr val="FFFFFF"/>
                </a:highlight>
                <a:latin typeface="+mj-lt"/>
                <a:ea typeface="+mj-ea"/>
                <a:cs typeface="+mj-cs"/>
              </a:rPr>
              <a:t>uperlatives </a:t>
            </a:r>
            <a:endParaRPr lang="en-US" sz="3600" b="1" kern="1200">
              <a:solidFill>
                <a:srgbClr val="AE3C96"/>
              </a:solidFill>
              <a:latin typeface="+mj-lt"/>
              <a:ea typeface="Calibri Light"/>
              <a:cs typeface="Calibri Light"/>
            </a:endParaRP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ACC019A-7CFA-F657-551A-CB093BFDFC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-18773" t="-6061" r="-542" b="-933"/>
          <a:stretch>
            <a:fillRect/>
          </a:stretch>
        </p:blipFill>
        <p:spPr>
          <a:xfrm>
            <a:off x="5846771" y="2411421"/>
            <a:ext cx="6346589" cy="4443059"/>
          </a:xfrm>
          <a:custGeom>
            <a:avLst/>
            <a:gdLst/>
            <a:ahLst/>
            <a:cxnLst/>
            <a:rect l="l" t="t" r="r" b="b"/>
            <a:pathLst>
              <a:path w="4290741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1" y="751286"/>
                </a:lnTo>
                <a:lnTo>
                  <a:pt x="4290741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</p:pic>
      <p:sp>
        <p:nvSpPr>
          <p:cNvPr id="75" name="Arc 74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3D8E86A-CA76-8AD4-F04E-B8A8EEF6E35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011" r="2" b="2"/>
          <a:stretch>
            <a:fillRect/>
          </a:stretch>
        </p:blipFill>
        <p:spPr>
          <a:xfrm>
            <a:off x="6261607" y="83508"/>
            <a:ext cx="2600738" cy="2204157"/>
          </a:xfrm>
          <a:custGeom>
            <a:avLst/>
            <a:gdLst/>
            <a:ahLst/>
            <a:cxnLst/>
            <a:rect l="l" t="t" r="r" b="b"/>
            <a:pathLst>
              <a:path w="3519312" h="3007909">
                <a:moveTo>
                  <a:pt x="519780" y="0"/>
                </a:moveTo>
                <a:lnTo>
                  <a:pt x="2999532" y="0"/>
                </a:lnTo>
                <a:lnTo>
                  <a:pt x="3003921" y="3989"/>
                </a:lnTo>
                <a:cubicBezTo>
                  <a:pt x="3322356" y="322424"/>
                  <a:pt x="3519312" y="762338"/>
                  <a:pt x="3519312" y="1248253"/>
                </a:cubicBezTo>
                <a:cubicBezTo>
                  <a:pt x="3519312" y="2220084"/>
                  <a:pt x="2731487" y="3007909"/>
                  <a:pt x="1759656" y="3007909"/>
                </a:cubicBezTo>
                <a:cubicBezTo>
                  <a:pt x="787826" y="3007909"/>
                  <a:pt x="0" y="2220084"/>
                  <a:pt x="0" y="1248253"/>
                </a:cubicBezTo>
                <a:cubicBezTo>
                  <a:pt x="0" y="762338"/>
                  <a:pt x="196957" y="322424"/>
                  <a:pt x="515392" y="3989"/>
                </a:cubicBezTo>
                <a:close/>
              </a:path>
            </a:pathLst>
          </a:custGeom>
        </p:spPr>
      </p:pic>
      <p:graphicFrame>
        <p:nvGraphicFramePr>
          <p:cNvPr id="66" name="TextBox 4">
            <a:extLst>
              <a:ext uri="{FF2B5EF4-FFF2-40B4-BE49-F238E27FC236}">
                <a16:creationId xmlns:a16="http://schemas.microsoft.com/office/drawing/2014/main" id="{AC314864-1CB1-1B5B-9511-BFAA1D24A46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24959700"/>
              </p:ext>
            </p:extLst>
          </p:nvPr>
        </p:nvGraphicFramePr>
        <p:xfrm>
          <a:off x="618995" y="1491598"/>
          <a:ext cx="5478413" cy="49150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770045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2C1F4-C66B-DF58-A10A-0811DC5308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7E874-9332-CD54-E942-1C1C5D7562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20260310_141833">
            <a:hlinkClick r:id="" action="ppaction://media"/>
            <a:extLst>
              <a:ext uri="{FF2B5EF4-FFF2-40B4-BE49-F238E27FC236}">
                <a16:creationId xmlns:a16="http://schemas.microsoft.com/office/drawing/2014/main" id="{E38F5CA7-1EFF-6A2C-65A5-97C60C74C905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56038" y="685800"/>
            <a:ext cx="4479925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60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4113-1E33-CDF7-26ED-C32DF572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576015" y="-1466006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D988-958F-5EC5-3E22-3BFED4688C6F}"/>
              </a:ext>
            </a:extLst>
          </p:cNvPr>
          <p:cNvSpPr txBox="1"/>
          <p:nvPr/>
        </p:nvSpPr>
        <p:spPr>
          <a:xfrm>
            <a:off x="140167" y="3579580"/>
            <a:ext cx="5033915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4000" dirty="0">
                <a:solidFill>
                  <a:srgbClr val="FAD572"/>
                </a:solidFill>
                <a:latin typeface="Poppins ExtraBold" pitchFamily="2" charset="77"/>
                <a:cs typeface="Poppins ExtraBold" pitchFamily="2" charset="77"/>
              </a:rPr>
              <a:t>Upcoming Events</a:t>
            </a:r>
            <a:endParaRPr lang="en-US" sz="4000" dirty="0">
              <a:solidFill>
                <a:schemeClr val="bg1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2827F-074C-315C-80ED-6F27C27E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C7D2DEA-6FF5-A284-CA05-47B0249DC0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351064"/>
            <a:ext cx="2117273" cy="18124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0AFEFEF-5F75-01D7-F7F0-4D629614EFA2}"/>
              </a:ext>
            </a:extLst>
          </p:cNvPr>
          <p:cNvSpPr txBox="1"/>
          <p:nvPr/>
        </p:nvSpPr>
        <p:spPr>
          <a:xfrm>
            <a:off x="5812833" y="1373089"/>
            <a:ext cx="5033915" cy="4401205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HV &amp; DFS Partnership Meeting – </a:t>
            </a:r>
            <a:endParaRPr lang="en-US"/>
          </a:p>
          <a:p>
            <a:r>
              <a:rPr lang="en-US" sz="4000">
                <a:solidFill>
                  <a:srgbClr val="AE3C96"/>
                </a:solidFill>
                <a:latin typeface="Poppins ExtraBold"/>
                <a:cs typeface="Poppins ExtraBold"/>
              </a:rPr>
              <a:t>August 2026 </a:t>
            </a:r>
            <a:endParaRPr lang="en-US">
              <a:solidFill>
                <a:srgbClr val="AE3C96"/>
              </a:solidFill>
            </a:endParaRPr>
          </a:p>
          <a:p>
            <a:endParaRPr lang="en-US" sz="4000" dirty="0">
              <a:solidFill>
                <a:srgbClr val="FAD572"/>
              </a:solidFill>
              <a:latin typeface="Poppins ExtraBold"/>
              <a:cs typeface="Poppins ExtraBold"/>
            </a:endParaRPr>
          </a:p>
          <a:p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HV Retreat – </a:t>
            </a:r>
            <a:r>
              <a:rPr lang="en-US" sz="4000">
                <a:solidFill>
                  <a:srgbClr val="AE3C96"/>
                </a:solidFill>
                <a:latin typeface="Poppins ExtraBold"/>
                <a:cs typeface="Poppins ExtraBold"/>
              </a:rPr>
              <a:t>Novemeber 2026</a:t>
            </a:r>
            <a:endParaRPr lang="en-US" sz="4000" dirty="0">
              <a:solidFill>
                <a:srgbClr val="AE3C96"/>
              </a:solidFill>
              <a:latin typeface="Poppins ExtraBold"/>
              <a:cs typeface="Poppins ExtraBold"/>
            </a:endParaRPr>
          </a:p>
        </p:txBody>
      </p:sp>
    </p:spTree>
    <p:extLst>
      <p:ext uri="{BB962C8B-B14F-4D97-AF65-F5344CB8AC3E}">
        <p14:creationId xmlns:p14="http://schemas.microsoft.com/office/powerpoint/2010/main" val="3593288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CBBBAC-BCEF-5340-523B-8316CED20D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803665">
            <a:off x="254709" y="253159"/>
            <a:ext cx="9970898" cy="6742470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9587" y="5898081"/>
            <a:ext cx="1842343" cy="95837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D988-958F-5EC5-3E22-3BFED4688C6F}"/>
              </a:ext>
            </a:extLst>
          </p:cNvPr>
          <p:cNvSpPr txBox="1"/>
          <p:nvPr/>
        </p:nvSpPr>
        <p:spPr>
          <a:xfrm>
            <a:off x="946498" y="1090442"/>
            <a:ext cx="557437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000" b="1" dirty="0">
                <a:solidFill>
                  <a:schemeClr val="bg2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Mission </a:t>
            </a:r>
            <a:endParaRPr lang="en-US" sz="3000" b="1" dirty="0">
              <a:solidFill>
                <a:schemeClr val="bg2"/>
              </a:solidFill>
              <a:latin typeface="Poppins" pitchFamily="2" charset="77"/>
              <a:ea typeface="Times New Roman" panose="02020603050405020304" pitchFamily="18" charset="0"/>
              <a:cs typeface="Poppins" pitchFamily="2" charset="77"/>
            </a:endParaRPr>
          </a:p>
          <a:p>
            <a:pPr marL="0" marR="0" algn="ctr"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3000" b="1" dirty="0">
                <a:solidFill>
                  <a:srgbClr val="FAD572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Home Visiting Community Advisory Board (HV CAB)</a:t>
            </a:r>
          </a:p>
          <a:p>
            <a:pPr marL="0" marR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</a:pPr>
            <a:r>
              <a:rPr lang="en-US" sz="1600" dirty="0">
                <a:solidFill>
                  <a:schemeClr val="bg1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Providers, policymakers, and other advocates, including numerous stakeholder</a:t>
            </a:r>
            <a:r>
              <a:rPr lang="en-US" sz="1600" dirty="0">
                <a:solidFill>
                  <a:schemeClr val="bg1"/>
                </a:solidFill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s, </a:t>
            </a:r>
            <a:r>
              <a:rPr lang="en-US" sz="1600" dirty="0">
                <a:solidFill>
                  <a:schemeClr val="bg1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oversee the coordination of Home </a:t>
            </a:r>
            <a:r>
              <a:rPr lang="en-US" sz="1600" dirty="0">
                <a:solidFill>
                  <a:schemeClr val="bg1"/>
                </a:solidFill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V</a:t>
            </a:r>
            <a:r>
              <a:rPr lang="en-US" sz="1600" dirty="0">
                <a:solidFill>
                  <a:schemeClr val="bg1"/>
                </a:solidFill>
                <a:effectLst/>
                <a:latin typeface="Poppins" pitchFamily="2" charset="77"/>
                <a:ea typeface="Times New Roman" panose="02020603050405020304" pitchFamily="18" charset="0"/>
                <a:cs typeface="Poppins" pitchFamily="2" charset="77"/>
              </a:rPr>
              <a:t>isiting services within the early childhood system to ensure quality service delivery. HV CAB promotes a cross-sector collaboration among relevant state and community-based organizations to reduce duplication and advance common goals.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0C05DC-74A2-F0BD-1242-88289CEB15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00517" y="-510066"/>
            <a:ext cx="2948238" cy="393789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084DF3E-91A5-7F54-73EE-D536C533D4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87592" y="176893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69474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4113-1E33-CDF7-26ED-C32DF572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233505" y="-668296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D988-958F-5EC5-3E22-3BFED4688C6F}"/>
              </a:ext>
            </a:extLst>
          </p:cNvPr>
          <p:cNvSpPr txBox="1"/>
          <p:nvPr/>
        </p:nvSpPr>
        <p:spPr>
          <a:xfrm>
            <a:off x="1731456" y="1136491"/>
            <a:ext cx="8729088" cy="8248412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en-US" sz="6200" dirty="0">
                <a:solidFill>
                  <a:srgbClr val="FAD572"/>
                </a:solidFill>
                <a:latin typeface="Poppins ExtraBold" pitchFamily="2" charset="77"/>
                <a:cs typeface="Poppins ExtraBold" pitchFamily="2" charset="77"/>
              </a:rPr>
              <a:t>2026 </a:t>
            </a:r>
          </a:p>
          <a:p>
            <a:pPr algn="ctr"/>
            <a:r>
              <a:rPr lang="en-US" sz="2400" dirty="0">
                <a:solidFill>
                  <a:srgbClr val="FAD572"/>
                </a:solidFill>
                <a:latin typeface="Poppins ExtraBold" pitchFamily="2" charset="77"/>
                <a:cs typeface="Poppins ExtraBold" pitchFamily="2" charset="77"/>
              </a:rPr>
              <a:t>Home Visiting Community Advisory Board </a:t>
            </a:r>
          </a:p>
          <a:p>
            <a:pPr algn="ctr"/>
            <a:r>
              <a:rPr lang="en-US" sz="2400">
                <a:solidFill>
                  <a:srgbClr val="FAD572"/>
                </a:solidFill>
                <a:latin typeface="Poppins ExtraBold"/>
                <a:cs typeface="Poppins ExtraBold"/>
              </a:rPr>
              <a:t>(HV CAB) Meeting Dates </a:t>
            </a:r>
          </a:p>
          <a:p>
            <a:pPr algn="ctr"/>
            <a:endParaRPr lang="en-US" sz="2400" dirty="0">
              <a:solidFill>
                <a:srgbClr val="FAD572"/>
              </a:solidFill>
              <a:latin typeface="Poppins ExtraBold"/>
              <a:cs typeface="Poppins ExtraBold"/>
            </a:endParaRPr>
          </a:p>
          <a:p>
            <a:pPr lvl="0"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Monday, July 13, 2026</a:t>
            </a:r>
          </a:p>
          <a:p>
            <a:pPr lvl="0" algn="ctr"/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Poppins" panose="00000500000000000000" pitchFamily="2" charset="0"/>
                <a:cs typeface="Poppins" panose="00000500000000000000" pitchFamily="2" charset="0"/>
              </a:rPr>
              <a:t>Monday, October 26, 2026 </a:t>
            </a:r>
          </a:p>
          <a:p>
            <a:pPr lvl="0" algn="ctr"/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The meetings are held from 10:00 AM - 12:00 PM </a:t>
            </a:r>
          </a:p>
          <a:p>
            <a:pPr algn="ctr"/>
            <a:r>
              <a:rPr lang="en-US" i="1" dirty="0">
                <a:latin typeface="Poppins" panose="00000500000000000000" pitchFamily="2" charset="0"/>
                <a:cs typeface="Poppins" panose="00000500000000000000" pitchFamily="2" charset="0"/>
              </a:rPr>
              <a:t>with a light breakfast provided.</a:t>
            </a:r>
          </a:p>
          <a:p>
            <a:pPr algn="ctr"/>
            <a:r>
              <a:rPr lang="en-US" b="1" i="1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en-US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b="1" i="1" dirty="0">
                <a:latin typeface="Poppins" panose="00000500000000000000" pitchFamily="2" charset="0"/>
                <a:cs typeface="Poppins" panose="00000500000000000000" pitchFamily="2" charset="0"/>
              </a:rPr>
              <a:t>Hilton Garden Inn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r>
              <a:rPr lang="en-US" b="1" i="1" dirty="0">
                <a:latin typeface="Poppins" panose="00000500000000000000" pitchFamily="2" charset="0"/>
                <a:cs typeface="Poppins" panose="00000500000000000000" pitchFamily="2" charset="0"/>
              </a:rPr>
              <a:t>1706 N. Dupont Hwy, Dover, DE 19901</a:t>
            </a:r>
            <a:endParaRPr lang="en-US" b="1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algn="ctr"/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/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/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/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/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pPr algn="ctr"/>
            <a:endParaRPr lang="en-US" sz="4000" dirty="0">
              <a:solidFill>
                <a:schemeClr val="bg1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AD90B-A4DD-DCFB-E862-AD8209DD9E0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16191" y="4139292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5932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08362F-1738-552D-41D1-68672F6D45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0F381BA-A180-AEC4-73D5-14D3B7426C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602451" y="-1336773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B148D9F7-B422-FC05-0849-3E62AFA10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20D1A1B2-FF3A-71E5-C69E-53590C6744F3}"/>
              </a:ext>
            </a:extLst>
          </p:cNvPr>
          <p:cNvSpPr txBox="1"/>
          <p:nvPr/>
        </p:nvSpPr>
        <p:spPr>
          <a:xfrm>
            <a:off x="4787356" y="793230"/>
            <a:ext cx="5033915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3600" dirty="0">
                <a:solidFill>
                  <a:srgbClr val="FAD572"/>
                </a:solidFill>
                <a:latin typeface="Poppins ExtraBold"/>
                <a:cs typeface="Poppins ExtraBold"/>
              </a:rPr>
              <a:t>Group Discussion</a:t>
            </a:r>
            <a:r>
              <a:rPr lang="en-US" sz="3600" dirty="0">
                <a:solidFill>
                  <a:schemeClr val="bg1"/>
                </a:solidFill>
                <a:latin typeface="Poppins ExtraBold"/>
                <a:cs typeface="Poppins ExtraBold"/>
              </a:rPr>
              <a:t> 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76FA76B-A496-338A-9BE8-6ED852EFE5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89107" y="447792"/>
            <a:ext cx="1962813" cy="1968184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B08B09-75AC-22D4-1C07-BA2050A7ED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61757" y="1713139"/>
            <a:ext cx="3276601" cy="4095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82254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F0935D84-C6C9-1C2F-6BE7-0CABD90BA4FD}"/>
              </a:ext>
            </a:extLst>
          </p:cNvPr>
          <p:cNvSpPr txBox="1"/>
          <p:nvPr/>
        </p:nvSpPr>
        <p:spPr>
          <a:xfrm>
            <a:off x="510662" y="4385896"/>
            <a:ext cx="5321877" cy="88408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dirty="0">
                <a:effectLst/>
                <a:latin typeface="Poppins"/>
                <a:ea typeface="Calibri"/>
                <a:cs typeface="Poppins"/>
              </a:rPr>
              <a:t>Your dedication to </a:t>
            </a:r>
            <a:r>
              <a:rPr lang="en-US" dirty="0">
                <a:latin typeface="Poppins"/>
                <a:ea typeface="Calibri"/>
                <a:cs typeface="Poppins"/>
              </a:rPr>
              <a:t>your work </a:t>
            </a:r>
            <a:r>
              <a:rPr lang="en-US" dirty="0">
                <a:effectLst/>
                <a:latin typeface="Poppins"/>
                <a:ea typeface="Calibri"/>
                <a:cs typeface="Poppins"/>
              </a:rPr>
              <a:t>makes a profound difference throughout Delaware.</a:t>
            </a:r>
          </a:p>
        </p:txBody>
      </p:sp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866" y="1208000"/>
            <a:ext cx="2327466" cy="12107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1853AB-240B-BE19-F1BA-EBC0D73C3B08}"/>
              </a:ext>
            </a:extLst>
          </p:cNvPr>
          <p:cNvSpPr txBox="1"/>
          <p:nvPr/>
        </p:nvSpPr>
        <p:spPr>
          <a:xfrm>
            <a:off x="711301" y="2720387"/>
            <a:ext cx="492059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dirty="0">
                <a:solidFill>
                  <a:srgbClr val="AE3C96"/>
                </a:solidFill>
                <a:latin typeface="Poppins ExtraBold" pitchFamily="2" charset="77"/>
                <a:cs typeface="Poppins ExtraBold" pitchFamily="2" charset="77"/>
              </a:rPr>
              <a:t>Thank you for attending!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61C274E-A80B-C85D-7B63-5494364B65AF}"/>
              </a:ext>
            </a:extLst>
          </p:cNvPr>
          <p:cNvSpPr/>
          <p:nvPr/>
        </p:nvSpPr>
        <p:spPr>
          <a:xfrm>
            <a:off x="0" y="0"/>
            <a:ext cx="12192000" cy="199697"/>
          </a:xfrm>
          <a:prstGeom prst="rect">
            <a:avLst/>
          </a:prstGeom>
          <a:solidFill>
            <a:srgbClr val="AE3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DC188E1-4773-63AE-7306-DD32A1F8D20A}"/>
              </a:ext>
            </a:extLst>
          </p:cNvPr>
          <p:cNvSpPr/>
          <p:nvPr/>
        </p:nvSpPr>
        <p:spPr>
          <a:xfrm>
            <a:off x="0" y="6653049"/>
            <a:ext cx="12192000" cy="199697"/>
          </a:xfrm>
          <a:prstGeom prst="rect">
            <a:avLst/>
          </a:prstGeom>
          <a:solidFill>
            <a:srgbClr val="AE3C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8B2F82-185B-F512-7BAD-C6A1A5A49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621" y="1164687"/>
            <a:ext cx="5347333" cy="4742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0695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9DC4EDF-C509-E8BF-F8B9-1FD7E6EC6E42}"/>
              </a:ext>
            </a:extLst>
          </p:cNvPr>
          <p:cNvSpPr txBox="1"/>
          <p:nvPr/>
        </p:nvSpPr>
        <p:spPr>
          <a:xfrm>
            <a:off x="6677349" y="3196998"/>
            <a:ext cx="5008670" cy="338554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solidFill>
                <a:srgbClr val="AE3C96"/>
              </a:solidFill>
              <a:latin typeface="Poppins" pitchFamily="2" charset="77"/>
              <a:ea typeface="Calibri" panose="020F0502020204030204" pitchFamily="34" charset="0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E77D988-958F-5EC5-3E22-3BFED4688C6F}"/>
              </a:ext>
            </a:extLst>
          </p:cNvPr>
          <p:cNvSpPr txBox="1"/>
          <p:nvPr/>
        </p:nvSpPr>
        <p:spPr>
          <a:xfrm>
            <a:off x="575723" y="498808"/>
            <a:ext cx="4781499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5000" dirty="0">
                <a:solidFill>
                  <a:srgbClr val="AE3C96"/>
                </a:solidFill>
                <a:latin typeface="Poppins ExtraBold"/>
                <a:cs typeface="Poppins ExtraBold"/>
              </a:rPr>
              <a:t>Today’s Agenda: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F8CD030-766F-C5DC-F7B7-6D836D334E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4805" y="2920329"/>
            <a:ext cx="2754129" cy="37507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D0EF0B-85B0-E83F-7FC6-10E5C92CC3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2531109" y="1883896"/>
            <a:ext cx="3118690" cy="479213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1D869FC-580D-412B-4317-5F67EBE6F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24590" y="388307"/>
            <a:ext cx="4500628" cy="595612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558885A-BE85-5FF0-B2B2-4CC80F58A1B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12879" y="255777"/>
            <a:ext cx="1960698" cy="173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674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0A04113-1E33-CDF7-26ED-C32DF5721C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735959" y="-1006785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135CAE73-2B8C-9786-DE53-7D0F40DB66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8E77D988-958F-5EC5-3E22-3BFED4688C6F}"/>
              </a:ext>
            </a:extLst>
          </p:cNvPr>
          <p:cNvSpPr txBox="1"/>
          <p:nvPr/>
        </p:nvSpPr>
        <p:spPr>
          <a:xfrm>
            <a:off x="1389011" y="3106635"/>
            <a:ext cx="5033915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  <a:p>
            <a:r>
              <a:rPr lang="en-US" sz="4000" dirty="0">
                <a:solidFill>
                  <a:srgbClr val="FAD572"/>
                </a:solidFill>
                <a:latin typeface="Poppins ExtraBold"/>
                <a:cs typeface="Poppins ExtraBold"/>
              </a:rPr>
              <a:t>Welcome</a:t>
            </a:r>
            <a:endParaRPr lang="en-US" sz="4000" dirty="0">
              <a:solidFill>
                <a:srgbClr val="FAD572"/>
              </a:solidFill>
              <a:latin typeface="Poppins ExtraBold" pitchFamily="2" charset="77"/>
              <a:cs typeface="Poppins ExtraBold" pitchFamily="2" charset="7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7E0779A-B12A-59E4-E404-2ADA5CB89054}"/>
              </a:ext>
            </a:extLst>
          </p:cNvPr>
          <p:cNvSpPr txBox="1"/>
          <p:nvPr/>
        </p:nvSpPr>
        <p:spPr>
          <a:xfrm>
            <a:off x="5077584" y="3432555"/>
            <a:ext cx="7115547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Kelly Ensslin, Esq.</a:t>
            </a:r>
            <a:endParaRPr lang="en-US" dirty="0"/>
          </a:p>
          <a:p>
            <a:pPr algn="ctr"/>
            <a:r>
              <a:rPr lang="en-US" sz="2500" b="1" i="1" dirty="0">
                <a:latin typeface="Poppins ExtraBold"/>
                <a:ea typeface="Calibri"/>
                <a:cs typeface="Poppins ExtraBold"/>
              </a:rPr>
              <a:t>Child Advocate &amp; HV CAB Chair</a:t>
            </a:r>
            <a:endParaRPr lang="en-US" sz="2500" b="1" i="1" dirty="0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000" b="1" i="1" dirty="0">
                <a:latin typeface="Poppins ExtraBold"/>
                <a:ea typeface="Calibri"/>
                <a:cs typeface="Poppins ExtraBold"/>
              </a:rPr>
              <a:t>Office of the Child Advocate</a:t>
            </a:r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BB2827F-074C-315C-80ED-6F27C27ED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AC00AF-5DAC-E2F9-7494-2CFC24B60BE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2277" y="351064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935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D30C8-CF4F-69C8-2C10-BCF7C432D0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D2FA7CC-F166-CF36-33FB-97A76FD226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7408368">
            <a:off x="-4576015" y="-1466006"/>
            <a:ext cx="13003012" cy="8885133"/>
          </a:xfrm>
          <a:prstGeom prst="rect">
            <a:avLst/>
          </a:prstGeom>
        </p:spPr>
      </p:pic>
      <p:pic>
        <p:nvPicPr>
          <p:cNvPr id="12" name="Picture 11" descr="A purple and black sign with a person coming out of a door&#10;&#10;Description automatically generated">
            <a:extLst>
              <a:ext uri="{FF2B5EF4-FFF2-40B4-BE49-F238E27FC236}">
                <a16:creationId xmlns:a16="http://schemas.microsoft.com/office/drawing/2014/main" id="{4AF50993-E8BD-75D2-9C4C-5AACB57C1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72830" y="6275815"/>
            <a:ext cx="1119170" cy="58218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5027738D-ECDD-ABF5-2B9A-022FE3697C52}"/>
              </a:ext>
            </a:extLst>
          </p:cNvPr>
          <p:cNvSpPr txBox="1"/>
          <p:nvPr/>
        </p:nvSpPr>
        <p:spPr>
          <a:xfrm>
            <a:off x="533001" y="2713128"/>
            <a:ext cx="5033915" cy="3600986"/>
          </a:xfrm>
          <a:prstGeom prst="rect">
            <a:avLst/>
          </a:prstGeom>
          <a:noFill/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3800" dirty="0">
                <a:solidFill>
                  <a:srgbClr val="FAD572"/>
                </a:solidFill>
                <a:latin typeface="Poppins ExtraBold"/>
                <a:cs typeface="Poppins ExtraBold"/>
              </a:rPr>
              <a:t>Home Visiting Learning Management System &amp; Delaware Family Support Hub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1F2306-44CE-B5B5-B1B2-EDBFB51AD256}"/>
              </a:ext>
            </a:extLst>
          </p:cNvPr>
          <p:cNvSpPr txBox="1"/>
          <p:nvPr/>
        </p:nvSpPr>
        <p:spPr>
          <a:xfrm>
            <a:off x="6096000" y="3136678"/>
            <a:ext cx="5634681" cy="132343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US" sz="3200" b="1" dirty="0">
                <a:solidFill>
                  <a:srgbClr val="AE3C96"/>
                </a:solidFill>
                <a:latin typeface="Poppins ExtraBold"/>
                <a:ea typeface="Calibri"/>
                <a:cs typeface="Poppins ExtraBold"/>
              </a:rPr>
              <a:t>Melissa Pitts</a:t>
            </a:r>
          </a:p>
          <a:p>
            <a:pPr algn="ctr"/>
            <a:r>
              <a:rPr lang="en-US" sz="2500" b="1" i="1" dirty="0">
                <a:latin typeface="Poppins ExtraBold"/>
                <a:ea typeface="Calibri"/>
                <a:cs typeface="Poppins ExtraBold"/>
              </a:rPr>
              <a:t>Director of Client Services</a:t>
            </a:r>
            <a:endParaRPr lang="en-US" sz="2500" b="1" i="1" dirty="0">
              <a:latin typeface="Poppins ExtraBold" pitchFamily="2" charset="77"/>
              <a:ea typeface="Calibri" panose="020F0502020204030204" pitchFamily="34" charset="0"/>
              <a:cs typeface="Poppins ExtraBold" pitchFamily="2" charset="77"/>
            </a:endParaRPr>
          </a:p>
          <a:p>
            <a:pPr algn="ctr"/>
            <a:r>
              <a:rPr lang="en-US" sz="2000" b="1" i="1" dirty="0">
                <a:latin typeface="Poppins ExtraBold"/>
                <a:ea typeface="Calibri"/>
                <a:cs typeface="Poppins ExtraBold"/>
              </a:rPr>
              <a:t>Tapp Network</a:t>
            </a:r>
            <a:endParaRPr lang="en-US" sz="2000" b="1" i="1" dirty="0">
              <a:latin typeface="Poppins ExtraBold" pitchFamily="2" charset="77"/>
              <a:ea typeface="Calibri"/>
              <a:cs typeface="Poppins ExtraBold" pitchFamily="2" charset="77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8E3061D-D1D1-F4D0-AE07-8441E6D10D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9029" y="454487"/>
            <a:ext cx="1989035" cy="199315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6B7355A-4145-70E6-5E35-F0EC578BC1A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20249" y="263978"/>
            <a:ext cx="2117273" cy="181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833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BB94E5-2D48-47B6-9209-B61D48B829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b="19"/>
          <a:stretch>
            <a:fillRect/>
          </a:stretch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1176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rPr lang="en-US" dirty="0"/>
              <a:t>What We Heard &amp; </a:t>
            </a:r>
            <a:r>
              <a:rPr dirty="0"/>
              <a:t>What We Did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rPr dirty="0"/>
              <a:t>Status of every item from the April 14 feedback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4360" y="1371600"/>
            <a:ext cx="4572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822960" y="1371600"/>
            <a:ext cx="41148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r>
              <a:t>FEEDBACK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029200" y="1371600"/>
            <a:ext cx="5943600" cy="3200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1">
                <a:solidFill>
                  <a:srgbClr val="B5498F"/>
                </a:solidFill>
                <a:latin typeface="IBM Plex Sans"/>
              </a:defRPr>
            </a:pPr>
            <a:r>
              <a:t>WHAT WE DID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48640" y="1673352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4" name="TextBox 13"/>
          <p:cNvSpPr txBox="1"/>
          <p:nvPr/>
        </p:nvSpPr>
        <p:spPr>
          <a:xfrm>
            <a:off x="822960" y="169164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Data lost if browser closes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29200" y="169164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Autosave + Save Draft button + Resume Draft banner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22960" y="202996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Cannot reopen submitted report to correct errors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029200" y="202996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Email corrections for now; post-submission editing on roadmap</a:t>
            </a:r>
          </a:p>
        </p:txBody>
      </p:sp>
      <p:sp>
        <p:nvSpPr>
          <p:cNvPr id="20" name="Rectangle 19"/>
          <p:cNvSpPr/>
          <p:nvPr/>
        </p:nvSpPr>
        <p:spPr>
          <a:xfrm>
            <a:off x="548640" y="2350008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1" name="TextBox 20"/>
          <p:cNvSpPr txBox="1"/>
          <p:nvPr/>
        </p:nvSpPr>
        <p:spPr>
          <a:xfrm>
            <a:off x="822960" y="236829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Confirmation email/PDF not delivered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029200" y="236829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Emails now send to submitter with PDF link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22960" y="2706624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emailed to wrong person (Melissa, not submitter)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029200" y="2706624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Contact association now links the actual submitter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48640" y="3026664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8" name="TextBox 27"/>
          <p:cNvSpPr txBox="1"/>
          <p:nvPr/>
        </p:nvSpPr>
        <p:spPr>
          <a:xfrm>
            <a:off x="822960" y="3044952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Team needs notification emails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029200" y="3044952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Crystal, Emily, Gary, Kayla, and Melissa now notified on every submission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22960" y="338328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Emails need View PDF / View in HubSpot buttons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029200" y="338328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Added both CTA buttons to notification email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48640" y="3703320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5" name="TextBox 34"/>
          <p:cNvSpPr txBox="1"/>
          <p:nvPr/>
        </p:nvSpPr>
        <p:spPr>
          <a:xfrm>
            <a:off x="822960" y="372160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link not saved on record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5029200" y="372160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pdf_url property now stored on every Monthly Report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22960" y="405993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PDF is blue instead of HV brand colors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5029200" y="405993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Updated to purple (#B5498F)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48640" y="4379976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2" name="TextBox 41"/>
          <p:cNvSpPr txBox="1"/>
          <p:nvPr/>
        </p:nvSpPr>
        <p:spPr>
          <a:xfrm>
            <a:off x="822960" y="4398264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Attachment limit too low (5)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029200" y="4398264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Raised to 20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822960" y="4736592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Need Funding Source column (MIECHV vs. State)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5029200" y="4736592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Dropdown added to staff table in Section 5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48640" y="5056632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9" name="TextBox 48"/>
          <p:cNvSpPr txBox="1"/>
          <p:nvPr/>
        </p:nvSpPr>
        <p:spPr>
          <a:xfrm>
            <a:off x="822960" y="5074920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Need MIECHV virtual visits field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5029200" y="5074920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New field added to Section 1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822960" y="5413248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Zone data errors on submission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29200" y="5413248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Fixed. Zones are now flat properties (no separate objects)</a:t>
            </a:r>
          </a:p>
        </p:txBody>
      </p:sp>
      <p:sp>
        <p:nvSpPr>
          <p:cNvPr id="55" name="Rectangle 54"/>
          <p:cNvSpPr/>
          <p:nvPr/>
        </p:nvSpPr>
        <p:spPr>
          <a:xfrm>
            <a:off x="548640" y="5733288"/>
            <a:ext cx="11064240" cy="338328"/>
          </a:xfrm>
          <a:prstGeom prst="rect">
            <a:avLst/>
          </a:prstGeom>
          <a:solidFill>
            <a:srgbClr val="F5F5F5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6" name="TextBox 55"/>
          <p:cNvSpPr txBox="1"/>
          <p:nvPr/>
        </p:nvSpPr>
        <p:spPr>
          <a:xfrm>
            <a:off x="822960" y="5751576"/>
            <a:ext cx="411480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New Directions Early Head Start as separate company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029200" y="5751576"/>
            <a:ext cx="5760720" cy="338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000" b="0">
                <a:solidFill>
                  <a:srgbClr val="434343"/>
                </a:solidFill>
                <a:latin typeface="Montserrat"/>
              </a:defRPr>
            </a:pPr>
            <a:r>
              <a:t>In progress. Creating separate HubSpot company record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t>Autosave &amp; Draft Restore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657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t>Your work is saved automatically. Resume where you left off.</a:t>
            </a:r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2-draft-restore-bann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9780" y="1358545"/>
            <a:ext cx="6195848" cy="435645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5486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t>Form auto-saves as you type. If you leave and come back, you can resume your draft or start fresh.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2191695" cy="73152"/>
          </a:xfrm>
          <a:prstGeom prst="rect">
            <a:avLst/>
          </a:prstGeom>
          <a:solidFill>
            <a:srgbClr val="B5498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0" y="73152"/>
            <a:ext cx="12191695" cy="118872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731520" y="228600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2800" b="1">
                <a:solidFill>
                  <a:srgbClr val="000000"/>
                </a:solidFill>
                <a:latin typeface="IBM Plex Sans"/>
              </a:defRPr>
            </a:pPr>
            <a:r>
              <a:rPr dirty="0"/>
              <a:t>New: MIECHV </a:t>
            </a:r>
            <a:r>
              <a:rPr lang="en-US" dirty="0"/>
              <a:t>vs. State Funding</a:t>
            </a:r>
            <a:endParaRPr dirty="0"/>
          </a:p>
        </p:txBody>
      </p:sp>
      <p:sp>
        <p:nvSpPr>
          <p:cNvPr id="5" name="TextBox 4"/>
          <p:cNvSpPr txBox="1"/>
          <p:nvPr/>
        </p:nvSpPr>
        <p:spPr>
          <a:xfrm>
            <a:off x="731520" y="777240"/>
            <a:ext cx="9144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600" b="0">
                <a:solidFill>
                  <a:srgbClr val="434343"/>
                </a:solidFill>
                <a:latin typeface="IBM Plex Sans"/>
              </a:defRPr>
            </a:pPr>
            <a:r>
              <a:rPr lang="en-US" dirty="0"/>
              <a:t>Required data for funding sources has been added.</a:t>
            </a:r>
            <a:endParaRPr dirty="0"/>
          </a:p>
        </p:txBody>
      </p:sp>
      <p:pic>
        <p:nvPicPr>
          <p:cNvPr id="6" name="Picture 5" descr="tapp-logo-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94864" y="228600"/>
            <a:ext cx="1339632" cy="50292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6492240"/>
            <a:ext cx="12191695" cy="365760"/>
          </a:xfrm>
          <a:prstGeom prst="rect">
            <a:avLst/>
          </a:prstGeom>
          <a:solidFill>
            <a:srgbClr val="333333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457200" y="6537960"/>
            <a:ext cx="10972800" cy="274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900" b="0">
                <a:solidFill>
                  <a:srgbClr val="FFFFFF"/>
                </a:solidFill>
                <a:latin typeface="Montserrat"/>
              </a:defRPr>
            </a:pPr>
            <a:r>
              <a:t>Confidential  |  Tapp Network  |  TappNetwork.com</a:t>
            </a:r>
          </a:p>
        </p:txBody>
      </p:sp>
      <p:pic>
        <p:nvPicPr>
          <p:cNvPr id="9" name="Picture 8" descr="01-section1-miechv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1417320"/>
            <a:ext cx="5402869" cy="43434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371600" y="5760720"/>
            <a:ext cx="94183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 sz="1400" b="0">
                <a:solidFill>
                  <a:srgbClr val="434343"/>
                </a:solidFill>
                <a:latin typeface="Montserrat"/>
              </a:defRPr>
            </a:pPr>
            <a:r>
              <a:rPr dirty="0"/>
              <a:t>New "MIECHV Virtual Visits" field on Section 1.</a:t>
            </a:r>
            <a:r>
              <a:rPr lang="en-US" dirty="0"/>
              <a:t> and ”Funding Source” selection in Section 5.</a:t>
            </a:r>
            <a:endParaRPr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3F53B65-7FB6-1176-8FE7-7B95876A67D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832" r="10729"/>
          <a:stretch>
            <a:fillRect/>
          </a:stretch>
        </p:blipFill>
        <p:spPr>
          <a:xfrm>
            <a:off x="6331932" y="1463040"/>
            <a:ext cx="5555267" cy="42976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8579</TotalTime>
  <Words>252</Words>
  <Application>Microsoft Office PowerPoint</Application>
  <PresentationFormat>Widescreen</PresentationFormat>
  <Paragraphs>59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Office Theme</vt:lpstr>
      <vt:lpstr>1_Office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Core Competency Superlatives 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DuCoin</dc:creator>
  <cp:lastModifiedBy>Thompson, Emily (DHSS)</cp:lastModifiedBy>
  <cp:revision>779</cp:revision>
  <dcterms:created xsi:type="dcterms:W3CDTF">2022-10-19T17:29:49Z</dcterms:created>
  <dcterms:modified xsi:type="dcterms:W3CDTF">2026-04-20T13:51:43Z</dcterms:modified>
</cp:coreProperties>
</file>