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91440"/>
          </a:xfrm>
          <a:prstGeom prst="rect">
            <a:avLst/>
          </a:prstGeom>
          <a:solidFill>
            <a:srgbClr val="B549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6400800"/>
            <a:ext cx="12191695" cy="4572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Picture 3" descr="tapp-logo-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570" y="1097280"/>
            <a:ext cx="1948555" cy="731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2194560"/>
            <a:ext cx="1033272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600" b="1">
                <a:solidFill>
                  <a:srgbClr val="000000"/>
                </a:solidFill>
                <a:latin typeface="IBM Plex Sans"/>
              </a:defRPr>
            </a:pPr>
            <a:r>
              <a:t>Supervisor Portal &amp; Monthly Report Updates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3108960"/>
            <a:ext cx="1033272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200" b="0">
                <a:solidFill>
                  <a:srgbClr val="B5498F"/>
                </a:solidFill>
                <a:latin typeface="IBM Plex Sans"/>
              </a:defRPr>
            </a:pPr>
            <a:r>
              <a:t>Your Feedback, Our Updates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4023360"/>
            <a:ext cx="1033272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600" b="0">
                <a:solidFill>
                  <a:srgbClr val="434343"/>
                </a:solidFill>
                <a:latin typeface="Montserrat"/>
              </a:defRPr>
            </a:pPr>
            <a:r>
              <a:t>Delaware Home Visiting Program  |  HV CAB Meeting</a:t>
            </a:r>
            <a:br/>
            <a:r>
              <a:t>April 20, 2026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446520"/>
            <a:ext cx="109728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0">
                <a:solidFill>
                  <a:srgbClr val="FFFFFF"/>
                </a:solidFill>
                <a:latin typeface="Montserrat"/>
              </a:defRPr>
            </a:pPr>
            <a:r>
              <a:t>Confidential  |  Tapp Network  |  TappNetwork.com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B549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73152"/>
            <a:ext cx="12191695" cy="1188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228600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800" b="1">
                <a:solidFill>
                  <a:srgbClr val="000000"/>
                </a:solidFill>
                <a:latin typeface="IBM Plex Sans"/>
              </a:defRPr>
            </a:pPr>
            <a:r>
              <a:rPr lang="en-US" dirty="0"/>
              <a:t>What We Heard &amp; </a:t>
            </a:r>
            <a:r>
              <a:rPr dirty="0"/>
              <a:t>What We Did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777240"/>
            <a:ext cx="91440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434343"/>
                </a:solidFill>
                <a:latin typeface="IBM Plex Sans"/>
              </a:defRPr>
            </a:pPr>
            <a:r>
              <a:rPr dirty="0"/>
              <a:t>Status of every item from the April 14 feedback</a:t>
            </a:r>
          </a:p>
        </p:txBody>
      </p:sp>
      <p:pic>
        <p:nvPicPr>
          <p:cNvPr id="6" name="Picture 5" descr="tapp-logo-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4864" y="228600"/>
            <a:ext cx="1339632" cy="5029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457200" y="6537960"/>
            <a:ext cx="109728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0">
                <a:solidFill>
                  <a:srgbClr val="FFFFFF"/>
                </a:solidFill>
                <a:latin typeface="Montserrat"/>
              </a:defRPr>
            </a:pPr>
            <a:r>
              <a:t>Confidential  |  Tapp Network  |  TappNetwork.com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360" y="1371600"/>
            <a:ext cx="4572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1">
                <a:solidFill>
                  <a:srgbClr val="B5498F"/>
                </a:solidFill>
                <a:latin typeface="IBM Plex Sans"/>
              </a:defRPr>
            </a:pPr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822960" y="1371600"/>
            <a:ext cx="41148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1">
                <a:solidFill>
                  <a:srgbClr val="B5498F"/>
                </a:solidFill>
                <a:latin typeface="IBM Plex Sans"/>
              </a:defRPr>
            </a:pPr>
            <a:r>
              <a:t>FEEDBACK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0" y="1371600"/>
            <a:ext cx="59436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1">
                <a:solidFill>
                  <a:srgbClr val="B5498F"/>
                </a:solidFill>
                <a:latin typeface="IBM Plex Sans"/>
              </a:defRPr>
            </a:pPr>
            <a:r>
              <a:t>WHAT WE DID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8640" y="1673352"/>
            <a:ext cx="11064240" cy="33832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822960" y="1691640"/>
            <a:ext cx="4114800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434343"/>
                </a:solidFill>
                <a:latin typeface="Montserrat"/>
              </a:defRPr>
            </a:pPr>
            <a:r>
              <a:t>Data lost if browser closes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29200" y="1691640"/>
            <a:ext cx="5760720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434343"/>
                </a:solidFill>
                <a:latin typeface="Montserrat"/>
              </a:defRPr>
            </a:pPr>
            <a:r>
              <a:t>Autosave + Save Draft button + Resume Draft banner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2960" y="2029968"/>
            <a:ext cx="4114800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434343"/>
                </a:solidFill>
                <a:latin typeface="Montserrat"/>
              </a:defRPr>
            </a:pPr>
            <a:r>
              <a:t>Cannot reopen submitted report to correct errors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29200" y="2029968"/>
            <a:ext cx="5760720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434343"/>
                </a:solidFill>
                <a:latin typeface="Montserrat"/>
              </a:defRPr>
            </a:pPr>
            <a:r>
              <a:t>Email corrections for now; post-submission editing on roadmap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8640" y="2350008"/>
            <a:ext cx="11064240" cy="33832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822960" y="2368296"/>
            <a:ext cx="4114800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434343"/>
                </a:solidFill>
                <a:latin typeface="Montserrat"/>
              </a:defRPr>
            </a:pPr>
            <a:r>
              <a:t>Confirmation email/PDF not delivered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29200" y="2368296"/>
            <a:ext cx="5760720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434343"/>
                </a:solidFill>
                <a:latin typeface="Montserrat"/>
              </a:defRPr>
            </a:pPr>
            <a:r>
              <a:t>Fixed. Emails now send to submitter with PDF link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2960" y="2706624"/>
            <a:ext cx="4114800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434343"/>
                </a:solidFill>
                <a:latin typeface="Montserrat"/>
              </a:defRPr>
            </a:pPr>
            <a:r>
              <a:t>PDF emailed to wrong person (Melissa, not submitter)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9200" y="2706624"/>
            <a:ext cx="5760720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434343"/>
                </a:solidFill>
                <a:latin typeface="Montserrat"/>
              </a:defRPr>
            </a:pPr>
            <a:r>
              <a:t>Fixed. Contact association now links the actual submitter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48640" y="3026664"/>
            <a:ext cx="11064240" cy="33832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822960" y="3044952"/>
            <a:ext cx="4114800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434343"/>
                </a:solidFill>
                <a:latin typeface="Montserrat"/>
              </a:defRPr>
            </a:pPr>
            <a:r>
              <a:t>Team needs notification emails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29200" y="3044952"/>
            <a:ext cx="5760720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434343"/>
                </a:solidFill>
                <a:latin typeface="Montserrat"/>
              </a:defRPr>
            </a:pPr>
            <a:r>
              <a:t>Crystal, Emily, Gary, Kayla, and Melissa now notified on every submission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22960" y="3383280"/>
            <a:ext cx="4114800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434343"/>
                </a:solidFill>
                <a:latin typeface="Montserrat"/>
              </a:defRPr>
            </a:pPr>
            <a:r>
              <a:t>Emails need View PDF / View in HubSpot buttons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29200" y="3383280"/>
            <a:ext cx="5760720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434343"/>
                </a:solidFill>
                <a:latin typeface="Montserrat"/>
              </a:defRPr>
            </a:pPr>
            <a:r>
              <a:t>Added both CTA buttons to notification email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48640" y="3703320"/>
            <a:ext cx="11064240" cy="33832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TextBox 34"/>
          <p:cNvSpPr txBox="1"/>
          <p:nvPr/>
        </p:nvSpPr>
        <p:spPr>
          <a:xfrm>
            <a:off x="822960" y="3721608"/>
            <a:ext cx="4114800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434343"/>
                </a:solidFill>
                <a:latin typeface="Montserrat"/>
              </a:defRPr>
            </a:pPr>
            <a:r>
              <a:t>PDF link not saved on record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29200" y="3721608"/>
            <a:ext cx="5760720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434343"/>
                </a:solidFill>
                <a:latin typeface="Montserrat"/>
              </a:defRPr>
            </a:pPr>
            <a:r>
              <a:t>pdf_url property now stored on every Monthly Report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22960" y="4059936"/>
            <a:ext cx="4114800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434343"/>
                </a:solidFill>
                <a:latin typeface="Montserrat"/>
              </a:defRPr>
            </a:pPr>
            <a:r>
              <a:t>PDF is blue instead of HV brand colors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29200" y="4059936"/>
            <a:ext cx="5760720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434343"/>
                </a:solidFill>
                <a:latin typeface="Montserrat"/>
              </a:defRPr>
            </a:pPr>
            <a:r>
              <a:t>Updated to purple (#B5498F)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48640" y="4379976"/>
            <a:ext cx="11064240" cy="33832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2" name="TextBox 41"/>
          <p:cNvSpPr txBox="1"/>
          <p:nvPr/>
        </p:nvSpPr>
        <p:spPr>
          <a:xfrm>
            <a:off x="822960" y="4398264"/>
            <a:ext cx="4114800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434343"/>
                </a:solidFill>
                <a:latin typeface="Montserrat"/>
              </a:defRPr>
            </a:pPr>
            <a:r>
              <a:t>Attachment limit too low (5)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29200" y="4398264"/>
            <a:ext cx="5760720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434343"/>
                </a:solidFill>
                <a:latin typeface="Montserrat"/>
              </a:defRPr>
            </a:pPr>
            <a:r>
              <a:t>Raised to 20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22960" y="4736592"/>
            <a:ext cx="4114800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434343"/>
                </a:solidFill>
                <a:latin typeface="Montserrat"/>
              </a:defRPr>
            </a:pPr>
            <a:r>
              <a:t>Need Funding Source column (MIECHV vs. State)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29200" y="4736592"/>
            <a:ext cx="5760720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434343"/>
                </a:solidFill>
                <a:latin typeface="Montserrat"/>
              </a:defRPr>
            </a:pPr>
            <a:r>
              <a:t>Dropdown added to staff table in Section 5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48640" y="5056632"/>
            <a:ext cx="11064240" cy="33832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9" name="TextBox 48"/>
          <p:cNvSpPr txBox="1"/>
          <p:nvPr/>
        </p:nvSpPr>
        <p:spPr>
          <a:xfrm>
            <a:off x="822960" y="5074920"/>
            <a:ext cx="4114800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434343"/>
                </a:solidFill>
                <a:latin typeface="Montserrat"/>
              </a:defRPr>
            </a:pPr>
            <a:r>
              <a:t>Need MIECHV virtual visits field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029200" y="5074920"/>
            <a:ext cx="5760720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434343"/>
                </a:solidFill>
                <a:latin typeface="Montserrat"/>
              </a:defRPr>
            </a:pPr>
            <a:r>
              <a:t>New field added to Section 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22960" y="5413248"/>
            <a:ext cx="4114800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434343"/>
                </a:solidFill>
                <a:latin typeface="Montserrat"/>
              </a:defRPr>
            </a:pPr>
            <a:r>
              <a:t>Zone data errors on submission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029200" y="5413248"/>
            <a:ext cx="5760720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434343"/>
                </a:solidFill>
                <a:latin typeface="Montserrat"/>
              </a:defRPr>
            </a:pPr>
            <a:r>
              <a:t>Fixed. Zones are now flat properties (no separate objects)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48640" y="5733288"/>
            <a:ext cx="11064240" cy="33832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6" name="TextBox 55"/>
          <p:cNvSpPr txBox="1"/>
          <p:nvPr/>
        </p:nvSpPr>
        <p:spPr>
          <a:xfrm>
            <a:off x="822960" y="5751576"/>
            <a:ext cx="4114800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434343"/>
                </a:solidFill>
                <a:latin typeface="Montserrat"/>
              </a:defRPr>
            </a:pPr>
            <a:r>
              <a:t>New Directions Early Head Start as separate company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029200" y="5751576"/>
            <a:ext cx="5760720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434343"/>
                </a:solidFill>
                <a:latin typeface="Montserrat"/>
              </a:defRPr>
            </a:pPr>
            <a:r>
              <a:t>In progress. Creating separate HubSpot company record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B549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73152"/>
            <a:ext cx="12191695" cy="1188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228600"/>
            <a:ext cx="91440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800" b="1">
                <a:solidFill>
                  <a:srgbClr val="000000"/>
                </a:solidFill>
                <a:latin typeface="IBM Plex Sans"/>
              </a:defRPr>
            </a:pPr>
            <a:r>
              <a:t>Autosave &amp; Draft Restore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777240"/>
            <a:ext cx="91440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434343"/>
                </a:solidFill>
                <a:latin typeface="IBM Plex Sans"/>
              </a:defRPr>
            </a:pPr>
            <a:r>
              <a:t>Your work is saved automatically. Resume where you left off.</a:t>
            </a:r>
          </a:p>
        </p:txBody>
      </p:sp>
      <p:pic>
        <p:nvPicPr>
          <p:cNvPr id="6" name="Picture 5" descr="tapp-logo-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4864" y="228600"/>
            <a:ext cx="1339632" cy="5029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457200" y="6537960"/>
            <a:ext cx="109728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0">
                <a:solidFill>
                  <a:srgbClr val="FFFFFF"/>
                </a:solidFill>
                <a:latin typeface="Montserrat"/>
              </a:defRPr>
            </a:pPr>
            <a:r>
              <a:t>Confidential  |  Tapp Network  |  TappNetwork.com</a:t>
            </a:r>
          </a:p>
        </p:txBody>
      </p:sp>
      <p:pic>
        <p:nvPicPr>
          <p:cNvPr id="9" name="Picture 8" descr="02-draft-restore-bann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780" y="1358545"/>
            <a:ext cx="6195848" cy="43564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1600" y="5760720"/>
            <a:ext cx="941832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 b="0">
                <a:solidFill>
                  <a:srgbClr val="434343"/>
                </a:solidFill>
                <a:latin typeface="Montserrat"/>
              </a:defRPr>
            </a:pPr>
            <a:r>
              <a:t>Form auto-saves as you type. If you leave and come back, you can resume your draft or start fresh.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B549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73152"/>
            <a:ext cx="12191695" cy="1188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228600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800" b="1">
                <a:solidFill>
                  <a:srgbClr val="000000"/>
                </a:solidFill>
                <a:latin typeface="IBM Plex Sans"/>
              </a:defRPr>
            </a:pPr>
            <a:r>
              <a:rPr dirty="0"/>
              <a:t>New: MIECHV </a:t>
            </a:r>
            <a:r>
              <a:rPr lang="en-US" dirty="0"/>
              <a:t>vs. State Funding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731520" y="777240"/>
            <a:ext cx="9144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434343"/>
                </a:solidFill>
                <a:latin typeface="IBM Plex Sans"/>
              </a:defRPr>
            </a:pPr>
            <a:r>
              <a:rPr lang="en-US" dirty="0"/>
              <a:t>Required data for funding sources has been added.</a:t>
            </a:r>
            <a:endParaRPr dirty="0"/>
          </a:p>
        </p:txBody>
      </p:sp>
      <p:pic>
        <p:nvPicPr>
          <p:cNvPr id="6" name="Picture 5" descr="tapp-logo-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4864" y="228600"/>
            <a:ext cx="1339632" cy="5029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457200" y="6537960"/>
            <a:ext cx="109728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0">
                <a:solidFill>
                  <a:srgbClr val="FFFFFF"/>
                </a:solidFill>
                <a:latin typeface="Montserrat"/>
              </a:defRPr>
            </a:pPr>
            <a:r>
              <a:t>Confidential  |  Tapp Network  |  TappNetwork.com</a:t>
            </a:r>
          </a:p>
        </p:txBody>
      </p:sp>
      <p:pic>
        <p:nvPicPr>
          <p:cNvPr id="9" name="Picture 8" descr="01-section1-miech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7320"/>
            <a:ext cx="5402869" cy="434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1600" y="5760720"/>
            <a:ext cx="94183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 b="0">
                <a:solidFill>
                  <a:srgbClr val="434343"/>
                </a:solidFill>
                <a:latin typeface="Montserrat"/>
              </a:defRPr>
            </a:pPr>
            <a:r>
              <a:rPr dirty="0"/>
              <a:t>New "MIECHV Virtual Visits" field on Section 1.</a:t>
            </a:r>
            <a:r>
              <a:rPr lang="en-US" dirty="0"/>
              <a:t> and ”Funding Source” selection in Section 5.</a:t>
            </a:r>
            <a:endParaRPr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F53B65-7FB6-1176-8FE7-7B95876A67D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832" r="10729"/>
          <a:stretch>
            <a:fillRect/>
          </a:stretch>
        </p:blipFill>
        <p:spPr>
          <a:xfrm>
            <a:off x="6331932" y="1463040"/>
            <a:ext cx="5555267" cy="42976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B549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73152"/>
            <a:ext cx="12191695" cy="1188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228600"/>
            <a:ext cx="91440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800" b="1">
                <a:solidFill>
                  <a:srgbClr val="000000"/>
                </a:solidFill>
                <a:latin typeface="IBM Plex Sans"/>
              </a:defRPr>
            </a:pPr>
            <a:r>
              <a:t>Zone Data: Fixed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777240"/>
            <a:ext cx="91440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434343"/>
                </a:solidFill>
                <a:latin typeface="IBM Plex Sans"/>
              </a:defRPr>
            </a:pPr>
            <a:r>
              <a:t>Zone submission errors have been resolved</a:t>
            </a:r>
          </a:p>
        </p:txBody>
      </p:sp>
      <p:pic>
        <p:nvPicPr>
          <p:cNvPr id="6" name="Picture 5" descr="tapp-logo-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4864" y="228600"/>
            <a:ext cx="1339632" cy="5029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457200" y="6537960"/>
            <a:ext cx="109728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0">
                <a:solidFill>
                  <a:srgbClr val="FFFFFF"/>
                </a:solidFill>
                <a:latin typeface="Montserrat"/>
              </a:defRPr>
            </a:pPr>
            <a:r>
              <a:t>Confidential  |  Tapp Network  |  TappNetwork.com</a:t>
            </a:r>
          </a:p>
        </p:txBody>
      </p:sp>
      <p:pic>
        <p:nvPicPr>
          <p:cNvPr id="9" name="Picture 8" descr="06-section2-zon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7919" y="1495583"/>
            <a:ext cx="4411362" cy="38668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1600" y="5760720"/>
            <a:ext cx="941832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 b="0">
                <a:solidFill>
                  <a:srgbClr val="434343"/>
                </a:solidFill>
                <a:latin typeface="Montserrat"/>
              </a:defRPr>
            </a:pPr>
            <a:r>
              <a:t>Zone data now saves as flat properties on the report record. The submission error is resolved.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B549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73152"/>
            <a:ext cx="12191695" cy="1188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228600"/>
            <a:ext cx="91440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800" b="1">
                <a:solidFill>
                  <a:srgbClr val="000000"/>
                </a:solidFill>
                <a:latin typeface="IBM Plex Sans"/>
              </a:defRPr>
            </a:pPr>
            <a:r>
              <a:t>Submission &amp; Email Notifications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777240"/>
            <a:ext cx="91440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434343"/>
                </a:solidFill>
                <a:latin typeface="IBM Plex Sans"/>
              </a:defRPr>
            </a:pPr>
            <a:r>
              <a:t>Confirmation emails now go to the right people with the right links</a:t>
            </a:r>
          </a:p>
        </p:txBody>
      </p:sp>
      <p:pic>
        <p:nvPicPr>
          <p:cNvPr id="6" name="Picture 5" descr="tapp-logo-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4864" y="228600"/>
            <a:ext cx="1339632" cy="5029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457200" y="6537960"/>
            <a:ext cx="109728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0">
                <a:solidFill>
                  <a:srgbClr val="FFFFFF"/>
                </a:solidFill>
                <a:latin typeface="Montserrat"/>
              </a:defRPr>
            </a:pPr>
            <a:r>
              <a:t>Confidential  |  Tapp Network  |  TappNetwork.com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0" y="1645920"/>
            <a:ext cx="5303520" cy="3467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  <a:defRPr sz="1200" b="0">
                <a:solidFill>
                  <a:srgbClr val="434343"/>
                </a:solidFill>
                <a:latin typeface="Montserrat"/>
              </a:defRPr>
            </a:pPr>
            <a:r>
              <a:rPr sz="1600" dirty="0"/>
              <a:t>•  Confirmation email now sends to the person who submitted</a:t>
            </a:r>
            <a:endParaRPr lang="en-US" sz="1600" dirty="0"/>
          </a:p>
          <a:p>
            <a:pPr>
              <a:lnSpc>
                <a:spcPct val="200000"/>
              </a:lnSpc>
              <a:defRPr sz="1200" b="0">
                <a:solidFill>
                  <a:srgbClr val="434343"/>
                </a:solidFill>
                <a:latin typeface="Montserrat"/>
              </a:defRPr>
            </a:pPr>
            <a:r>
              <a:rPr lang="en-US" sz="1600" dirty="0"/>
              <a:t>•  Email includes "View PDF" button</a:t>
            </a:r>
          </a:p>
          <a:p>
            <a:pPr>
              <a:lnSpc>
                <a:spcPct val="200000"/>
              </a:lnSpc>
              <a:defRPr sz="1200" b="0">
                <a:solidFill>
                  <a:srgbClr val="434343"/>
                </a:solidFill>
                <a:latin typeface="Montserrat"/>
              </a:defRPr>
            </a:pPr>
            <a:r>
              <a:rPr lang="en-US" sz="1600" dirty="0"/>
              <a:t>•  PDF link is stored on the Monthly Report record in HubSpot</a:t>
            </a:r>
          </a:p>
          <a:p>
            <a:pPr>
              <a:lnSpc>
                <a:spcPct val="200000"/>
              </a:lnSpc>
              <a:defRPr sz="1200" b="0">
                <a:solidFill>
                  <a:srgbClr val="434343"/>
                </a:solidFill>
                <a:latin typeface="Montserrat"/>
              </a:defRPr>
            </a:pPr>
            <a:r>
              <a:rPr lang="en-US" sz="1600" dirty="0"/>
              <a:t>•  PDF updated to Home Visiting purple branding</a:t>
            </a:r>
          </a:p>
          <a:p>
            <a:pPr>
              <a:lnSpc>
                <a:spcPct val="200000"/>
              </a:lnSpc>
              <a:defRPr sz="1200" b="0">
                <a:solidFill>
                  <a:srgbClr val="434343"/>
                </a:solidFill>
                <a:latin typeface="Montserrat"/>
              </a:defRPr>
            </a:pPr>
            <a:r>
              <a:rPr lang="en-US" sz="1600" dirty="0"/>
              <a:t>•  File attachment limit raised from 5 to 20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AE5D70A-BBD1-3701-DF8E-6A3E09617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1645920"/>
            <a:ext cx="4897867" cy="43357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461</Words>
  <Application>Microsoft Macintosh PowerPoint</Application>
  <PresentationFormat>Widescreen</PresentationFormat>
  <Paragraphs>55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Melissa Pitts</cp:lastModifiedBy>
  <cp:revision>2</cp:revision>
  <dcterms:created xsi:type="dcterms:W3CDTF">2013-01-27T09:14:16Z</dcterms:created>
  <dcterms:modified xsi:type="dcterms:W3CDTF">2026-04-20T10:03:39Z</dcterms:modified>
  <cp:category/>
</cp:coreProperties>
</file>