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5.xml" ContentType="application/vnd.openxmlformats-officedocument.presentationml.tags+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8.xml" ContentType="application/vnd.openxmlformats-officedocument.presentationml.tags+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9.xml" ContentType="application/vnd.openxmlformats-officedocument.presentationml.tags+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8" r:id="rId1"/>
  </p:sldMasterIdLst>
  <p:notesMasterIdLst>
    <p:notesMasterId r:id="rId35"/>
  </p:notesMasterIdLst>
  <p:sldIdLst>
    <p:sldId id="269" r:id="rId2"/>
    <p:sldId id="257" r:id="rId3"/>
    <p:sldId id="258" r:id="rId4"/>
    <p:sldId id="259" r:id="rId5"/>
    <p:sldId id="322" r:id="rId6"/>
    <p:sldId id="260" r:id="rId7"/>
    <p:sldId id="261" r:id="rId8"/>
    <p:sldId id="262" r:id="rId9"/>
    <p:sldId id="263" r:id="rId10"/>
    <p:sldId id="264" r:id="rId11"/>
    <p:sldId id="265" r:id="rId12"/>
    <p:sldId id="270" r:id="rId13"/>
    <p:sldId id="272" r:id="rId14"/>
    <p:sldId id="275" r:id="rId15"/>
    <p:sldId id="274" r:id="rId16"/>
    <p:sldId id="284" r:id="rId17"/>
    <p:sldId id="287" r:id="rId18"/>
    <p:sldId id="289" r:id="rId19"/>
    <p:sldId id="292" r:id="rId20"/>
    <p:sldId id="326" r:id="rId21"/>
    <p:sldId id="273" r:id="rId22"/>
    <p:sldId id="308" r:id="rId23"/>
    <p:sldId id="317" r:id="rId24"/>
    <p:sldId id="319" r:id="rId25"/>
    <p:sldId id="320" r:id="rId26"/>
    <p:sldId id="318" r:id="rId27"/>
    <p:sldId id="321" r:id="rId28"/>
    <p:sldId id="314" r:id="rId29"/>
    <p:sldId id="276" r:id="rId30"/>
    <p:sldId id="277" r:id="rId31"/>
    <p:sldId id="266" r:id="rId32"/>
    <p:sldId id="327" r:id="rId33"/>
    <p:sldId id="267"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5" d="100"/>
          <a:sy n="105" d="100"/>
        </p:scale>
        <p:origin x="798"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0AA242-EB6B-4F28-A6EF-C381DD32763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FC79EED1-F8AE-4DCA-BBBD-FA828C6738E1}">
      <dgm:prSet/>
      <dgm:spPr/>
      <dgm:t>
        <a:bodyPr/>
        <a:lstStyle/>
        <a:p>
          <a:r>
            <a:rPr lang="en-US"/>
            <a:t>Division of Public Health</a:t>
          </a:r>
        </a:p>
      </dgm:t>
    </dgm:pt>
    <dgm:pt modelId="{A5423B4E-F3D1-4573-9907-036DAAEF2BFE}" type="parTrans" cxnId="{1704D718-BC4E-4F76-B63F-F393E7452BE9}">
      <dgm:prSet/>
      <dgm:spPr/>
      <dgm:t>
        <a:bodyPr/>
        <a:lstStyle/>
        <a:p>
          <a:endParaRPr lang="en-US"/>
        </a:p>
      </dgm:t>
    </dgm:pt>
    <dgm:pt modelId="{5875049C-53AB-45C3-9D7B-04DFD3F9810F}" type="sibTrans" cxnId="{1704D718-BC4E-4F76-B63F-F393E7452BE9}">
      <dgm:prSet/>
      <dgm:spPr/>
      <dgm:t>
        <a:bodyPr/>
        <a:lstStyle/>
        <a:p>
          <a:endParaRPr lang="en-US"/>
        </a:p>
      </dgm:t>
    </dgm:pt>
    <dgm:pt modelId="{3C141DE9-9A98-4696-8B5A-5E9EA7609BC0}">
      <dgm:prSet/>
      <dgm:spPr/>
      <dgm:t>
        <a:bodyPr/>
        <a:lstStyle/>
        <a:p>
          <a:r>
            <a:rPr lang="en-US"/>
            <a:t>HIV Prevention Program</a:t>
          </a:r>
        </a:p>
      </dgm:t>
    </dgm:pt>
    <dgm:pt modelId="{9DAE52F3-060E-44D5-B2C4-94635FBBEB88}" type="parTrans" cxnId="{6604A68B-004B-4D02-B9D3-317C38697B94}">
      <dgm:prSet/>
      <dgm:spPr/>
      <dgm:t>
        <a:bodyPr/>
        <a:lstStyle/>
        <a:p>
          <a:endParaRPr lang="en-US"/>
        </a:p>
      </dgm:t>
    </dgm:pt>
    <dgm:pt modelId="{990EFFBC-A68E-4553-A1F2-89E051CF02FD}" type="sibTrans" cxnId="{6604A68B-004B-4D02-B9D3-317C38697B94}">
      <dgm:prSet/>
      <dgm:spPr/>
      <dgm:t>
        <a:bodyPr/>
        <a:lstStyle/>
        <a:p>
          <a:endParaRPr lang="en-US"/>
        </a:p>
      </dgm:t>
    </dgm:pt>
    <dgm:pt modelId="{E5F68E3F-DD95-49CB-8E04-C6A5EF03F07B}">
      <dgm:prSet/>
      <dgm:spPr/>
      <dgm:t>
        <a:bodyPr/>
        <a:lstStyle/>
        <a:p>
          <a:r>
            <a:rPr lang="en-US" b="1"/>
            <a:t>Nikita Clark (Niki)</a:t>
          </a:r>
          <a:endParaRPr lang="en-US"/>
        </a:p>
      </dgm:t>
    </dgm:pt>
    <dgm:pt modelId="{B0B9FF5B-6E88-4FE0-947F-77A07DEAFB6C}" type="parTrans" cxnId="{BE75CD81-FF40-4180-8E60-9C4D27F87209}">
      <dgm:prSet/>
      <dgm:spPr/>
      <dgm:t>
        <a:bodyPr/>
        <a:lstStyle/>
        <a:p>
          <a:endParaRPr lang="en-US"/>
        </a:p>
      </dgm:t>
    </dgm:pt>
    <dgm:pt modelId="{F9511F05-D47A-4C61-B033-6FF2915AF5A4}" type="sibTrans" cxnId="{BE75CD81-FF40-4180-8E60-9C4D27F87209}">
      <dgm:prSet/>
      <dgm:spPr/>
      <dgm:t>
        <a:bodyPr/>
        <a:lstStyle/>
        <a:p>
          <a:endParaRPr lang="en-US"/>
        </a:p>
      </dgm:t>
    </dgm:pt>
    <dgm:pt modelId="{B8C4EC8B-F6D9-4C11-923A-5ABFDA63B3F5}">
      <dgm:prSet/>
      <dgm:spPr/>
      <dgm:t>
        <a:bodyPr/>
        <a:lstStyle/>
        <a:p>
          <a:r>
            <a:rPr lang="en-US"/>
            <a:t>Program Administrator</a:t>
          </a:r>
        </a:p>
      </dgm:t>
    </dgm:pt>
    <dgm:pt modelId="{C8265A18-2443-44D6-8EF8-FF4B1F55FEE8}" type="parTrans" cxnId="{93AF5AC2-BBEF-4CA7-814C-6AAFF4ADCB49}">
      <dgm:prSet/>
      <dgm:spPr/>
      <dgm:t>
        <a:bodyPr/>
        <a:lstStyle/>
        <a:p>
          <a:endParaRPr lang="en-US"/>
        </a:p>
      </dgm:t>
    </dgm:pt>
    <dgm:pt modelId="{906A9B70-4506-41B3-B93B-B4EEB82A2FAF}" type="sibTrans" cxnId="{93AF5AC2-BBEF-4CA7-814C-6AAFF4ADCB49}">
      <dgm:prSet/>
      <dgm:spPr/>
      <dgm:t>
        <a:bodyPr/>
        <a:lstStyle/>
        <a:p>
          <a:endParaRPr lang="en-US"/>
        </a:p>
      </dgm:t>
    </dgm:pt>
    <dgm:pt modelId="{F71233E9-598C-4AF0-A4E7-E154CFDCD9D8}">
      <dgm:prSet custT="1"/>
      <dgm:spPr/>
      <dgm:t>
        <a:bodyPr/>
        <a:lstStyle/>
        <a:p>
          <a:r>
            <a:rPr lang="en-US" sz="1100" dirty="0"/>
            <a:t>Health Promotion and Disease Prevention</a:t>
          </a:r>
        </a:p>
      </dgm:t>
    </dgm:pt>
    <dgm:pt modelId="{74102131-DDA7-4E80-ABDF-006E80E037CA}" type="parTrans" cxnId="{DD0BB906-6487-45C4-89A5-CA53A0063722}">
      <dgm:prSet/>
      <dgm:spPr/>
      <dgm:t>
        <a:bodyPr/>
        <a:lstStyle/>
        <a:p>
          <a:endParaRPr lang="en-US"/>
        </a:p>
      </dgm:t>
    </dgm:pt>
    <dgm:pt modelId="{5D5080AD-6D69-4B5A-87EA-64D155419333}" type="sibTrans" cxnId="{DD0BB906-6487-45C4-89A5-CA53A0063722}">
      <dgm:prSet/>
      <dgm:spPr/>
      <dgm:t>
        <a:bodyPr/>
        <a:lstStyle/>
        <a:p>
          <a:endParaRPr lang="en-US"/>
        </a:p>
      </dgm:t>
    </dgm:pt>
    <dgm:pt modelId="{DDF2831D-E2AA-45B4-A71D-E382FDA2D777}" type="pres">
      <dgm:prSet presAssocID="{150AA242-EB6B-4F28-A6EF-C381DD32763E}" presName="linear" presStyleCnt="0">
        <dgm:presLayoutVars>
          <dgm:dir/>
          <dgm:animLvl val="lvl"/>
          <dgm:resizeHandles val="exact"/>
        </dgm:presLayoutVars>
      </dgm:prSet>
      <dgm:spPr/>
    </dgm:pt>
    <dgm:pt modelId="{BFFB8F58-E63D-4F17-B915-4AFF019C706A}" type="pres">
      <dgm:prSet presAssocID="{FC79EED1-F8AE-4DCA-BBBD-FA828C6738E1}" presName="parentLin" presStyleCnt="0"/>
      <dgm:spPr/>
    </dgm:pt>
    <dgm:pt modelId="{674C71A3-A620-4C07-A8A7-5B33C5675FB0}" type="pres">
      <dgm:prSet presAssocID="{FC79EED1-F8AE-4DCA-BBBD-FA828C6738E1}" presName="parentLeftMargin" presStyleLbl="node1" presStyleIdx="0" presStyleCnt="4"/>
      <dgm:spPr/>
    </dgm:pt>
    <dgm:pt modelId="{362503F1-CF9E-4068-86CD-C9C6DEF6A901}" type="pres">
      <dgm:prSet presAssocID="{FC79EED1-F8AE-4DCA-BBBD-FA828C6738E1}" presName="parentText" presStyleLbl="node1" presStyleIdx="0" presStyleCnt="4">
        <dgm:presLayoutVars>
          <dgm:chMax val="0"/>
          <dgm:bulletEnabled val="1"/>
        </dgm:presLayoutVars>
      </dgm:prSet>
      <dgm:spPr/>
    </dgm:pt>
    <dgm:pt modelId="{5F891F0E-0CD8-4BD9-905D-CFC151CCF742}" type="pres">
      <dgm:prSet presAssocID="{FC79EED1-F8AE-4DCA-BBBD-FA828C6738E1}" presName="negativeSpace" presStyleCnt="0"/>
      <dgm:spPr/>
    </dgm:pt>
    <dgm:pt modelId="{AF552E65-8419-4C04-8C0B-8C61A0F048F0}" type="pres">
      <dgm:prSet presAssocID="{FC79EED1-F8AE-4DCA-BBBD-FA828C6738E1}" presName="childText" presStyleLbl="conFgAcc1" presStyleIdx="0" presStyleCnt="4">
        <dgm:presLayoutVars>
          <dgm:bulletEnabled val="1"/>
        </dgm:presLayoutVars>
      </dgm:prSet>
      <dgm:spPr/>
    </dgm:pt>
    <dgm:pt modelId="{092513BC-B331-4957-93A8-E360AD7A81C9}" type="pres">
      <dgm:prSet presAssocID="{5875049C-53AB-45C3-9D7B-04DFD3F9810F}" presName="spaceBetweenRectangles" presStyleCnt="0"/>
      <dgm:spPr/>
    </dgm:pt>
    <dgm:pt modelId="{B614C81E-D574-4973-B238-9375AADB7402}" type="pres">
      <dgm:prSet presAssocID="{3C141DE9-9A98-4696-8B5A-5E9EA7609BC0}" presName="parentLin" presStyleCnt="0"/>
      <dgm:spPr/>
    </dgm:pt>
    <dgm:pt modelId="{8DD4AD80-4932-42EA-9C72-BC314F3E2084}" type="pres">
      <dgm:prSet presAssocID="{3C141DE9-9A98-4696-8B5A-5E9EA7609BC0}" presName="parentLeftMargin" presStyleLbl="node1" presStyleIdx="0" presStyleCnt="4"/>
      <dgm:spPr/>
    </dgm:pt>
    <dgm:pt modelId="{2290C4BD-A57D-4F81-BACC-9D7F1931ACBA}" type="pres">
      <dgm:prSet presAssocID="{3C141DE9-9A98-4696-8B5A-5E9EA7609BC0}" presName="parentText" presStyleLbl="node1" presStyleIdx="1" presStyleCnt="4">
        <dgm:presLayoutVars>
          <dgm:chMax val="0"/>
          <dgm:bulletEnabled val="1"/>
        </dgm:presLayoutVars>
      </dgm:prSet>
      <dgm:spPr/>
    </dgm:pt>
    <dgm:pt modelId="{8325972D-E8E3-43DF-A969-971AE6509BBA}" type="pres">
      <dgm:prSet presAssocID="{3C141DE9-9A98-4696-8B5A-5E9EA7609BC0}" presName="negativeSpace" presStyleCnt="0"/>
      <dgm:spPr/>
    </dgm:pt>
    <dgm:pt modelId="{D2786D8B-DB0C-47FA-8FAB-0F43D155C95E}" type="pres">
      <dgm:prSet presAssocID="{3C141DE9-9A98-4696-8B5A-5E9EA7609BC0}" presName="childText" presStyleLbl="conFgAcc1" presStyleIdx="1" presStyleCnt="4">
        <dgm:presLayoutVars>
          <dgm:bulletEnabled val="1"/>
        </dgm:presLayoutVars>
      </dgm:prSet>
      <dgm:spPr/>
    </dgm:pt>
    <dgm:pt modelId="{C709B57B-4A5F-4139-A294-569AFBC1E3E6}" type="pres">
      <dgm:prSet presAssocID="{990EFFBC-A68E-4553-A1F2-89E051CF02FD}" presName="spaceBetweenRectangles" presStyleCnt="0"/>
      <dgm:spPr/>
    </dgm:pt>
    <dgm:pt modelId="{8BB41500-E921-4943-86E8-D54B37EEC2F5}" type="pres">
      <dgm:prSet presAssocID="{E5F68E3F-DD95-49CB-8E04-C6A5EF03F07B}" presName="parentLin" presStyleCnt="0"/>
      <dgm:spPr/>
    </dgm:pt>
    <dgm:pt modelId="{EF01F7D2-5A56-4B7D-9010-C1D85E03DEDC}" type="pres">
      <dgm:prSet presAssocID="{E5F68E3F-DD95-49CB-8E04-C6A5EF03F07B}" presName="parentLeftMargin" presStyleLbl="node1" presStyleIdx="1" presStyleCnt="4"/>
      <dgm:spPr/>
    </dgm:pt>
    <dgm:pt modelId="{1DAF6C97-803C-400A-B569-3C24B93EB747}" type="pres">
      <dgm:prSet presAssocID="{E5F68E3F-DD95-49CB-8E04-C6A5EF03F07B}" presName="parentText" presStyleLbl="node1" presStyleIdx="2" presStyleCnt="4">
        <dgm:presLayoutVars>
          <dgm:chMax val="0"/>
          <dgm:bulletEnabled val="1"/>
        </dgm:presLayoutVars>
      </dgm:prSet>
      <dgm:spPr/>
    </dgm:pt>
    <dgm:pt modelId="{8ED0730A-70D7-4744-8B4F-679EB22653DB}" type="pres">
      <dgm:prSet presAssocID="{E5F68E3F-DD95-49CB-8E04-C6A5EF03F07B}" presName="negativeSpace" presStyleCnt="0"/>
      <dgm:spPr/>
    </dgm:pt>
    <dgm:pt modelId="{D71D1B8B-DF39-4941-A06C-E160B82EAC4C}" type="pres">
      <dgm:prSet presAssocID="{E5F68E3F-DD95-49CB-8E04-C6A5EF03F07B}" presName="childText" presStyleLbl="conFgAcc1" presStyleIdx="2" presStyleCnt="4">
        <dgm:presLayoutVars>
          <dgm:bulletEnabled val="1"/>
        </dgm:presLayoutVars>
      </dgm:prSet>
      <dgm:spPr/>
    </dgm:pt>
    <dgm:pt modelId="{8FCC020D-D2D0-4E75-9C0E-8975FC527440}" type="pres">
      <dgm:prSet presAssocID="{F9511F05-D47A-4C61-B033-6FF2915AF5A4}" presName="spaceBetweenRectangles" presStyleCnt="0"/>
      <dgm:spPr/>
    </dgm:pt>
    <dgm:pt modelId="{A7E0548C-3761-46D3-BE0B-BC9EA0C3E9DD}" type="pres">
      <dgm:prSet presAssocID="{B8C4EC8B-F6D9-4C11-923A-5ABFDA63B3F5}" presName="parentLin" presStyleCnt="0"/>
      <dgm:spPr/>
    </dgm:pt>
    <dgm:pt modelId="{3C44FCD7-648B-4D9C-AD37-60C5757B50C6}" type="pres">
      <dgm:prSet presAssocID="{B8C4EC8B-F6D9-4C11-923A-5ABFDA63B3F5}" presName="parentLeftMargin" presStyleLbl="node1" presStyleIdx="2" presStyleCnt="4"/>
      <dgm:spPr/>
    </dgm:pt>
    <dgm:pt modelId="{00E587B6-8379-47A8-A410-E2ABDA4DA59A}" type="pres">
      <dgm:prSet presAssocID="{B8C4EC8B-F6D9-4C11-923A-5ABFDA63B3F5}" presName="parentText" presStyleLbl="node1" presStyleIdx="3" presStyleCnt="4">
        <dgm:presLayoutVars>
          <dgm:chMax val="0"/>
          <dgm:bulletEnabled val="1"/>
        </dgm:presLayoutVars>
      </dgm:prSet>
      <dgm:spPr/>
    </dgm:pt>
    <dgm:pt modelId="{4DA2E4B9-27EF-42C3-806A-86EE482964D7}" type="pres">
      <dgm:prSet presAssocID="{B8C4EC8B-F6D9-4C11-923A-5ABFDA63B3F5}" presName="negativeSpace" presStyleCnt="0"/>
      <dgm:spPr/>
    </dgm:pt>
    <dgm:pt modelId="{E4D73041-684C-4820-8710-A88946E138E6}" type="pres">
      <dgm:prSet presAssocID="{B8C4EC8B-F6D9-4C11-923A-5ABFDA63B3F5}" presName="childText" presStyleLbl="conFgAcc1" presStyleIdx="3" presStyleCnt="4">
        <dgm:presLayoutVars>
          <dgm:bulletEnabled val="1"/>
        </dgm:presLayoutVars>
      </dgm:prSet>
      <dgm:spPr/>
    </dgm:pt>
  </dgm:ptLst>
  <dgm:cxnLst>
    <dgm:cxn modelId="{995A9600-E7F9-4BBD-9251-CF10EFA0CE7D}" type="presOf" srcId="{E5F68E3F-DD95-49CB-8E04-C6A5EF03F07B}" destId="{1DAF6C97-803C-400A-B569-3C24B93EB747}" srcOrd="1" destOrd="0" presId="urn:microsoft.com/office/officeart/2005/8/layout/list1"/>
    <dgm:cxn modelId="{DD0BB906-6487-45C4-89A5-CA53A0063722}" srcId="{FC79EED1-F8AE-4DCA-BBBD-FA828C6738E1}" destId="{F71233E9-598C-4AF0-A4E7-E154CFDCD9D8}" srcOrd="0" destOrd="0" parTransId="{74102131-DDA7-4E80-ABDF-006E80E037CA}" sibTransId="{5D5080AD-6D69-4B5A-87EA-64D155419333}"/>
    <dgm:cxn modelId="{1704D718-BC4E-4F76-B63F-F393E7452BE9}" srcId="{150AA242-EB6B-4F28-A6EF-C381DD32763E}" destId="{FC79EED1-F8AE-4DCA-BBBD-FA828C6738E1}" srcOrd="0" destOrd="0" parTransId="{A5423B4E-F3D1-4573-9907-036DAAEF2BFE}" sibTransId="{5875049C-53AB-45C3-9D7B-04DFD3F9810F}"/>
    <dgm:cxn modelId="{84B61629-2820-4F03-824C-8B2A81AAEFE2}" type="presOf" srcId="{F71233E9-598C-4AF0-A4E7-E154CFDCD9D8}" destId="{AF552E65-8419-4C04-8C0B-8C61A0F048F0}" srcOrd="0" destOrd="0" presId="urn:microsoft.com/office/officeart/2005/8/layout/list1"/>
    <dgm:cxn modelId="{F2C4A834-5514-4E67-8EED-8C1EE98ED94A}" type="presOf" srcId="{FC79EED1-F8AE-4DCA-BBBD-FA828C6738E1}" destId="{362503F1-CF9E-4068-86CD-C9C6DEF6A901}" srcOrd="1" destOrd="0" presId="urn:microsoft.com/office/officeart/2005/8/layout/list1"/>
    <dgm:cxn modelId="{04E66861-F688-412C-805E-E8B6B76EE7A8}" type="presOf" srcId="{150AA242-EB6B-4F28-A6EF-C381DD32763E}" destId="{DDF2831D-E2AA-45B4-A71D-E382FDA2D777}" srcOrd="0" destOrd="0" presId="urn:microsoft.com/office/officeart/2005/8/layout/list1"/>
    <dgm:cxn modelId="{580F2C68-4ABA-4A6B-BB78-83CAAB6A932E}" type="presOf" srcId="{FC79EED1-F8AE-4DCA-BBBD-FA828C6738E1}" destId="{674C71A3-A620-4C07-A8A7-5B33C5675FB0}" srcOrd="0" destOrd="0" presId="urn:microsoft.com/office/officeart/2005/8/layout/list1"/>
    <dgm:cxn modelId="{5B93B256-B05D-460E-86D8-A41541C32903}" type="presOf" srcId="{B8C4EC8B-F6D9-4C11-923A-5ABFDA63B3F5}" destId="{3C44FCD7-648B-4D9C-AD37-60C5757B50C6}" srcOrd="0" destOrd="0" presId="urn:microsoft.com/office/officeart/2005/8/layout/list1"/>
    <dgm:cxn modelId="{BE75CD81-FF40-4180-8E60-9C4D27F87209}" srcId="{150AA242-EB6B-4F28-A6EF-C381DD32763E}" destId="{E5F68E3F-DD95-49CB-8E04-C6A5EF03F07B}" srcOrd="2" destOrd="0" parTransId="{B0B9FF5B-6E88-4FE0-947F-77A07DEAFB6C}" sibTransId="{F9511F05-D47A-4C61-B033-6FF2915AF5A4}"/>
    <dgm:cxn modelId="{6604A68B-004B-4D02-B9D3-317C38697B94}" srcId="{150AA242-EB6B-4F28-A6EF-C381DD32763E}" destId="{3C141DE9-9A98-4696-8B5A-5E9EA7609BC0}" srcOrd="1" destOrd="0" parTransId="{9DAE52F3-060E-44D5-B2C4-94635FBBEB88}" sibTransId="{990EFFBC-A68E-4553-A1F2-89E051CF02FD}"/>
    <dgm:cxn modelId="{5E847498-1698-45F1-849C-F012DC8A689D}" type="presOf" srcId="{B8C4EC8B-F6D9-4C11-923A-5ABFDA63B3F5}" destId="{00E587B6-8379-47A8-A410-E2ABDA4DA59A}" srcOrd="1" destOrd="0" presId="urn:microsoft.com/office/officeart/2005/8/layout/list1"/>
    <dgm:cxn modelId="{D743F2BB-A1B9-423A-9F2B-342F514BC582}" type="presOf" srcId="{E5F68E3F-DD95-49CB-8E04-C6A5EF03F07B}" destId="{EF01F7D2-5A56-4B7D-9010-C1D85E03DEDC}" srcOrd="0" destOrd="0" presId="urn:microsoft.com/office/officeart/2005/8/layout/list1"/>
    <dgm:cxn modelId="{93AF5AC2-BBEF-4CA7-814C-6AAFF4ADCB49}" srcId="{150AA242-EB6B-4F28-A6EF-C381DD32763E}" destId="{B8C4EC8B-F6D9-4C11-923A-5ABFDA63B3F5}" srcOrd="3" destOrd="0" parTransId="{C8265A18-2443-44D6-8EF8-FF4B1F55FEE8}" sibTransId="{906A9B70-4506-41B3-B93B-B4EEB82A2FAF}"/>
    <dgm:cxn modelId="{1A9858C5-2A6B-4BF7-B6CA-34E13E9C0E2F}" type="presOf" srcId="{3C141DE9-9A98-4696-8B5A-5E9EA7609BC0}" destId="{8DD4AD80-4932-42EA-9C72-BC314F3E2084}" srcOrd="0" destOrd="0" presId="urn:microsoft.com/office/officeart/2005/8/layout/list1"/>
    <dgm:cxn modelId="{C303BBCE-606E-40DB-A9FC-26044ED18B77}" type="presOf" srcId="{3C141DE9-9A98-4696-8B5A-5E9EA7609BC0}" destId="{2290C4BD-A57D-4F81-BACC-9D7F1931ACBA}" srcOrd="1" destOrd="0" presId="urn:microsoft.com/office/officeart/2005/8/layout/list1"/>
    <dgm:cxn modelId="{CBD9545A-51C8-4CCE-83E7-1A060D710FB9}" type="presParOf" srcId="{DDF2831D-E2AA-45B4-A71D-E382FDA2D777}" destId="{BFFB8F58-E63D-4F17-B915-4AFF019C706A}" srcOrd="0" destOrd="0" presId="urn:microsoft.com/office/officeart/2005/8/layout/list1"/>
    <dgm:cxn modelId="{C568CA04-6749-4E67-BEE9-02D7D755E225}" type="presParOf" srcId="{BFFB8F58-E63D-4F17-B915-4AFF019C706A}" destId="{674C71A3-A620-4C07-A8A7-5B33C5675FB0}" srcOrd="0" destOrd="0" presId="urn:microsoft.com/office/officeart/2005/8/layout/list1"/>
    <dgm:cxn modelId="{AF0104A6-0A14-4A76-A099-985EF3402C8E}" type="presParOf" srcId="{BFFB8F58-E63D-4F17-B915-4AFF019C706A}" destId="{362503F1-CF9E-4068-86CD-C9C6DEF6A901}" srcOrd="1" destOrd="0" presId="urn:microsoft.com/office/officeart/2005/8/layout/list1"/>
    <dgm:cxn modelId="{1C892B41-3BFF-410F-8859-D4688DDDE85D}" type="presParOf" srcId="{DDF2831D-E2AA-45B4-A71D-E382FDA2D777}" destId="{5F891F0E-0CD8-4BD9-905D-CFC151CCF742}" srcOrd="1" destOrd="0" presId="urn:microsoft.com/office/officeart/2005/8/layout/list1"/>
    <dgm:cxn modelId="{F51A49E2-34D4-46BA-9D38-2D1DA8EAEFA4}" type="presParOf" srcId="{DDF2831D-E2AA-45B4-A71D-E382FDA2D777}" destId="{AF552E65-8419-4C04-8C0B-8C61A0F048F0}" srcOrd="2" destOrd="0" presId="urn:microsoft.com/office/officeart/2005/8/layout/list1"/>
    <dgm:cxn modelId="{85F80E5A-57ED-4898-8261-FF6C5E4FFE64}" type="presParOf" srcId="{DDF2831D-E2AA-45B4-A71D-E382FDA2D777}" destId="{092513BC-B331-4957-93A8-E360AD7A81C9}" srcOrd="3" destOrd="0" presId="urn:microsoft.com/office/officeart/2005/8/layout/list1"/>
    <dgm:cxn modelId="{E8A6AEB9-9AE2-45C5-AEF3-80BFCBD6D942}" type="presParOf" srcId="{DDF2831D-E2AA-45B4-A71D-E382FDA2D777}" destId="{B614C81E-D574-4973-B238-9375AADB7402}" srcOrd="4" destOrd="0" presId="urn:microsoft.com/office/officeart/2005/8/layout/list1"/>
    <dgm:cxn modelId="{A75D3EC5-1412-4063-B78B-1B3EF10CDD04}" type="presParOf" srcId="{B614C81E-D574-4973-B238-9375AADB7402}" destId="{8DD4AD80-4932-42EA-9C72-BC314F3E2084}" srcOrd="0" destOrd="0" presId="urn:microsoft.com/office/officeart/2005/8/layout/list1"/>
    <dgm:cxn modelId="{0C9964F7-7651-4C5D-938D-7B2718CDE089}" type="presParOf" srcId="{B614C81E-D574-4973-B238-9375AADB7402}" destId="{2290C4BD-A57D-4F81-BACC-9D7F1931ACBA}" srcOrd="1" destOrd="0" presId="urn:microsoft.com/office/officeart/2005/8/layout/list1"/>
    <dgm:cxn modelId="{25194ADB-A943-4AB4-B142-C92BF3C5870D}" type="presParOf" srcId="{DDF2831D-E2AA-45B4-A71D-E382FDA2D777}" destId="{8325972D-E8E3-43DF-A969-971AE6509BBA}" srcOrd="5" destOrd="0" presId="urn:microsoft.com/office/officeart/2005/8/layout/list1"/>
    <dgm:cxn modelId="{3C18062F-E5B4-48CA-B314-B0F266884F13}" type="presParOf" srcId="{DDF2831D-E2AA-45B4-A71D-E382FDA2D777}" destId="{D2786D8B-DB0C-47FA-8FAB-0F43D155C95E}" srcOrd="6" destOrd="0" presId="urn:microsoft.com/office/officeart/2005/8/layout/list1"/>
    <dgm:cxn modelId="{9B739F2C-2DBD-49E2-89DB-D26F3FDCA6A5}" type="presParOf" srcId="{DDF2831D-E2AA-45B4-A71D-E382FDA2D777}" destId="{C709B57B-4A5F-4139-A294-569AFBC1E3E6}" srcOrd="7" destOrd="0" presId="urn:microsoft.com/office/officeart/2005/8/layout/list1"/>
    <dgm:cxn modelId="{6C743BBD-16D3-407B-8877-6B72A800BC72}" type="presParOf" srcId="{DDF2831D-E2AA-45B4-A71D-E382FDA2D777}" destId="{8BB41500-E921-4943-86E8-D54B37EEC2F5}" srcOrd="8" destOrd="0" presId="urn:microsoft.com/office/officeart/2005/8/layout/list1"/>
    <dgm:cxn modelId="{2F5622D3-94CC-479B-BD59-E1A595464BEA}" type="presParOf" srcId="{8BB41500-E921-4943-86E8-D54B37EEC2F5}" destId="{EF01F7D2-5A56-4B7D-9010-C1D85E03DEDC}" srcOrd="0" destOrd="0" presId="urn:microsoft.com/office/officeart/2005/8/layout/list1"/>
    <dgm:cxn modelId="{F02300D4-C043-45B6-9EB1-09515F789E09}" type="presParOf" srcId="{8BB41500-E921-4943-86E8-D54B37EEC2F5}" destId="{1DAF6C97-803C-400A-B569-3C24B93EB747}" srcOrd="1" destOrd="0" presId="urn:microsoft.com/office/officeart/2005/8/layout/list1"/>
    <dgm:cxn modelId="{14D2E71C-4B4B-47F5-B5D2-E1E975235260}" type="presParOf" srcId="{DDF2831D-E2AA-45B4-A71D-E382FDA2D777}" destId="{8ED0730A-70D7-4744-8B4F-679EB22653DB}" srcOrd="9" destOrd="0" presId="urn:microsoft.com/office/officeart/2005/8/layout/list1"/>
    <dgm:cxn modelId="{C37567F7-6E6A-4E8F-9D36-84C9F0AF141D}" type="presParOf" srcId="{DDF2831D-E2AA-45B4-A71D-E382FDA2D777}" destId="{D71D1B8B-DF39-4941-A06C-E160B82EAC4C}" srcOrd="10" destOrd="0" presId="urn:microsoft.com/office/officeart/2005/8/layout/list1"/>
    <dgm:cxn modelId="{4E3A1102-8899-442B-847B-0EBFABCE5E3C}" type="presParOf" srcId="{DDF2831D-E2AA-45B4-A71D-E382FDA2D777}" destId="{8FCC020D-D2D0-4E75-9C0E-8975FC527440}" srcOrd="11" destOrd="0" presId="urn:microsoft.com/office/officeart/2005/8/layout/list1"/>
    <dgm:cxn modelId="{27EBD365-79F1-445F-BFC0-5E460C00073B}" type="presParOf" srcId="{DDF2831D-E2AA-45B4-A71D-E382FDA2D777}" destId="{A7E0548C-3761-46D3-BE0B-BC9EA0C3E9DD}" srcOrd="12" destOrd="0" presId="urn:microsoft.com/office/officeart/2005/8/layout/list1"/>
    <dgm:cxn modelId="{BAD69C3C-4F84-4890-88D1-3D1AAEEA4E00}" type="presParOf" srcId="{A7E0548C-3761-46D3-BE0B-BC9EA0C3E9DD}" destId="{3C44FCD7-648B-4D9C-AD37-60C5757B50C6}" srcOrd="0" destOrd="0" presId="urn:microsoft.com/office/officeart/2005/8/layout/list1"/>
    <dgm:cxn modelId="{611D4BE4-3C0E-4FB5-B2D7-11F14B6B7F90}" type="presParOf" srcId="{A7E0548C-3761-46D3-BE0B-BC9EA0C3E9DD}" destId="{00E587B6-8379-47A8-A410-E2ABDA4DA59A}" srcOrd="1" destOrd="0" presId="urn:microsoft.com/office/officeart/2005/8/layout/list1"/>
    <dgm:cxn modelId="{AA04E167-60A8-4892-A997-534C9FA32BB0}" type="presParOf" srcId="{DDF2831D-E2AA-45B4-A71D-E382FDA2D777}" destId="{4DA2E4B9-27EF-42C3-806A-86EE482964D7}" srcOrd="13" destOrd="0" presId="urn:microsoft.com/office/officeart/2005/8/layout/list1"/>
    <dgm:cxn modelId="{10F392B7-BEE7-4BBB-A92B-DCAB6086A098}" type="presParOf" srcId="{DDF2831D-E2AA-45B4-A71D-E382FDA2D777}" destId="{E4D73041-684C-4820-8710-A88946E138E6}"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689BC8-59DB-42FE-9DD8-DD8E25708E99}" type="doc">
      <dgm:prSet loTypeId="urn:microsoft.com/office/officeart/2005/8/layout/process4" loCatId="process" qsTypeId="urn:microsoft.com/office/officeart/2005/8/quickstyle/simple1" qsCatId="simple" csTypeId="urn:microsoft.com/office/officeart/2005/8/colors/accent1_2" csCatId="accent1"/>
      <dgm:spPr/>
      <dgm:t>
        <a:bodyPr/>
        <a:lstStyle/>
        <a:p>
          <a:endParaRPr lang="en-US"/>
        </a:p>
      </dgm:t>
    </dgm:pt>
    <dgm:pt modelId="{5F2AE027-D125-42CC-A493-1A9257895E44}">
      <dgm:prSet/>
      <dgm:spPr/>
      <dgm:t>
        <a:bodyPr/>
        <a:lstStyle/>
        <a:p>
          <a:r>
            <a:rPr lang="en-US"/>
            <a:t>Window period is the period between HIV infection and the time the body produces antibodies to HIV in sufficient quantities to be detected by an HIV antibody test</a:t>
          </a:r>
        </a:p>
      </dgm:t>
    </dgm:pt>
    <dgm:pt modelId="{8B940C8F-8B90-44A4-954B-E5999C83CBA5}" type="parTrans" cxnId="{6A110E9F-0443-42EA-8E3B-DB9CB5CAAABE}">
      <dgm:prSet/>
      <dgm:spPr/>
      <dgm:t>
        <a:bodyPr/>
        <a:lstStyle/>
        <a:p>
          <a:endParaRPr lang="en-US"/>
        </a:p>
      </dgm:t>
    </dgm:pt>
    <dgm:pt modelId="{0A080F53-E4FC-474D-8BE0-6FB72FE154F3}" type="sibTrans" cxnId="{6A110E9F-0443-42EA-8E3B-DB9CB5CAAABE}">
      <dgm:prSet/>
      <dgm:spPr/>
      <dgm:t>
        <a:bodyPr/>
        <a:lstStyle/>
        <a:p>
          <a:endParaRPr lang="en-US"/>
        </a:p>
      </dgm:t>
    </dgm:pt>
    <dgm:pt modelId="{7677EE28-4173-4455-B7B6-8B6DD55CE99E}">
      <dgm:prSet/>
      <dgm:spPr/>
      <dgm:t>
        <a:bodyPr/>
        <a:lstStyle/>
        <a:p>
          <a:r>
            <a:rPr lang="en-US"/>
            <a:t>How you should explain to the client:</a:t>
          </a:r>
        </a:p>
      </dgm:t>
    </dgm:pt>
    <dgm:pt modelId="{57F3ABB9-DCF6-4822-A492-1A8943982530}" type="parTrans" cxnId="{C4C35973-D0C3-4FF0-BB99-62B6C871E89D}">
      <dgm:prSet/>
      <dgm:spPr/>
      <dgm:t>
        <a:bodyPr/>
        <a:lstStyle/>
        <a:p>
          <a:endParaRPr lang="en-US"/>
        </a:p>
      </dgm:t>
    </dgm:pt>
    <dgm:pt modelId="{434EC619-3184-46E8-836A-1E477FB0B626}" type="sibTrans" cxnId="{C4C35973-D0C3-4FF0-BB99-62B6C871E89D}">
      <dgm:prSet/>
      <dgm:spPr/>
      <dgm:t>
        <a:bodyPr/>
        <a:lstStyle/>
        <a:p>
          <a:endParaRPr lang="en-US"/>
        </a:p>
      </dgm:t>
    </dgm:pt>
    <dgm:pt modelId="{D89EA823-DAE2-494A-8B37-3408F104467A}">
      <dgm:prSet/>
      <dgm:spPr/>
      <dgm:t>
        <a:bodyPr/>
        <a:lstStyle/>
        <a:p>
          <a:r>
            <a:rPr lang="en-US"/>
            <a:t>“The test may not pick up the infection if you were infected in the last 3 months. If you had unprotected sex or if you shared needles/works in the past 3 months, you will need to come back for follow up HIV testing in 3 months- even if today’s test is negative”.</a:t>
          </a:r>
        </a:p>
      </dgm:t>
    </dgm:pt>
    <dgm:pt modelId="{2D5C6BB8-D522-4539-9379-C53EFD2015AD}" type="parTrans" cxnId="{02E992EC-768A-4831-AD0B-C85B5FEB91B0}">
      <dgm:prSet/>
      <dgm:spPr/>
      <dgm:t>
        <a:bodyPr/>
        <a:lstStyle/>
        <a:p>
          <a:endParaRPr lang="en-US"/>
        </a:p>
      </dgm:t>
    </dgm:pt>
    <dgm:pt modelId="{3BA3B1DF-F326-49FD-96B2-1651C463430C}" type="sibTrans" cxnId="{02E992EC-768A-4831-AD0B-C85B5FEB91B0}">
      <dgm:prSet/>
      <dgm:spPr/>
      <dgm:t>
        <a:bodyPr/>
        <a:lstStyle/>
        <a:p>
          <a:endParaRPr lang="en-US"/>
        </a:p>
      </dgm:t>
    </dgm:pt>
    <dgm:pt modelId="{8C1B0153-BB7B-48EC-AD0E-3CD3D2EB0595}">
      <dgm:prSet/>
      <dgm:spPr/>
      <dgm:t>
        <a:bodyPr/>
        <a:lstStyle/>
        <a:p>
          <a:r>
            <a:rPr lang="en-US"/>
            <a:t>“Since your last high-risk exposure was 5 days ago then I recommend you returning _________(90 days after last exposure), so we can test again because of a chance it’s too early for the test to detect a recent infection”.</a:t>
          </a:r>
        </a:p>
      </dgm:t>
    </dgm:pt>
    <dgm:pt modelId="{90617727-7A10-4E1D-B503-4EA369A17EAA}" type="parTrans" cxnId="{63EFFDBA-3ADA-41EC-BB37-2000A24E9149}">
      <dgm:prSet/>
      <dgm:spPr/>
      <dgm:t>
        <a:bodyPr/>
        <a:lstStyle/>
        <a:p>
          <a:endParaRPr lang="en-US"/>
        </a:p>
      </dgm:t>
    </dgm:pt>
    <dgm:pt modelId="{EED5E7F2-7975-470F-91DC-5F2E15EBFC07}" type="sibTrans" cxnId="{63EFFDBA-3ADA-41EC-BB37-2000A24E9149}">
      <dgm:prSet/>
      <dgm:spPr/>
      <dgm:t>
        <a:bodyPr/>
        <a:lstStyle/>
        <a:p>
          <a:endParaRPr lang="en-US"/>
        </a:p>
      </dgm:t>
    </dgm:pt>
    <dgm:pt modelId="{68256393-5FA1-4162-82AB-DBFA30E3C74A}" type="pres">
      <dgm:prSet presAssocID="{E5689BC8-59DB-42FE-9DD8-DD8E25708E99}" presName="Name0" presStyleCnt="0">
        <dgm:presLayoutVars>
          <dgm:dir/>
          <dgm:animLvl val="lvl"/>
          <dgm:resizeHandles val="exact"/>
        </dgm:presLayoutVars>
      </dgm:prSet>
      <dgm:spPr/>
    </dgm:pt>
    <dgm:pt modelId="{8E25DA53-9809-49CC-A594-32369C42A716}" type="pres">
      <dgm:prSet presAssocID="{8C1B0153-BB7B-48EC-AD0E-3CD3D2EB0595}" presName="boxAndChildren" presStyleCnt="0"/>
      <dgm:spPr/>
    </dgm:pt>
    <dgm:pt modelId="{79D08F0B-09CB-46D4-8CD1-80796F86C405}" type="pres">
      <dgm:prSet presAssocID="{8C1B0153-BB7B-48EC-AD0E-3CD3D2EB0595}" presName="parentTextBox" presStyleLbl="node1" presStyleIdx="0" presStyleCnt="4"/>
      <dgm:spPr/>
    </dgm:pt>
    <dgm:pt modelId="{891B4441-B91C-4A38-AAA4-D81C175990E7}" type="pres">
      <dgm:prSet presAssocID="{3BA3B1DF-F326-49FD-96B2-1651C463430C}" presName="sp" presStyleCnt="0"/>
      <dgm:spPr/>
    </dgm:pt>
    <dgm:pt modelId="{E14D27C6-3D0A-425B-8F7A-F38AEA42AF11}" type="pres">
      <dgm:prSet presAssocID="{D89EA823-DAE2-494A-8B37-3408F104467A}" presName="arrowAndChildren" presStyleCnt="0"/>
      <dgm:spPr/>
    </dgm:pt>
    <dgm:pt modelId="{5428725C-E732-40A4-A30B-13F0DFE98044}" type="pres">
      <dgm:prSet presAssocID="{D89EA823-DAE2-494A-8B37-3408F104467A}" presName="parentTextArrow" presStyleLbl="node1" presStyleIdx="1" presStyleCnt="4"/>
      <dgm:spPr/>
    </dgm:pt>
    <dgm:pt modelId="{9E8F4F2F-DF34-4847-9998-5A0D74ED0E04}" type="pres">
      <dgm:prSet presAssocID="{434EC619-3184-46E8-836A-1E477FB0B626}" presName="sp" presStyleCnt="0"/>
      <dgm:spPr/>
    </dgm:pt>
    <dgm:pt modelId="{4743F0F6-75D4-4C50-A0ED-0A3CBA3A716B}" type="pres">
      <dgm:prSet presAssocID="{7677EE28-4173-4455-B7B6-8B6DD55CE99E}" presName="arrowAndChildren" presStyleCnt="0"/>
      <dgm:spPr/>
    </dgm:pt>
    <dgm:pt modelId="{54DB4CE8-D544-4B9A-A238-623EE30A7CBC}" type="pres">
      <dgm:prSet presAssocID="{7677EE28-4173-4455-B7B6-8B6DD55CE99E}" presName="parentTextArrow" presStyleLbl="node1" presStyleIdx="2" presStyleCnt="4"/>
      <dgm:spPr/>
    </dgm:pt>
    <dgm:pt modelId="{82468C5A-151B-48E1-9CC5-5B9867D20417}" type="pres">
      <dgm:prSet presAssocID="{0A080F53-E4FC-474D-8BE0-6FB72FE154F3}" presName="sp" presStyleCnt="0"/>
      <dgm:spPr/>
    </dgm:pt>
    <dgm:pt modelId="{8A9AA597-5843-4C7C-AA24-2121EBB48BED}" type="pres">
      <dgm:prSet presAssocID="{5F2AE027-D125-42CC-A493-1A9257895E44}" presName="arrowAndChildren" presStyleCnt="0"/>
      <dgm:spPr/>
    </dgm:pt>
    <dgm:pt modelId="{A35A25D2-1EE0-4111-94C9-BC07F27D7462}" type="pres">
      <dgm:prSet presAssocID="{5F2AE027-D125-42CC-A493-1A9257895E44}" presName="parentTextArrow" presStyleLbl="node1" presStyleIdx="3" presStyleCnt="4"/>
      <dgm:spPr/>
    </dgm:pt>
  </dgm:ptLst>
  <dgm:cxnLst>
    <dgm:cxn modelId="{6EFFF701-675A-467C-A291-5C29AC3C2FF6}" type="presOf" srcId="{7677EE28-4173-4455-B7B6-8B6DD55CE99E}" destId="{54DB4CE8-D544-4B9A-A238-623EE30A7CBC}" srcOrd="0" destOrd="0" presId="urn:microsoft.com/office/officeart/2005/8/layout/process4"/>
    <dgm:cxn modelId="{0DE6EC21-1215-4F60-ACF0-D21D3C6A58DD}" type="presOf" srcId="{8C1B0153-BB7B-48EC-AD0E-3CD3D2EB0595}" destId="{79D08F0B-09CB-46D4-8CD1-80796F86C405}" srcOrd="0" destOrd="0" presId="urn:microsoft.com/office/officeart/2005/8/layout/process4"/>
    <dgm:cxn modelId="{25756340-0827-4DA2-8701-32267CA87168}" type="presOf" srcId="{5F2AE027-D125-42CC-A493-1A9257895E44}" destId="{A35A25D2-1EE0-4111-94C9-BC07F27D7462}" srcOrd="0" destOrd="0" presId="urn:microsoft.com/office/officeart/2005/8/layout/process4"/>
    <dgm:cxn modelId="{C4C35973-D0C3-4FF0-BB99-62B6C871E89D}" srcId="{E5689BC8-59DB-42FE-9DD8-DD8E25708E99}" destId="{7677EE28-4173-4455-B7B6-8B6DD55CE99E}" srcOrd="1" destOrd="0" parTransId="{57F3ABB9-DCF6-4822-A492-1A8943982530}" sibTransId="{434EC619-3184-46E8-836A-1E477FB0B626}"/>
    <dgm:cxn modelId="{D1393299-B457-44A0-9A34-672321D63104}" type="presOf" srcId="{E5689BC8-59DB-42FE-9DD8-DD8E25708E99}" destId="{68256393-5FA1-4162-82AB-DBFA30E3C74A}" srcOrd="0" destOrd="0" presId="urn:microsoft.com/office/officeart/2005/8/layout/process4"/>
    <dgm:cxn modelId="{6A110E9F-0443-42EA-8E3B-DB9CB5CAAABE}" srcId="{E5689BC8-59DB-42FE-9DD8-DD8E25708E99}" destId="{5F2AE027-D125-42CC-A493-1A9257895E44}" srcOrd="0" destOrd="0" parTransId="{8B940C8F-8B90-44A4-954B-E5999C83CBA5}" sibTransId="{0A080F53-E4FC-474D-8BE0-6FB72FE154F3}"/>
    <dgm:cxn modelId="{63EFFDBA-3ADA-41EC-BB37-2000A24E9149}" srcId="{E5689BC8-59DB-42FE-9DD8-DD8E25708E99}" destId="{8C1B0153-BB7B-48EC-AD0E-3CD3D2EB0595}" srcOrd="3" destOrd="0" parTransId="{90617727-7A10-4E1D-B503-4EA369A17EAA}" sibTransId="{EED5E7F2-7975-470F-91DC-5F2E15EBFC07}"/>
    <dgm:cxn modelId="{1A8DB7C0-4ED1-4CE9-B440-21604C27200D}" type="presOf" srcId="{D89EA823-DAE2-494A-8B37-3408F104467A}" destId="{5428725C-E732-40A4-A30B-13F0DFE98044}" srcOrd="0" destOrd="0" presId="urn:microsoft.com/office/officeart/2005/8/layout/process4"/>
    <dgm:cxn modelId="{02E992EC-768A-4831-AD0B-C85B5FEB91B0}" srcId="{E5689BC8-59DB-42FE-9DD8-DD8E25708E99}" destId="{D89EA823-DAE2-494A-8B37-3408F104467A}" srcOrd="2" destOrd="0" parTransId="{2D5C6BB8-D522-4539-9379-C53EFD2015AD}" sibTransId="{3BA3B1DF-F326-49FD-96B2-1651C463430C}"/>
    <dgm:cxn modelId="{8897555A-CCC8-4A55-8F20-F00C58B603FB}" type="presParOf" srcId="{68256393-5FA1-4162-82AB-DBFA30E3C74A}" destId="{8E25DA53-9809-49CC-A594-32369C42A716}" srcOrd="0" destOrd="0" presId="urn:microsoft.com/office/officeart/2005/8/layout/process4"/>
    <dgm:cxn modelId="{A46AAB21-17BB-462F-A929-7D0E76669CA5}" type="presParOf" srcId="{8E25DA53-9809-49CC-A594-32369C42A716}" destId="{79D08F0B-09CB-46D4-8CD1-80796F86C405}" srcOrd="0" destOrd="0" presId="urn:microsoft.com/office/officeart/2005/8/layout/process4"/>
    <dgm:cxn modelId="{F2F2638F-72D4-4030-A4CE-B75F01ACCD24}" type="presParOf" srcId="{68256393-5FA1-4162-82AB-DBFA30E3C74A}" destId="{891B4441-B91C-4A38-AAA4-D81C175990E7}" srcOrd="1" destOrd="0" presId="urn:microsoft.com/office/officeart/2005/8/layout/process4"/>
    <dgm:cxn modelId="{5DD87ABA-487C-466B-BBAD-7413C4D8B26A}" type="presParOf" srcId="{68256393-5FA1-4162-82AB-DBFA30E3C74A}" destId="{E14D27C6-3D0A-425B-8F7A-F38AEA42AF11}" srcOrd="2" destOrd="0" presId="urn:microsoft.com/office/officeart/2005/8/layout/process4"/>
    <dgm:cxn modelId="{1D8F165D-6868-4378-B1A3-4DE4ECA33816}" type="presParOf" srcId="{E14D27C6-3D0A-425B-8F7A-F38AEA42AF11}" destId="{5428725C-E732-40A4-A30B-13F0DFE98044}" srcOrd="0" destOrd="0" presId="urn:microsoft.com/office/officeart/2005/8/layout/process4"/>
    <dgm:cxn modelId="{0D9659EE-7A12-4114-97A4-D069B5896AA2}" type="presParOf" srcId="{68256393-5FA1-4162-82AB-DBFA30E3C74A}" destId="{9E8F4F2F-DF34-4847-9998-5A0D74ED0E04}" srcOrd="3" destOrd="0" presId="urn:microsoft.com/office/officeart/2005/8/layout/process4"/>
    <dgm:cxn modelId="{E8EC1343-19F4-465A-88CB-4894F950FA8C}" type="presParOf" srcId="{68256393-5FA1-4162-82AB-DBFA30E3C74A}" destId="{4743F0F6-75D4-4C50-A0ED-0A3CBA3A716B}" srcOrd="4" destOrd="0" presId="urn:microsoft.com/office/officeart/2005/8/layout/process4"/>
    <dgm:cxn modelId="{18D30F61-4977-484E-9035-E6A06BF29CBD}" type="presParOf" srcId="{4743F0F6-75D4-4C50-A0ED-0A3CBA3A716B}" destId="{54DB4CE8-D544-4B9A-A238-623EE30A7CBC}" srcOrd="0" destOrd="0" presId="urn:microsoft.com/office/officeart/2005/8/layout/process4"/>
    <dgm:cxn modelId="{0535A477-F5D7-4B78-B32F-4BE12AC2CF6C}" type="presParOf" srcId="{68256393-5FA1-4162-82AB-DBFA30E3C74A}" destId="{82468C5A-151B-48E1-9CC5-5B9867D20417}" srcOrd="5" destOrd="0" presId="urn:microsoft.com/office/officeart/2005/8/layout/process4"/>
    <dgm:cxn modelId="{B1BB350E-8EB7-4F8F-AA60-54B636751FAD}" type="presParOf" srcId="{68256393-5FA1-4162-82AB-DBFA30E3C74A}" destId="{8A9AA597-5843-4C7C-AA24-2121EBB48BED}" srcOrd="6" destOrd="0" presId="urn:microsoft.com/office/officeart/2005/8/layout/process4"/>
    <dgm:cxn modelId="{BD3A4231-C734-462D-B66D-D138AD95CA93}" type="presParOf" srcId="{8A9AA597-5843-4C7C-AA24-2121EBB48BED}" destId="{A35A25D2-1EE0-4111-94C9-BC07F27D7462}"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6D27E53-BF81-41F2-8D38-3DBFFDD6DEF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98CE4EB-FA22-461C-BB5D-3C15F46E36E8}">
      <dgm:prSet/>
      <dgm:spPr/>
      <dgm:t>
        <a:bodyPr/>
        <a:lstStyle/>
        <a:p>
          <a:r>
            <a:rPr lang="en-US"/>
            <a:t>As you are waiting for the test results your client may have questions about how often they should be tested:</a:t>
          </a:r>
        </a:p>
      </dgm:t>
    </dgm:pt>
    <dgm:pt modelId="{15581768-0820-4958-8F24-9C6848C919A1}" type="parTrans" cxnId="{C39D8776-E195-4E8D-9727-83E3ADD483D1}">
      <dgm:prSet/>
      <dgm:spPr/>
      <dgm:t>
        <a:bodyPr/>
        <a:lstStyle/>
        <a:p>
          <a:endParaRPr lang="en-US"/>
        </a:p>
      </dgm:t>
    </dgm:pt>
    <dgm:pt modelId="{C040DDA2-485F-4F24-AD4E-E9AD4BD9A943}" type="sibTrans" cxnId="{C39D8776-E195-4E8D-9727-83E3ADD483D1}">
      <dgm:prSet/>
      <dgm:spPr/>
      <dgm:t>
        <a:bodyPr/>
        <a:lstStyle/>
        <a:p>
          <a:endParaRPr lang="en-US"/>
        </a:p>
      </dgm:t>
    </dgm:pt>
    <dgm:pt modelId="{F7B565BB-6DB8-4699-A477-D32430FA9122}">
      <dgm:prSet/>
      <dgm:spPr/>
      <dgm:t>
        <a:bodyPr/>
        <a:lstStyle/>
        <a:p>
          <a:r>
            <a:rPr lang="en-US"/>
            <a:t>CDC (Centers for Disease Control) recommends that all adolescents and adults, regardless of their risk factors get tested at least once for HIV as a routine part of medical care</a:t>
          </a:r>
        </a:p>
      </dgm:t>
    </dgm:pt>
    <dgm:pt modelId="{26266ADF-C9E0-4A50-B407-833151898FD2}" type="parTrans" cxnId="{CC382D44-9EFC-4A45-B31D-A2C3406C3839}">
      <dgm:prSet/>
      <dgm:spPr/>
      <dgm:t>
        <a:bodyPr/>
        <a:lstStyle/>
        <a:p>
          <a:endParaRPr lang="en-US"/>
        </a:p>
      </dgm:t>
    </dgm:pt>
    <dgm:pt modelId="{C010D1FD-0E27-4A31-92DD-5DD16F586AFD}" type="sibTrans" cxnId="{CC382D44-9EFC-4A45-B31D-A2C3406C3839}">
      <dgm:prSet/>
      <dgm:spPr/>
      <dgm:t>
        <a:bodyPr/>
        <a:lstStyle/>
        <a:p>
          <a:endParaRPr lang="en-US"/>
        </a:p>
      </dgm:t>
    </dgm:pt>
    <dgm:pt modelId="{56822D7E-1AEF-4FC2-B4B1-96F82A07F026}">
      <dgm:prSet/>
      <dgm:spPr/>
      <dgm:t>
        <a:bodyPr/>
        <a:lstStyle/>
        <a:p>
          <a:r>
            <a:rPr lang="en-US"/>
            <a:t>Men who have sex with men (MSM) and others at high risk for HIV infection should be tested at least annually. However, it is suggested that:</a:t>
          </a:r>
        </a:p>
      </dgm:t>
    </dgm:pt>
    <dgm:pt modelId="{E2EEF879-AC3E-41ED-8994-82FD999C5E89}" type="parTrans" cxnId="{BB9EBE50-866B-446F-A1F3-4F930EB5BB00}">
      <dgm:prSet/>
      <dgm:spPr/>
      <dgm:t>
        <a:bodyPr/>
        <a:lstStyle/>
        <a:p>
          <a:endParaRPr lang="en-US"/>
        </a:p>
      </dgm:t>
    </dgm:pt>
    <dgm:pt modelId="{EA2788C2-04C6-47F8-A2C4-A95D8D6F6DC8}" type="sibTrans" cxnId="{BB9EBE50-866B-446F-A1F3-4F930EB5BB00}">
      <dgm:prSet/>
      <dgm:spPr/>
      <dgm:t>
        <a:bodyPr/>
        <a:lstStyle/>
        <a:p>
          <a:endParaRPr lang="en-US"/>
        </a:p>
      </dgm:t>
    </dgm:pt>
    <dgm:pt modelId="{899F5C09-D503-4835-9512-874CB19F9F6A}">
      <dgm:prSet/>
      <dgm:spPr/>
      <dgm:t>
        <a:bodyPr/>
        <a:lstStyle/>
        <a:p>
          <a:r>
            <a:rPr lang="en-US"/>
            <a:t>High risk individuals may benefit from more frequent testing, every 3-6 months</a:t>
          </a:r>
        </a:p>
      </dgm:t>
    </dgm:pt>
    <dgm:pt modelId="{E8BDD53B-B9CC-4083-B2A9-A68180C2699F}" type="parTrans" cxnId="{64F5BE2F-448F-4569-B96C-DCC340B5280B}">
      <dgm:prSet/>
      <dgm:spPr/>
      <dgm:t>
        <a:bodyPr/>
        <a:lstStyle/>
        <a:p>
          <a:endParaRPr lang="en-US"/>
        </a:p>
      </dgm:t>
    </dgm:pt>
    <dgm:pt modelId="{92EEB1B4-DE73-4582-8A2D-B333CE07D823}" type="sibTrans" cxnId="{64F5BE2F-448F-4569-B96C-DCC340B5280B}">
      <dgm:prSet/>
      <dgm:spPr/>
      <dgm:t>
        <a:bodyPr/>
        <a:lstStyle/>
        <a:p>
          <a:endParaRPr lang="en-US"/>
        </a:p>
      </dgm:t>
    </dgm:pt>
    <dgm:pt modelId="{3C1AA956-CCD5-4CB4-8E2D-3150AC411328}" type="pres">
      <dgm:prSet presAssocID="{D6D27E53-BF81-41F2-8D38-3DBFFDD6DEFC}" presName="linear" presStyleCnt="0">
        <dgm:presLayoutVars>
          <dgm:animLvl val="lvl"/>
          <dgm:resizeHandles val="exact"/>
        </dgm:presLayoutVars>
      </dgm:prSet>
      <dgm:spPr/>
    </dgm:pt>
    <dgm:pt modelId="{831D6A06-F0BF-409C-BA6E-9C39A52FC0A6}" type="pres">
      <dgm:prSet presAssocID="{098CE4EB-FA22-461C-BB5D-3C15F46E36E8}" presName="parentText" presStyleLbl="node1" presStyleIdx="0" presStyleCnt="4">
        <dgm:presLayoutVars>
          <dgm:chMax val="0"/>
          <dgm:bulletEnabled val="1"/>
        </dgm:presLayoutVars>
      </dgm:prSet>
      <dgm:spPr/>
    </dgm:pt>
    <dgm:pt modelId="{74618757-C9D1-4E77-ADC4-77A74FDBDFBE}" type="pres">
      <dgm:prSet presAssocID="{C040DDA2-485F-4F24-AD4E-E9AD4BD9A943}" presName="spacer" presStyleCnt="0"/>
      <dgm:spPr/>
    </dgm:pt>
    <dgm:pt modelId="{B10F1763-6245-47F0-ACFC-A1D01B2ACE2D}" type="pres">
      <dgm:prSet presAssocID="{F7B565BB-6DB8-4699-A477-D32430FA9122}" presName="parentText" presStyleLbl="node1" presStyleIdx="1" presStyleCnt="4">
        <dgm:presLayoutVars>
          <dgm:chMax val="0"/>
          <dgm:bulletEnabled val="1"/>
        </dgm:presLayoutVars>
      </dgm:prSet>
      <dgm:spPr/>
    </dgm:pt>
    <dgm:pt modelId="{B68DC01B-BFC1-4E0B-A826-520486A154B3}" type="pres">
      <dgm:prSet presAssocID="{C010D1FD-0E27-4A31-92DD-5DD16F586AFD}" presName="spacer" presStyleCnt="0"/>
      <dgm:spPr/>
    </dgm:pt>
    <dgm:pt modelId="{AC411810-23BF-46ED-ACA7-F0FDEED5D87D}" type="pres">
      <dgm:prSet presAssocID="{56822D7E-1AEF-4FC2-B4B1-96F82A07F026}" presName="parentText" presStyleLbl="node1" presStyleIdx="2" presStyleCnt="4">
        <dgm:presLayoutVars>
          <dgm:chMax val="0"/>
          <dgm:bulletEnabled val="1"/>
        </dgm:presLayoutVars>
      </dgm:prSet>
      <dgm:spPr/>
    </dgm:pt>
    <dgm:pt modelId="{CB50C30B-DA33-4969-B216-CBD754A3EE89}" type="pres">
      <dgm:prSet presAssocID="{EA2788C2-04C6-47F8-A2C4-A95D8D6F6DC8}" presName="spacer" presStyleCnt="0"/>
      <dgm:spPr/>
    </dgm:pt>
    <dgm:pt modelId="{760012B1-6A19-4DA5-9FAB-0052DAC5850D}" type="pres">
      <dgm:prSet presAssocID="{899F5C09-D503-4835-9512-874CB19F9F6A}" presName="parentText" presStyleLbl="node1" presStyleIdx="3" presStyleCnt="4">
        <dgm:presLayoutVars>
          <dgm:chMax val="0"/>
          <dgm:bulletEnabled val="1"/>
        </dgm:presLayoutVars>
      </dgm:prSet>
      <dgm:spPr/>
    </dgm:pt>
  </dgm:ptLst>
  <dgm:cxnLst>
    <dgm:cxn modelId="{89B2D906-C505-49F6-9D17-29BB3D3564E8}" type="presOf" srcId="{D6D27E53-BF81-41F2-8D38-3DBFFDD6DEFC}" destId="{3C1AA956-CCD5-4CB4-8E2D-3150AC411328}" srcOrd="0" destOrd="0" presId="urn:microsoft.com/office/officeart/2005/8/layout/vList2"/>
    <dgm:cxn modelId="{64F5BE2F-448F-4569-B96C-DCC340B5280B}" srcId="{D6D27E53-BF81-41F2-8D38-3DBFFDD6DEFC}" destId="{899F5C09-D503-4835-9512-874CB19F9F6A}" srcOrd="3" destOrd="0" parTransId="{E8BDD53B-B9CC-4083-B2A9-A68180C2699F}" sibTransId="{92EEB1B4-DE73-4582-8A2D-B333CE07D823}"/>
    <dgm:cxn modelId="{CC382D44-9EFC-4A45-B31D-A2C3406C3839}" srcId="{D6D27E53-BF81-41F2-8D38-3DBFFDD6DEFC}" destId="{F7B565BB-6DB8-4699-A477-D32430FA9122}" srcOrd="1" destOrd="0" parTransId="{26266ADF-C9E0-4A50-B407-833151898FD2}" sibTransId="{C010D1FD-0E27-4A31-92DD-5DD16F586AFD}"/>
    <dgm:cxn modelId="{BB9EBE50-866B-446F-A1F3-4F930EB5BB00}" srcId="{D6D27E53-BF81-41F2-8D38-3DBFFDD6DEFC}" destId="{56822D7E-1AEF-4FC2-B4B1-96F82A07F026}" srcOrd="2" destOrd="0" parTransId="{E2EEF879-AC3E-41ED-8994-82FD999C5E89}" sibTransId="{EA2788C2-04C6-47F8-A2C4-A95D8D6F6DC8}"/>
    <dgm:cxn modelId="{C39D8776-E195-4E8D-9727-83E3ADD483D1}" srcId="{D6D27E53-BF81-41F2-8D38-3DBFFDD6DEFC}" destId="{098CE4EB-FA22-461C-BB5D-3C15F46E36E8}" srcOrd="0" destOrd="0" parTransId="{15581768-0820-4958-8F24-9C6848C919A1}" sibTransId="{C040DDA2-485F-4F24-AD4E-E9AD4BD9A943}"/>
    <dgm:cxn modelId="{4763AE8F-19C4-40E1-958B-D685DC7B2797}" type="presOf" srcId="{098CE4EB-FA22-461C-BB5D-3C15F46E36E8}" destId="{831D6A06-F0BF-409C-BA6E-9C39A52FC0A6}" srcOrd="0" destOrd="0" presId="urn:microsoft.com/office/officeart/2005/8/layout/vList2"/>
    <dgm:cxn modelId="{37C63590-FD4E-469D-9E28-5D206F5537E7}" type="presOf" srcId="{56822D7E-1AEF-4FC2-B4B1-96F82A07F026}" destId="{AC411810-23BF-46ED-ACA7-F0FDEED5D87D}" srcOrd="0" destOrd="0" presId="urn:microsoft.com/office/officeart/2005/8/layout/vList2"/>
    <dgm:cxn modelId="{475DE89A-4153-41D9-B368-F0C9D5A16BD0}" type="presOf" srcId="{F7B565BB-6DB8-4699-A477-D32430FA9122}" destId="{B10F1763-6245-47F0-ACFC-A1D01B2ACE2D}" srcOrd="0" destOrd="0" presId="urn:microsoft.com/office/officeart/2005/8/layout/vList2"/>
    <dgm:cxn modelId="{9802C5DA-8249-4A29-ABFA-3D464782EE4F}" type="presOf" srcId="{899F5C09-D503-4835-9512-874CB19F9F6A}" destId="{760012B1-6A19-4DA5-9FAB-0052DAC5850D}" srcOrd="0" destOrd="0" presId="urn:microsoft.com/office/officeart/2005/8/layout/vList2"/>
    <dgm:cxn modelId="{175DED21-9FD9-422A-B4CD-7048DD3EEFB8}" type="presParOf" srcId="{3C1AA956-CCD5-4CB4-8E2D-3150AC411328}" destId="{831D6A06-F0BF-409C-BA6E-9C39A52FC0A6}" srcOrd="0" destOrd="0" presId="urn:microsoft.com/office/officeart/2005/8/layout/vList2"/>
    <dgm:cxn modelId="{7E43CB6E-33A1-42A0-BE63-243A6CD07E9E}" type="presParOf" srcId="{3C1AA956-CCD5-4CB4-8E2D-3150AC411328}" destId="{74618757-C9D1-4E77-ADC4-77A74FDBDFBE}" srcOrd="1" destOrd="0" presId="urn:microsoft.com/office/officeart/2005/8/layout/vList2"/>
    <dgm:cxn modelId="{B51F0A7F-14D4-4581-927C-2C942554297B}" type="presParOf" srcId="{3C1AA956-CCD5-4CB4-8E2D-3150AC411328}" destId="{B10F1763-6245-47F0-ACFC-A1D01B2ACE2D}" srcOrd="2" destOrd="0" presId="urn:microsoft.com/office/officeart/2005/8/layout/vList2"/>
    <dgm:cxn modelId="{E2E5C0F0-036C-4B93-ADD0-0A0B357F8DE2}" type="presParOf" srcId="{3C1AA956-CCD5-4CB4-8E2D-3150AC411328}" destId="{B68DC01B-BFC1-4E0B-A826-520486A154B3}" srcOrd="3" destOrd="0" presId="urn:microsoft.com/office/officeart/2005/8/layout/vList2"/>
    <dgm:cxn modelId="{6514EA9F-60D0-4ED3-98E8-60E01771D137}" type="presParOf" srcId="{3C1AA956-CCD5-4CB4-8E2D-3150AC411328}" destId="{AC411810-23BF-46ED-ACA7-F0FDEED5D87D}" srcOrd="4" destOrd="0" presId="urn:microsoft.com/office/officeart/2005/8/layout/vList2"/>
    <dgm:cxn modelId="{52DC562E-F0F7-4642-8A80-68018F274240}" type="presParOf" srcId="{3C1AA956-CCD5-4CB4-8E2D-3150AC411328}" destId="{CB50C30B-DA33-4969-B216-CBD754A3EE89}" srcOrd="5" destOrd="0" presId="urn:microsoft.com/office/officeart/2005/8/layout/vList2"/>
    <dgm:cxn modelId="{BFD03DD9-9418-42F3-96FE-858662290E99}" type="presParOf" srcId="{3C1AA956-CCD5-4CB4-8E2D-3150AC411328}" destId="{760012B1-6A19-4DA5-9FAB-0052DAC5850D}" srcOrd="6"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F1DFE55-165A-4E15-9193-96CB56C8CC8E}" type="doc">
      <dgm:prSet loTypeId="urn:microsoft.com/office/officeart/2005/8/layout/process4" loCatId="process" qsTypeId="urn:microsoft.com/office/officeart/2005/8/quickstyle/simple1" qsCatId="simple" csTypeId="urn:microsoft.com/office/officeart/2005/8/colors/accent1_2" csCatId="accent1"/>
      <dgm:spPr/>
      <dgm:t>
        <a:bodyPr/>
        <a:lstStyle/>
        <a:p>
          <a:endParaRPr lang="en-US"/>
        </a:p>
      </dgm:t>
    </dgm:pt>
    <dgm:pt modelId="{B24040DD-A784-4F60-BEA9-A6008FC3BEAC}">
      <dgm:prSet/>
      <dgm:spPr/>
      <dgm:t>
        <a:bodyPr/>
        <a:lstStyle/>
        <a:p>
          <a:r>
            <a:rPr lang="en-US"/>
            <a:t>Partner Services is implemented with all persons who test HIV-positive</a:t>
          </a:r>
        </a:p>
      </dgm:t>
    </dgm:pt>
    <dgm:pt modelId="{B40A49ED-C7D2-40BE-A917-593E18CC6A15}" type="parTrans" cxnId="{76FA6C0F-840B-4BB8-8750-AAC3F12039B4}">
      <dgm:prSet/>
      <dgm:spPr/>
      <dgm:t>
        <a:bodyPr/>
        <a:lstStyle/>
        <a:p>
          <a:endParaRPr lang="en-US"/>
        </a:p>
      </dgm:t>
    </dgm:pt>
    <dgm:pt modelId="{1A0CC68F-DEAE-48C8-942D-E062FD0A1CC7}" type="sibTrans" cxnId="{76FA6C0F-840B-4BB8-8750-AAC3F12039B4}">
      <dgm:prSet/>
      <dgm:spPr/>
      <dgm:t>
        <a:bodyPr/>
        <a:lstStyle/>
        <a:p>
          <a:endParaRPr lang="en-US"/>
        </a:p>
      </dgm:t>
    </dgm:pt>
    <dgm:pt modelId="{92127336-75FE-4109-AEE2-8E44D332F6C6}">
      <dgm:prSet/>
      <dgm:spPr/>
      <dgm:t>
        <a:bodyPr/>
        <a:lstStyle/>
        <a:p>
          <a:r>
            <a:rPr lang="en-US"/>
            <a:t>Partner Services, Disease Intervention Specialists (DIS) are certified and have an in-depth counseling session with the client</a:t>
          </a:r>
        </a:p>
      </dgm:t>
    </dgm:pt>
    <dgm:pt modelId="{74584ABF-12D5-4018-944D-50CBD5BCA0A2}" type="parTrans" cxnId="{68419C17-E0E2-4A55-89EA-DD7EF5A89665}">
      <dgm:prSet/>
      <dgm:spPr/>
      <dgm:t>
        <a:bodyPr/>
        <a:lstStyle/>
        <a:p>
          <a:endParaRPr lang="en-US"/>
        </a:p>
      </dgm:t>
    </dgm:pt>
    <dgm:pt modelId="{916E97E7-E785-4220-BFC2-B429A9CA3384}" type="sibTrans" cxnId="{68419C17-E0E2-4A55-89EA-DD7EF5A89665}">
      <dgm:prSet/>
      <dgm:spPr/>
      <dgm:t>
        <a:bodyPr/>
        <a:lstStyle/>
        <a:p>
          <a:endParaRPr lang="en-US"/>
        </a:p>
      </dgm:t>
    </dgm:pt>
    <dgm:pt modelId="{B09DFD7B-2CA4-48F5-8AF7-8BE3718CAA05}">
      <dgm:prSet/>
      <dgm:spPr/>
      <dgm:t>
        <a:bodyPr/>
        <a:lstStyle/>
        <a:p>
          <a:r>
            <a:rPr lang="en-US"/>
            <a:t>Helps link clients with resources </a:t>
          </a:r>
        </a:p>
      </dgm:t>
    </dgm:pt>
    <dgm:pt modelId="{DA05683F-8AD8-448A-B712-94D287E4DCFF}" type="parTrans" cxnId="{6C31DA56-E850-4000-A3B1-893A030C164B}">
      <dgm:prSet/>
      <dgm:spPr/>
      <dgm:t>
        <a:bodyPr/>
        <a:lstStyle/>
        <a:p>
          <a:endParaRPr lang="en-US"/>
        </a:p>
      </dgm:t>
    </dgm:pt>
    <dgm:pt modelId="{AA8B2F50-F09E-4803-872B-03CF97592D99}" type="sibTrans" cxnId="{6C31DA56-E850-4000-A3B1-893A030C164B}">
      <dgm:prSet/>
      <dgm:spPr/>
      <dgm:t>
        <a:bodyPr/>
        <a:lstStyle/>
        <a:p>
          <a:endParaRPr lang="en-US"/>
        </a:p>
      </dgm:t>
    </dgm:pt>
    <dgm:pt modelId="{B9DC68C7-0730-43BA-9848-AFFA2EF636D9}">
      <dgm:prSet/>
      <dgm:spPr/>
      <dgm:t>
        <a:bodyPr/>
        <a:lstStyle/>
        <a:p>
          <a:r>
            <a:rPr lang="en-US"/>
            <a:t>Ensures client has no barriers to first clinical HIV appointment</a:t>
          </a:r>
        </a:p>
      </dgm:t>
    </dgm:pt>
    <dgm:pt modelId="{2B28AEF1-F952-494A-BCD6-E84CCC4D7D03}" type="parTrans" cxnId="{833DABF7-E48E-4BEA-9F45-DE3F72136EBE}">
      <dgm:prSet/>
      <dgm:spPr/>
      <dgm:t>
        <a:bodyPr/>
        <a:lstStyle/>
        <a:p>
          <a:endParaRPr lang="en-US"/>
        </a:p>
      </dgm:t>
    </dgm:pt>
    <dgm:pt modelId="{EB4AB501-1463-4B07-B239-1BD14AA65416}" type="sibTrans" cxnId="{833DABF7-E48E-4BEA-9F45-DE3F72136EBE}">
      <dgm:prSet/>
      <dgm:spPr/>
      <dgm:t>
        <a:bodyPr/>
        <a:lstStyle/>
        <a:p>
          <a:endParaRPr lang="en-US"/>
        </a:p>
      </dgm:t>
    </dgm:pt>
    <dgm:pt modelId="{E62E6C42-3BE7-469B-ACB0-D203F2450B73}">
      <dgm:prSet/>
      <dgm:spPr/>
      <dgm:t>
        <a:bodyPr/>
        <a:lstStyle/>
        <a:p>
          <a:r>
            <a:rPr lang="en-US"/>
            <a:t>Confidential elicitation/notification of partners </a:t>
          </a:r>
        </a:p>
      </dgm:t>
    </dgm:pt>
    <dgm:pt modelId="{3FF13477-BD05-4E50-938D-39ABD34452E4}" type="parTrans" cxnId="{672CA73B-E3A6-4445-AC91-B359D43F8BB1}">
      <dgm:prSet/>
      <dgm:spPr/>
      <dgm:t>
        <a:bodyPr/>
        <a:lstStyle/>
        <a:p>
          <a:endParaRPr lang="en-US"/>
        </a:p>
      </dgm:t>
    </dgm:pt>
    <dgm:pt modelId="{5C5EFDCE-2F5B-44F3-9925-7DF1BE6353D1}" type="sibTrans" cxnId="{672CA73B-E3A6-4445-AC91-B359D43F8BB1}">
      <dgm:prSet/>
      <dgm:spPr/>
      <dgm:t>
        <a:bodyPr/>
        <a:lstStyle/>
        <a:p>
          <a:endParaRPr lang="en-US"/>
        </a:p>
      </dgm:t>
    </dgm:pt>
    <dgm:pt modelId="{81C88181-1F30-457F-A7F3-C5396B691DD9}">
      <dgm:prSet/>
      <dgm:spPr/>
      <dgm:t>
        <a:bodyPr/>
        <a:lstStyle/>
        <a:p>
          <a:r>
            <a:rPr lang="en-US"/>
            <a:t>Offers partners testing, linkage to care, social/behavioral services</a:t>
          </a:r>
        </a:p>
      </dgm:t>
    </dgm:pt>
    <dgm:pt modelId="{7DC22A16-AA2E-4159-B6E6-7448D1845EC8}" type="parTrans" cxnId="{47D31C0F-7C04-444A-9E69-BA37D3BC5FD3}">
      <dgm:prSet/>
      <dgm:spPr/>
      <dgm:t>
        <a:bodyPr/>
        <a:lstStyle/>
        <a:p>
          <a:endParaRPr lang="en-US"/>
        </a:p>
      </dgm:t>
    </dgm:pt>
    <dgm:pt modelId="{30534B15-C748-4927-859B-1DC7EDB3678E}" type="sibTrans" cxnId="{47D31C0F-7C04-444A-9E69-BA37D3BC5FD3}">
      <dgm:prSet/>
      <dgm:spPr/>
      <dgm:t>
        <a:bodyPr/>
        <a:lstStyle/>
        <a:p>
          <a:endParaRPr lang="en-US"/>
        </a:p>
      </dgm:t>
    </dgm:pt>
    <dgm:pt modelId="{E41CA057-C1C8-4333-B376-8D3C73D34964}">
      <dgm:prSet/>
      <dgm:spPr/>
      <dgm:t>
        <a:bodyPr/>
        <a:lstStyle/>
        <a:p>
          <a:r>
            <a:rPr lang="en-US"/>
            <a:t>Local Health Departments play a key role in implementing Partner Services, and HIV testing providers (you) should be aware of the Partner Services in your county/state. </a:t>
          </a:r>
        </a:p>
      </dgm:t>
    </dgm:pt>
    <dgm:pt modelId="{D52E564A-04A5-4943-8065-38827EFA604E}" type="parTrans" cxnId="{F3CD1D9C-6DE5-4062-BD30-96C4A4507E0E}">
      <dgm:prSet/>
      <dgm:spPr/>
      <dgm:t>
        <a:bodyPr/>
        <a:lstStyle/>
        <a:p>
          <a:endParaRPr lang="en-US"/>
        </a:p>
      </dgm:t>
    </dgm:pt>
    <dgm:pt modelId="{C4FB978E-93C9-4BAF-A344-EFC0A79E09F0}" type="sibTrans" cxnId="{F3CD1D9C-6DE5-4062-BD30-96C4A4507E0E}">
      <dgm:prSet/>
      <dgm:spPr/>
      <dgm:t>
        <a:bodyPr/>
        <a:lstStyle/>
        <a:p>
          <a:endParaRPr lang="en-US"/>
        </a:p>
      </dgm:t>
    </dgm:pt>
    <dgm:pt modelId="{FE82E1EC-C08B-48E8-98AD-E65F6392D3E3}" type="pres">
      <dgm:prSet presAssocID="{5F1DFE55-165A-4E15-9193-96CB56C8CC8E}" presName="Name0" presStyleCnt="0">
        <dgm:presLayoutVars>
          <dgm:dir/>
          <dgm:animLvl val="lvl"/>
          <dgm:resizeHandles val="exact"/>
        </dgm:presLayoutVars>
      </dgm:prSet>
      <dgm:spPr/>
    </dgm:pt>
    <dgm:pt modelId="{27EEB6BD-44D8-4C2C-9EAD-D3459327B0A6}" type="pres">
      <dgm:prSet presAssocID="{E41CA057-C1C8-4333-B376-8D3C73D34964}" presName="boxAndChildren" presStyleCnt="0"/>
      <dgm:spPr/>
    </dgm:pt>
    <dgm:pt modelId="{C018B0FE-3A77-4FC5-A331-BFA479D0D3B0}" type="pres">
      <dgm:prSet presAssocID="{E41CA057-C1C8-4333-B376-8D3C73D34964}" presName="parentTextBox" presStyleLbl="node1" presStyleIdx="0" presStyleCnt="3"/>
      <dgm:spPr/>
    </dgm:pt>
    <dgm:pt modelId="{BC88FDFA-23EB-41A3-AD44-376DA8CB5F73}" type="pres">
      <dgm:prSet presAssocID="{916E97E7-E785-4220-BFC2-B429A9CA3384}" presName="sp" presStyleCnt="0"/>
      <dgm:spPr/>
    </dgm:pt>
    <dgm:pt modelId="{0AF6F593-19B6-4732-BA90-A8206B65C654}" type="pres">
      <dgm:prSet presAssocID="{92127336-75FE-4109-AEE2-8E44D332F6C6}" presName="arrowAndChildren" presStyleCnt="0"/>
      <dgm:spPr/>
    </dgm:pt>
    <dgm:pt modelId="{E5BF804C-C32F-4AAF-8D0C-EC5DF7ED6C5B}" type="pres">
      <dgm:prSet presAssocID="{92127336-75FE-4109-AEE2-8E44D332F6C6}" presName="parentTextArrow" presStyleLbl="node1" presStyleIdx="0" presStyleCnt="3"/>
      <dgm:spPr/>
    </dgm:pt>
    <dgm:pt modelId="{96655A57-A8DD-45E5-A256-CEE64A06A3E7}" type="pres">
      <dgm:prSet presAssocID="{92127336-75FE-4109-AEE2-8E44D332F6C6}" presName="arrow" presStyleLbl="node1" presStyleIdx="1" presStyleCnt="3"/>
      <dgm:spPr/>
    </dgm:pt>
    <dgm:pt modelId="{2339F520-5B35-44B5-B645-9BBCF7CF012B}" type="pres">
      <dgm:prSet presAssocID="{92127336-75FE-4109-AEE2-8E44D332F6C6}" presName="descendantArrow" presStyleCnt="0"/>
      <dgm:spPr/>
    </dgm:pt>
    <dgm:pt modelId="{8A3E5078-F362-433B-9898-8696A4356BB3}" type="pres">
      <dgm:prSet presAssocID="{B09DFD7B-2CA4-48F5-8AF7-8BE3718CAA05}" presName="childTextArrow" presStyleLbl="fgAccFollowNode1" presStyleIdx="0" presStyleCnt="4">
        <dgm:presLayoutVars>
          <dgm:bulletEnabled val="1"/>
        </dgm:presLayoutVars>
      </dgm:prSet>
      <dgm:spPr/>
    </dgm:pt>
    <dgm:pt modelId="{12186370-91E7-4E8C-929D-6F5A26337B39}" type="pres">
      <dgm:prSet presAssocID="{B9DC68C7-0730-43BA-9848-AFFA2EF636D9}" presName="childTextArrow" presStyleLbl="fgAccFollowNode1" presStyleIdx="1" presStyleCnt="4">
        <dgm:presLayoutVars>
          <dgm:bulletEnabled val="1"/>
        </dgm:presLayoutVars>
      </dgm:prSet>
      <dgm:spPr/>
    </dgm:pt>
    <dgm:pt modelId="{157B58DF-33EC-4B93-B9C0-AE88CEC4DCD8}" type="pres">
      <dgm:prSet presAssocID="{E62E6C42-3BE7-469B-ACB0-D203F2450B73}" presName="childTextArrow" presStyleLbl="fgAccFollowNode1" presStyleIdx="2" presStyleCnt="4">
        <dgm:presLayoutVars>
          <dgm:bulletEnabled val="1"/>
        </dgm:presLayoutVars>
      </dgm:prSet>
      <dgm:spPr/>
    </dgm:pt>
    <dgm:pt modelId="{7CF314FD-91E8-4D8E-A9A0-C710669971F9}" type="pres">
      <dgm:prSet presAssocID="{81C88181-1F30-457F-A7F3-C5396B691DD9}" presName="childTextArrow" presStyleLbl="fgAccFollowNode1" presStyleIdx="3" presStyleCnt="4">
        <dgm:presLayoutVars>
          <dgm:bulletEnabled val="1"/>
        </dgm:presLayoutVars>
      </dgm:prSet>
      <dgm:spPr/>
    </dgm:pt>
    <dgm:pt modelId="{C26A3AA2-60CF-4907-8DDF-222A161733B4}" type="pres">
      <dgm:prSet presAssocID="{1A0CC68F-DEAE-48C8-942D-E062FD0A1CC7}" presName="sp" presStyleCnt="0"/>
      <dgm:spPr/>
    </dgm:pt>
    <dgm:pt modelId="{DC2D1D28-B872-47CD-94AA-F9F48C5664B0}" type="pres">
      <dgm:prSet presAssocID="{B24040DD-A784-4F60-BEA9-A6008FC3BEAC}" presName="arrowAndChildren" presStyleCnt="0"/>
      <dgm:spPr/>
    </dgm:pt>
    <dgm:pt modelId="{A2F4625B-C58C-441E-A49D-925548F95CF6}" type="pres">
      <dgm:prSet presAssocID="{B24040DD-A784-4F60-BEA9-A6008FC3BEAC}" presName="parentTextArrow" presStyleLbl="node1" presStyleIdx="2" presStyleCnt="3"/>
      <dgm:spPr/>
    </dgm:pt>
  </dgm:ptLst>
  <dgm:cxnLst>
    <dgm:cxn modelId="{47D31C0F-7C04-444A-9E69-BA37D3BC5FD3}" srcId="{92127336-75FE-4109-AEE2-8E44D332F6C6}" destId="{81C88181-1F30-457F-A7F3-C5396B691DD9}" srcOrd="3" destOrd="0" parTransId="{7DC22A16-AA2E-4159-B6E6-7448D1845EC8}" sibTransId="{30534B15-C748-4927-859B-1DC7EDB3678E}"/>
    <dgm:cxn modelId="{76FA6C0F-840B-4BB8-8750-AAC3F12039B4}" srcId="{5F1DFE55-165A-4E15-9193-96CB56C8CC8E}" destId="{B24040DD-A784-4F60-BEA9-A6008FC3BEAC}" srcOrd="0" destOrd="0" parTransId="{B40A49ED-C7D2-40BE-A917-593E18CC6A15}" sibTransId="{1A0CC68F-DEAE-48C8-942D-E062FD0A1CC7}"/>
    <dgm:cxn modelId="{68419C17-E0E2-4A55-89EA-DD7EF5A89665}" srcId="{5F1DFE55-165A-4E15-9193-96CB56C8CC8E}" destId="{92127336-75FE-4109-AEE2-8E44D332F6C6}" srcOrd="1" destOrd="0" parTransId="{74584ABF-12D5-4018-944D-50CBD5BCA0A2}" sibTransId="{916E97E7-E785-4220-BFC2-B429A9CA3384}"/>
    <dgm:cxn modelId="{9076161F-9BD0-415E-B60D-F3E9B306662C}" type="presOf" srcId="{E41CA057-C1C8-4333-B376-8D3C73D34964}" destId="{C018B0FE-3A77-4FC5-A331-BFA479D0D3B0}" srcOrd="0" destOrd="0" presId="urn:microsoft.com/office/officeart/2005/8/layout/process4"/>
    <dgm:cxn modelId="{EA475B2E-D266-45FC-9DDF-0268FED82706}" type="presOf" srcId="{5F1DFE55-165A-4E15-9193-96CB56C8CC8E}" destId="{FE82E1EC-C08B-48E8-98AD-E65F6392D3E3}" srcOrd="0" destOrd="0" presId="urn:microsoft.com/office/officeart/2005/8/layout/process4"/>
    <dgm:cxn modelId="{779B8537-480C-4074-9ED4-233A6F9F3F2C}" type="presOf" srcId="{92127336-75FE-4109-AEE2-8E44D332F6C6}" destId="{E5BF804C-C32F-4AAF-8D0C-EC5DF7ED6C5B}" srcOrd="0" destOrd="0" presId="urn:microsoft.com/office/officeart/2005/8/layout/process4"/>
    <dgm:cxn modelId="{672CA73B-E3A6-4445-AC91-B359D43F8BB1}" srcId="{92127336-75FE-4109-AEE2-8E44D332F6C6}" destId="{E62E6C42-3BE7-469B-ACB0-D203F2450B73}" srcOrd="2" destOrd="0" parTransId="{3FF13477-BD05-4E50-938D-39ABD34452E4}" sibTransId="{5C5EFDCE-2F5B-44F3-9925-7DF1BE6353D1}"/>
    <dgm:cxn modelId="{6427655B-9FD1-4DBD-B309-25D568C0A8C5}" type="presOf" srcId="{B9DC68C7-0730-43BA-9848-AFFA2EF636D9}" destId="{12186370-91E7-4E8C-929D-6F5A26337B39}" srcOrd="0" destOrd="0" presId="urn:microsoft.com/office/officeart/2005/8/layout/process4"/>
    <dgm:cxn modelId="{6C31DA56-E850-4000-A3B1-893A030C164B}" srcId="{92127336-75FE-4109-AEE2-8E44D332F6C6}" destId="{B09DFD7B-2CA4-48F5-8AF7-8BE3718CAA05}" srcOrd="0" destOrd="0" parTransId="{DA05683F-8AD8-448A-B712-94D287E4DCFF}" sibTransId="{AA8B2F50-F09E-4803-872B-03CF97592D99}"/>
    <dgm:cxn modelId="{40217C7A-8F21-47CC-B501-1B487CBA3806}" type="presOf" srcId="{92127336-75FE-4109-AEE2-8E44D332F6C6}" destId="{96655A57-A8DD-45E5-A256-CEE64A06A3E7}" srcOrd="1" destOrd="0" presId="urn:microsoft.com/office/officeart/2005/8/layout/process4"/>
    <dgm:cxn modelId="{1953C497-2BA8-491F-8F26-9483086232C0}" type="presOf" srcId="{E62E6C42-3BE7-469B-ACB0-D203F2450B73}" destId="{157B58DF-33EC-4B93-B9C0-AE88CEC4DCD8}" srcOrd="0" destOrd="0" presId="urn:microsoft.com/office/officeart/2005/8/layout/process4"/>
    <dgm:cxn modelId="{F3CD1D9C-6DE5-4062-BD30-96C4A4507E0E}" srcId="{5F1DFE55-165A-4E15-9193-96CB56C8CC8E}" destId="{E41CA057-C1C8-4333-B376-8D3C73D34964}" srcOrd="2" destOrd="0" parTransId="{D52E564A-04A5-4943-8065-38827EFA604E}" sibTransId="{C4FB978E-93C9-4BAF-A344-EFC0A79E09F0}"/>
    <dgm:cxn modelId="{3E57A0A3-578C-4B82-B388-0ABFE3278B7C}" type="presOf" srcId="{B24040DD-A784-4F60-BEA9-A6008FC3BEAC}" destId="{A2F4625B-C58C-441E-A49D-925548F95CF6}" srcOrd="0" destOrd="0" presId="urn:microsoft.com/office/officeart/2005/8/layout/process4"/>
    <dgm:cxn modelId="{684331A9-8A83-4D0C-8395-F5CFE27D3B0B}" type="presOf" srcId="{B09DFD7B-2CA4-48F5-8AF7-8BE3718CAA05}" destId="{8A3E5078-F362-433B-9898-8696A4356BB3}" srcOrd="0" destOrd="0" presId="urn:microsoft.com/office/officeart/2005/8/layout/process4"/>
    <dgm:cxn modelId="{10DFE2F3-F7D6-4512-A942-867CEFADD471}" type="presOf" srcId="{81C88181-1F30-457F-A7F3-C5396B691DD9}" destId="{7CF314FD-91E8-4D8E-A9A0-C710669971F9}" srcOrd="0" destOrd="0" presId="urn:microsoft.com/office/officeart/2005/8/layout/process4"/>
    <dgm:cxn modelId="{833DABF7-E48E-4BEA-9F45-DE3F72136EBE}" srcId="{92127336-75FE-4109-AEE2-8E44D332F6C6}" destId="{B9DC68C7-0730-43BA-9848-AFFA2EF636D9}" srcOrd="1" destOrd="0" parTransId="{2B28AEF1-F952-494A-BCD6-E84CCC4D7D03}" sibTransId="{EB4AB501-1463-4B07-B239-1BD14AA65416}"/>
    <dgm:cxn modelId="{6D249548-CFF6-4BF0-9100-0873B3F931BE}" type="presParOf" srcId="{FE82E1EC-C08B-48E8-98AD-E65F6392D3E3}" destId="{27EEB6BD-44D8-4C2C-9EAD-D3459327B0A6}" srcOrd="0" destOrd="0" presId="urn:microsoft.com/office/officeart/2005/8/layout/process4"/>
    <dgm:cxn modelId="{257CFFAB-AEB1-47C2-909D-ABAB549C6F21}" type="presParOf" srcId="{27EEB6BD-44D8-4C2C-9EAD-D3459327B0A6}" destId="{C018B0FE-3A77-4FC5-A331-BFA479D0D3B0}" srcOrd="0" destOrd="0" presId="urn:microsoft.com/office/officeart/2005/8/layout/process4"/>
    <dgm:cxn modelId="{D389E200-8A26-4584-8824-FE165F5286B8}" type="presParOf" srcId="{FE82E1EC-C08B-48E8-98AD-E65F6392D3E3}" destId="{BC88FDFA-23EB-41A3-AD44-376DA8CB5F73}" srcOrd="1" destOrd="0" presId="urn:microsoft.com/office/officeart/2005/8/layout/process4"/>
    <dgm:cxn modelId="{BBA186EE-ED6E-4B91-BD4D-13A9BDABFDD4}" type="presParOf" srcId="{FE82E1EC-C08B-48E8-98AD-E65F6392D3E3}" destId="{0AF6F593-19B6-4732-BA90-A8206B65C654}" srcOrd="2" destOrd="0" presId="urn:microsoft.com/office/officeart/2005/8/layout/process4"/>
    <dgm:cxn modelId="{39EDE314-003E-46BE-8147-B95050F04A01}" type="presParOf" srcId="{0AF6F593-19B6-4732-BA90-A8206B65C654}" destId="{E5BF804C-C32F-4AAF-8D0C-EC5DF7ED6C5B}" srcOrd="0" destOrd="0" presId="urn:microsoft.com/office/officeart/2005/8/layout/process4"/>
    <dgm:cxn modelId="{71E77D14-441F-41B1-9D3B-24125E44F4C4}" type="presParOf" srcId="{0AF6F593-19B6-4732-BA90-A8206B65C654}" destId="{96655A57-A8DD-45E5-A256-CEE64A06A3E7}" srcOrd="1" destOrd="0" presId="urn:microsoft.com/office/officeart/2005/8/layout/process4"/>
    <dgm:cxn modelId="{F10ACB65-E7C5-494F-9195-1D931E3D7EA4}" type="presParOf" srcId="{0AF6F593-19B6-4732-BA90-A8206B65C654}" destId="{2339F520-5B35-44B5-B645-9BBCF7CF012B}" srcOrd="2" destOrd="0" presId="urn:microsoft.com/office/officeart/2005/8/layout/process4"/>
    <dgm:cxn modelId="{009EA6C6-7AF7-4D61-A2E2-2B753720FB4B}" type="presParOf" srcId="{2339F520-5B35-44B5-B645-9BBCF7CF012B}" destId="{8A3E5078-F362-433B-9898-8696A4356BB3}" srcOrd="0" destOrd="0" presId="urn:microsoft.com/office/officeart/2005/8/layout/process4"/>
    <dgm:cxn modelId="{87CE3DA9-583E-4BB3-A3BC-5D5D3B9297B0}" type="presParOf" srcId="{2339F520-5B35-44B5-B645-9BBCF7CF012B}" destId="{12186370-91E7-4E8C-929D-6F5A26337B39}" srcOrd="1" destOrd="0" presId="urn:microsoft.com/office/officeart/2005/8/layout/process4"/>
    <dgm:cxn modelId="{786F9E83-2299-44D1-A7B0-9A8D8C5659E9}" type="presParOf" srcId="{2339F520-5B35-44B5-B645-9BBCF7CF012B}" destId="{157B58DF-33EC-4B93-B9C0-AE88CEC4DCD8}" srcOrd="2" destOrd="0" presId="urn:microsoft.com/office/officeart/2005/8/layout/process4"/>
    <dgm:cxn modelId="{7DE62E93-CCE3-4556-9F69-8B1EA34B68FD}" type="presParOf" srcId="{2339F520-5B35-44B5-B645-9BBCF7CF012B}" destId="{7CF314FD-91E8-4D8E-A9A0-C710669971F9}" srcOrd="3" destOrd="0" presId="urn:microsoft.com/office/officeart/2005/8/layout/process4"/>
    <dgm:cxn modelId="{5161C5A0-DC4D-404A-8561-3BA73F5D9440}" type="presParOf" srcId="{FE82E1EC-C08B-48E8-98AD-E65F6392D3E3}" destId="{C26A3AA2-60CF-4907-8DDF-222A161733B4}" srcOrd="3" destOrd="0" presId="urn:microsoft.com/office/officeart/2005/8/layout/process4"/>
    <dgm:cxn modelId="{9CB9A325-E6DD-4723-9EE9-46BCD12166D6}" type="presParOf" srcId="{FE82E1EC-C08B-48E8-98AD-E65F6392D3E3}" destId="{DC2D1D28-B872-47CD-94AA-F9F48C5664B0}" srcOrd="4" destOrd="0" presId="urn:microsoft.com/office/officeart/2005/8/layout/process4"/>
    <dgm:cxn modelId="{816F42C2-15F1-46D2-9D76-874D0D8D1FF2}" type="presParOf" srcId="{DC2D1D28-B872-47CD-94AA-F9F48C5664B0}" destId="{A2F4625B-C58C-441E-A49D-925548F95CF6}"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4FA27A4-2AA6-41DB-A630-39FF518D1E33}" type="doc">
      <dgm:prSet loTypeId="urn:microsoft.com/office/officeart/2005/8/layout/process4" loCatId="process" qsTypeId="urn:microsoft.com/office/officeart/2005/8/quickstyle/simple1" qsCatId="simple" csTypeId="urn:microsoft.com/office/officeart/2005/8/colors/colorful2" csCatId="colorful"/>
      <dgm:spPr/>
      <dgm:t>
        <a:bodyPr/>
        <a:lstStyle/>
        <a:p>
          <a:endParaRPr lang="en-US"/>
        </a:p>
      </dgm:t>
    </dgm:pt>
    <dgm:pt modelId="{344DF8F3-687E-4B9B-AD4C-D89488082F74}">
      <dgm:prSet/>
      <dgm:spPr/>
      <dgm:t>
        <a:bodyPr/>
        <a:lstStyle/>
        <a:p>
          <a:r>
            <a:rPr lang="en-US"/>
            <a:t>Pre-Exposure Prophylaxis (PrEP) is medication taken to prevent HIV.</a:t>
          </a:r>
        </a:p>
      </dgm:t>
    </dgm:pt>
    <dgm:pt modelId="{B022762F-2C24-4ACE-9C78-BE8602D400C0}" type="parTrans" cxnId="{067EE3B3-1C2D-4D6A-B0A5-5FB4154891D0}">
      <dgm:prSet/>
      <dgm:spPr/>
      <dgm:t>
        <a:bodyPr/>
        <a:lstStyle/>
        <a:p>
          <a:endParaRPr lang="en-US"/>
        </a:p>
      </dgm:t>
    </dgm:pt>
    <dgm:pt modelId="{9BE58C62-2D65-4166-978C-6013CDC3FE02}" type="sibTrans" cxnId="{067EE3B3-1C2D-4D6A-B0A5-5FB4154891D0}">
      <dgm:prSet/>
      <dgm:spPr/>
      <dgm:t>
        <a:bodyPr/>
        <a:lstStyle/>
        <a:p>
          <a:endParaRPr lang="en-US"/>
        </a:p>
      </dgm:t>
    </dgm:pt>
    <dgm:pt modelId="{F6530FD0-5D20-41D3-8EAD-84CF06C96D94}">
      <dgm:prSet/>
      <dgm:spPr/>
      <dgm:t>
        <a:bodyPr/>
        <a:lstStyle/>
        <a:p>
          <a:r>
            <a:rPr lang="en-US"/>
            <a:t>When taken as prescribed, PrEP reduces the risk of getting HIV from sex by about 99%.</a:t>
          </a:r>
        </a:p>
      </dgm:t>
    </dgm:pt>
    <dgm:pt modelId="{139BC31F-EEF3-4E83-814A-81CB8F1FDE53}" type="parTrans" cxnId="{AA30BAF3-7314-4E7B-B1EB-306E827CC964}">
      <dgm:prSet/>
      <dgm:spPr/>
      <dgm:t>
        <a:bodyPr/>
        <a:lstStyle/>
        <a:p>
          <a:endParaRPr lang="en-US"/>
        </a:p>
      </dgm:t>
    </dgm:pt>
    <dgm:pt modelId="{381B4029-D31E-4053-89C1-69F8BB3C2C98}" type="sibTrans" cxnId="{AA30BAF3-7314-4E7B-B1EB-306E827CC964}">
      <dgm:prSet/>
      <dgm:spPr/>
      <dgm:t>
        <a:bodyPr/>
        <a:lstStyle/>
        <a:p>
          <a:endParaRPr lang="en-US"/>
        </a:p>
      </dgm:t>
    </dgm:pt>
    <dgm:pt modelId="{1B473241-E5F0-48A5-80DC-4BC25A1F0BE7}">
      <dgm:prSet/>
      <dgm:spPr/>
      <dgm:t>
        <a:bodyPr/>
        <a:lstStyle/>
        <a:p>
          <a:r>
            <a:rPr lang="en-US"/>
            <a:t>PrEP is recommended for individuals at increased risk for HIV.</a:t>
          </a:r>
        </a:p>
      </dgm:t>
    </dgm:pt>
    <dgm:pt modelId="{7FD34B2F-F970-4F06-8EE0-F7904120F7CC}" type="parTrans" cxnId="{4D3A96BE-0034-4C6F-B0AB-5F6D7D04B70F}">
      <dgm:prSet/>
      <dgm:spPr/>
      <dgm:t>
        <a:bodyPr/>
        <a:lstStyle/>
        <a:p>
          <a:endParaRPr lang="en-US"/>
        </a:p>
      </dgm:t>
    </dgm:pt>
    <dgm:pt modelId="{78E9BD8D-09FA-42CF-B899-321862833D47}" type="sibTrans" cxnId="{4D3A96BE-0034-4C6F-B0AB-5F6D7D04B70F}">
      <dgm:prSet/>
      <dgm:spPr/>
      <dgm:t>
        <a:bodyPr/>
        <a:lstStyle/>
        <a:p>
          <a:endParaRPr lang="en-US"/>
        </a:p>
      </dgm:t>
    </dgm:pt>
    <dgm:pt modelId="{28DF0B84-EAA0-4388-846D-81F29D7FD796}" type="pres">
      <dgm:prSet presAssocID="{74FA27A4-2AA6-41DB-A630-39FF518D1E33}" presName="Name0" presStyleCnt="0">
        <dgm:presLayoutVars>
          <dgm:dir/>
          <dgm:animLvl val="lvl"/>
          <dgm:resizeHandles val="exact"/>
        </dgm:presLayoutVars>
      </dgm:prSet>
      <dgm:spPr/>
    </dgm:pt>
    <dgm:pt modelId="{D756101B-5FBA-4DD0-B593-AF8E17C903A3}" type="pres">
      <dgm:prSet presAssocID="{1B473241-E5F0-48A5-80DC-4BC25A1F0BE7}" presName="boxAndChildren" presStyleCnt="0"/>
      <dgm:spPr/>
    </dgm:pt>
    <dgm:pt modelId="{E6D1675C-0ECD-476F-A516-A1156BDB4EFA}" type="pres">
      <dgm:prSet presAssocID="{1B473241-E5F0-48A5-80DC-4BC25A1F0BE7}" presName="parentTextBox" presStyleLbl="node1" presStyleIdx="0" presStyleCnt="3"/>
      <dgm:spPr/>
    </dgm:pt>
    <dgm:pt modelId="{99F62A7B-44A1-4342-85E4-469BF72914A8}" type="pres">
      <dgm:prSet presAssocID="{381B4029-D31E-4053-89C1-69F8BB3C2C98}" presName="sp" presStyleCnt="0"/>
      <dgm:spPr/>
    </dgm:pt>
    <dgm:pt modelId="{73FF8E4C-0882-42E7-9E15-E09690A7BB60}" type="pres">
      <dgm:prSet presAssocID="{F6530FD0-5D20-41D3-8EAD-84CF06C96D94}" presName="arrowAndChildren" presStyleCnt="0"/>
      <dgm:spPr/>
    </dgm:pt>
    <dgm:pt modelId="{23167A20-145A-4BF7-A4BB-A6A9548E1D0A}" type="pres">
      <dgm:prSet presAssocID="{F6530FD0-5D20-41D3-8EAD-84CF06C96D94}" presName="parentTextArrow" presStyleLbl="node1" presStyleIdx="1" presStyleCnt="3"/>
      <dgm:spPr/>
    </dgm:pt>
    <dgm:pt modelId="{4AD68C3B-104D-4F57-953C-D7199260B65B}" type="pres">
      <dgm:prSet presAssocID="{9BE58C62-2D65-4166-978C-6013CDC3FE02}" presName="sp" presStyleCnt="0"/>
      <dgm:spPr/>
    </dgm:pt>
    <dgm:pt modelId="{7A1A6750-80AA-473B-9136-0606A0B1C595}" type="pres">
      <dgm:prSet presAssocID="{344DF8F3-687E-4B9B-AD4C-D89488082F74}" presName="arrowAndChildren" presStyleCnt="0"/>
      <dgm:spPr/>
    </dgm:pt>
    <dgm:pt modelId="{D5F7D476-C93D-44B0-BDB5-82A58CEDCCAC}" type="pres">
      <dgm:prSet presAssocID="{344DF8F3-687E-4B9B-AD4C-D89488082F74}" presName="parentTextArrow" presStyleLbl="node1" presStyleIdx="2" presStyleCnt="3"/>
      <dgm:spPr/>
    </dgm:pt>
  </dgm:ptLst>
  <dgm:cxnLst>
    <dgm:cxn modelId="{24F30A54-3F9D-4239-B2B3-822AF93A6A99}" type="presOf" srcId="{1B473241-E5F0-48A5-80DC-4BC25A1F0BE7}" destId="{E6D1675C-0ECD-476F-A516-A1156BDB4EFA}" srcOrd="0" destOrd="0" presId="urn:microsoft.com/office/officeart/2005/8/layout/process4"/>
    <dgm:cxn modelId="{D9799B90-D1FE-4A5E-B29B-18C4967EE276}" type="presOf" srcId="{F6530FD0-5D20-41D3-8EAD-84CF06C96D94}" destId="{23167A20-145A-4BF7-A4BB-A6A9548E1D0A}" srcOrd="0" destOrd="0" presId="urn:microsoft.com/office/officeart/2005/8/layout/process4"/>
    <dgm:cxn modelId="{067EE3B3-1C2D-4D6A-B0A5-5FB4154891D0}" srcId="{74FA27A4-2AA6-41DB-A630-39FF518D1E33}" destId="{344DF8F3-687E-4B9B-AD4C-D89488082F74}" srcOrd="0" destOrd="0" parTransId="{B022762F-2C24-4ACE-9C78-BE8602D400C0}" sibTransId="{9BE58C62-2D65-4166-978C-6013CDC3FE02}"/>
    <dgm:cxn modelId="{4D3A96BE-0034-4C6F-B0AB-5F6D7D04B70F}" srcId="{74FA27A4-2AA6-41DB-A630-39FF518D1E33}" destId="{1B473241-E5F0-48A5-80DC-4BC25A1F0BE7}" srcOrd="2" destOrd="0" parTransId="{7FD34B2F-F970-4F06-8EE0-F7904120F7CC}" sibTransId="{78E9BD8D-09FA-42CF-B899-321862833D47}"/>
    <dgm:cxn modelId="{CE43A2C0-B6B8-40D1-BB62-00AB03C807C0}" type="presOf" srcId="{74FA27A4-2AA6-41DB-A630-39FF518D1E33}" destId="{28DF0B84-EAA0-4388-846D-81F29D7FD796}" srcOrd="0" destOrd="0" presId="urn:microsoft.com/office/officeart/2005/8/layout/process4"/>
    <dgm:cxn modelId="{128B6EE9-5EDA-4AFA-A37F-7BB27DC33E20}" type="presOf" srcId="{344DF8F3-687E-4B9B-AD4C-D89488082F74}" destId="{D5F7D476-C93D-44B0-BDB5-82A58CEDCCAC}" srcOrd="0" destOrd="0" presId="urn:microsoft.com/office/officeart/2005/8/layout/process4"/>
    <dgm:cxn modelId="{AA30BAF3-7314-4E7B-B1EB-306E827CC964}" srcId="{74FA27A4-2AA6-41DB-A630-39FF518D1E33}" destId="{F6530FD0-5D20-41D3-8EAD-84CF06C96D94}" srcOrd="1" destOrd="0" parTransId="{139BC31F-EEF3-4E83-814A-81CB8F1FDE53}" sibTransId="{381B4029-D31E-4053-89C1-69F8BB3C2C98}"/>
    <dgm:cxn modelId="{6C3A0135-C319-41A8-A7D0-05CF4F6B9E0B}" type="presParOf" srcId="{28DF0B84-EAA0-4388-846D-81F29D7FD796}" destId="{D756101B-5FBA-4DD0-B593-AF8E17C903A3}" srcOrd="0" destOrd="0" presId="urn:microsoft.com/office/officeart/2005/8/layout/process4"/>
    <dgm:cxn modelId="{7C945E17-4CCE-4629-B43F-6560CDB6B7CB}" type="presParOf" srcId="{D756101B-5FBA-4DD0-B593-AF8E17C903A3}" destId="{E6D1675C-0ECD-476F-A516-A1156BDB4EFA}" srcOrd="0" destOrd="0" presId="urn:microsoft.com/office/officeart/2005/8/layout/process4"/>
    <dgm:cxn modelId="{BA5E3446-5E13-48DF-A25B-5755DE94114E}" type="presParOf" srcId="{28DF0B84-EAA0-4388-846D-81F29D7FD796}" destId="{99F62A7B-44A1-4342-85E4-469BF72914A8}" srcOrd="1" destOrd="0" presId="urn:microsoft.com/office/officeart/2005/8/layout/process4"/>
    <dgm:cxn modelId="{A8411EC0-BF71-45CE-8D7D-8E47314424E5}" type="presParOf" srcId="{28DF0B84-EAA0-4388-846D-81F29D7FD796}" destId="{73FF8E4C-0882-42E7-9E15-E09690A7BB60}" srcOrd="2" destOrd="0" presId="urn:microsoft.com/office/officeart/2005/8/layout/process4"/>
    <dgm:cxn modelId="{C649FB1C-7988-4E41-B825-49BDB414757C}" type="presParOf" srcId="{73FF8E4C-0882-42E7-9E15-E09690A7BB60}" destId="{23167A20-145A-4BF7-A4BB-A6A9548E1D0A}" srcOrd="0" destOrd="0" presId="urn:microsoft.com/office/officeart/2005/8/layout/process4"/>
    <dgm:cxn modelId="{4A9D2174-DD0A-4F02-AF77-766BF1FD0510}" type="presParOf" srcId="{28DF0B84-EAA0-4388-846D-81F29D7FD796}" destId="{4AD68C3B-104D-4F57-953C-D7199260B65B}" srcOrd="3" destOrd="0" presId="urn:microsoft.com/office/officeart/2005/8/layout/process4"/>
    <dgm:cxn modelId="{16FF4560-1F47-446C-9292-DF44B8E06FE0}" type="presParOf" srcId="{28DF0B84-EAA0-4388-846D-81F29D7FD796}" destId="{7A1A6750-80AA-473B-9136-0606A0B1C595}" srcOrd="4" destOrd="0" presId="urn:microsoft.com/office/officeart/2005/8/layout/process4"/>
    <dgm:cxn modelId="{529F09DA-1D7E-459B-B8D0-EEEC6E5F7A18}" type="presParOf" srcId="{7A1A6750-80AA-473B-9136-0606A0B1C595}" destId="{D5F7D476-C93D-44B0-BDB5-82A58CEDCCAC}"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5745333-4482-48DC-953E-A63C2D572686}"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BC00081D-A419-40BB-9A91-FD6BD9A8DC60}">
      <dgm:prSet/>
      <dgm:spPr/>
      <dgm:t>
        <a:bodyPr/>
        <a:lstStyle/>
        <a:p>
          <a:r>
            <a:rPr lang="en-US"/>
            <a:t>Limited knowledge or misinformation about PrEP.</a:t>
          </a:r>
        </a:p>
      </dgm:t>
    </dgm:pt>
    <dgm:pt modelId="{B4652919-9421-497B-8EAD-26F8DCF66CBC}" type="parTrans" cxnId="{0C3A51D7-478B-4960-A14A-B7605B2E75F8}">
      <dgm:prSet/>
      <dgm:spPr/>
      <dgm:t>
        <a:bodyPr/>
        <a:lstStyle/>
        <a:p>
          <a:endParaRPr lang="en-US"/>
        </a:p>
      </dgm:t>
    </dgm:pt>
    <dgm:pt modelId="{734050D5-80F4-4719-9D3D-17E955383901}" type="sibTrans" cxnId="{0C3A51D7-478B-4960-A14A-B7605B2E75F8}">
      <dgm:prSet/>
      <dgm:spPr/>
      <dgm:t>
        <a:bodyPr/>
        <a:lstStyle/>
        <a:p>
          <a:endParaRPr lang="en-US"/>
        </a:p>
      </dgm:t>
    </dgm:pt>
    <dgm:pt modelId="{6B5D7DFD-6454-4CF9-850C-463B6F0C5F95}">
      <dgm:prSet/>
      <dgm:spPr/>
      <dgm:t>
        <a:bodyPr/>
        <a:lstStyle/>
        <a:p>
          <a:r>
            <a:rPr lang="en-US" dirty="0"/>
            <a:t>Stigma related to HIV, sexuality, or PrEP use.</a:t>
          </a:r>
        </a:p>
      </dgm:t>
    </dgm:pt>
    <dgm:pt modelId="{390E2A2C-DA9E-482E-96C5-9C2A2754A249}" type="parTrans" cxnId="{9F33AAFC-953A-495B-B410-8E9176CA55FF}">
      <dgm:prSet/>
      <dgm:spPr/>
      <dgm:t>
        <a:bodyPr/>
        <a:lstStyle/>
        <a:p>
          <a:endParaRPr lang="en-US"/>
        </a:p>
      </dgm:t>
    </dgm:pt>
    <dgm:pt modelId="{0362A5FD-02FB-4FBD-8C6D-41936CAEA969}" type="sibTrans" cxnId="{9F33AAFC-953A-495B-B410-8E9176CA55FF}">
      <dgm:prSet/>
      <dgm:spPr/>
      <dgm:t>
        <a:bodyPr/>
        <a:lstStyle/>
        <a:p>
          <a:endParaRPr lang="en-US"/>
        </a:p>
      </dgm:t>
    </dgm:pt>
    <dgm:pt modelId="{61373F07-C8F9-4C08-9642-1563F0F49586}">
      <dgm:prSet/>
      <dgm:spPr/>
      <dgm:t>
        <a:bodyPr/>
        <a:lstStyle/>
        <a:p>
          <a:r>
            <a:rPr lang="en-US"/>
            <a:t>Lack of health insurance or concerns about cost.</a:t>
          </a:r>
        </a:p>
      </dgm:t>
    </dgm:pt>
    <dgm:pt modelId="{29F98826-B8FA-465D-A89B-398883C68101}" type="parTrans" cxnId="{E0484476-9BA8-4EFA-9246-0C1F3F6130B9}">
      <dgm:prSet/>
      <dgm:spPr/>
      <dgm:t>
        <a:bodyPr/>
        <a:lstStyle/>
        <a:p>
          <a:endParaRPr lang="en-US"/>
        </a:p>
      </dgm:t>
    </dgm:pt>
    <dgm:pt modelId="{472AA3AF-C133-4490-8735-6DDECBE8CC38}" type="sibTrans" cxnId="{E0484476-9BA8-4EFA-9246-0C1F3F6130B9}">
      <dgm:prSet/>
      <dgm:spPr/>
      <dgm:t>
        <a:bodyPr/>
        <a:lstStyle/>
        <a:p>
          <a:endParaRPr lang="en-US"/>
        </a:p>
      </dgm:t>
    </dgm:pt>
    <dgm:pt modelId="{BBE3A306-AAF0-47AB-B203-304CF2C1E408}">
      <dgm:prSet/>
      <dgm:spPr/>
      <dgm:t>
        <a:bodyPr/>
        <a:lstStyle/>
        <a:p>
          <a:r>
            <a:rPr lang="en-US"/>
            <a:t>Transportation difficulties and limited access to providers.</a:t>
          </a:r>
        </a:p>
      </dgm:t>
    </dgm:pt>
    <dgm:pt modelId="{9872EE1E-3335-4596-A16B-7F0DB5DF7674}" type="parTrans" cxnId="{905A170C-1C37-471D-A29E-C7D423BB0C50}">
      <dgm:prSet/>
      <dgm:spPr/>
      <dgm:t>
        <a:bodyPr/>
        <a:lstStyle/>
        <a:p>
          <a:endParaRPr lang="en-US"/>
        </a:p>
      </dgm:t>
    </dgm:pt>
    <dgm:pt modelId="{3AC4CBEF-A36F-4F59-B972-9489D30E14FC}" type="sibTrans" cxnId="{905A170C-1C37-471D-A29E-C7D423BB0C50}">
      <dgm:prSet/>
      <dgm:spPr/>
      <dgm:t>
        <a:bodyPr/>
        <a:lstStyle/>
        <a:p>
          <a:endParaRPr lang="en-US"/>
        </a:p>
      </dgm:t>
    </dgm:pt>
    <dgm:pt modelId="{4EF4BD0D-714D-4B73-AEED-DD92F3D7CA3A}">
      <dgm:prSet/>
      <dgm:spPr/>
      <dgm:t>
        <a:bodyPr/>
        <a:lstStyle/>
        <a:p>
          <a:r>
            <a:rPr lang="en-US"/>
            <a:t>Mental health challenges such as depression or anxiety.</a:t>
          </a:r>
        </a:p>
      </dgm:t>
    </dgm:pt>
    <dgm:pt modelId="{10BB95E4-7063-4CA1-A2F5-7034BD874F60}" type="parTrans" cxnId="{7D6B18FB-9B5F-4DB8-9365-5C5D90038ABC}">
      <dgm:prSet/>
      <dgm:spPr/>
      <dgm:t>
        <a:bodyPr/>
        <a:lstStyle/>
        <a:p>
          <a:endParaRPr lang="en-US"/>
        </a:p>
      </dgm:t>
    </dgm:pt>
    <dgm:pt modelId="{711D573F-B232-4255-967D-1689ACEE1627}" type="sibTrans" cxnId="{7D6B18FB-9B5F-4DB8-9365-5C5D90038ABC}">
      <dgm:prSet/>
      <dgm:spPr/>
      <dgm:t>
        <a:bodyPr/>
        <a:lstStyle/>
        <a:p>
          <a:endParaRPr lang="en-US"/>
        </a:p>
      </dgm:t>
    </dgm:pt>
    <dgm:pt modelId="{6CB53F50-7326-417C-8783-2841A66F9C30}">
      <dgm:prSet/>
      <dgm:spPr/>
      <dgm:t>
        <a:bodyPr/>
        <a:lstStyle/>
        <a:p>
          <a:r>
            <a:rPr lang="en-US"/>
            <a:t>Substance use disorders.</a:t>
          </a:r>
        </a:p>
      </dgm:t>
    </dgm:pt>
    <dgm:pt modelId="{BC12E12B-CE9D-40C7-B38F-261D58D231C8}" type="parTrans" cxnId="{40E6222A-C9DF-45A1-A0F7-A1FB47E11F6D}">
      <dgm:prSet/>
      <dgm:spPr/>
      <dgm:t>
        <a:bodyPr/>
        <a:lstStyle/>
        <a:p>
          <a:endParaRPr lang="en-US"/>
        </a:p>
      </dgm:t>
    </dgm:pt>
    <dgm:pt modelId="{B75F9535-86B0-46C7-82E8-6EE2EC9C8E80}" type="sibTrans" cxnId="{40E6222A-C9DF-45A1-A0F7-A1FB47E11F6D}">
      <dgm:prSet/>
      <dgm:spPr/>
      <dgm:t>
        <a:bodyPr/>
        <a:lstStyle/>
        <a:p>
          <a:endParaRPr lang="en-US"/>
        </a:p>
      </dgm:t>
    </dgm:pt>
    <dgm:pt modelId="{0D531F86-8DB5-460F-97A0-5A283B56C49F}">
      <dgm:prSet/>
      <dgm:spPr/>
      <dgm:t>
        <a:bodyPr/>
        <a:lstStyle/>
        <a:p>
          <a:r>
            <a:rPr lang="en-US"/>
            <a:t>Fear of discrimination or lack of confidentiality.</a:t>
          </a:r>
        </a:p>
      </dgm:t>
    </dgm:pt>
    <dgm:pt modelId="{C2C620A2-D956-408D-8670-600C3AE89D80}" type="parTrans" cxnId="{486EB004-9144-4A98-81FA-3D38E732CD19}">
      <dgm:prSet/>
      <dgm:spPr/>
      <dgm:t>
        <a:bodyPr/>
        <a:lstStyle/>
        <a:p>
          <a:endParaRPr lang="en-US"/>
        </a:p>
      </dgm:t>
    </dgm:pt>
    <dgm:pt modelId="{FEABFBFE-05A5-49E9-BAE1-381DDBC6D413}" type="sibTrans" cxnId="{486EB004-9144-4A98-81FA-3D38E732CD19}">
      <dgm:prSet/>
      <dgm:spPr/>
      <dgm:t>
        <a:bodyPr/>
        <a:lstStyle/>
        <a:p>
          <a:endParaRPr lang="en-US"/>
        </a:p>
      </dgm:t>
    </dgm:pt>
    <dgm:pt modelId="{77EE5F43-D408-439A-B9A8-2894A1019609}" type="pres">
      <dgm:prSet presAssocID="{B5745333-4482-48DC-953E-A63C2D572686}" presName="diagram" presStyleCnt="0">
        <dgm:presLayoutVars>
          <dgm:dir/>
          <dgm:resizeHandles val="exact"/>
        </dgm:presLayoutVars>
      </dgm:prSet>
      <dgm:spPr/>
    </dgm:pt>
    <dgm:pt modelId="{77E0E94D-4783-4FC6-8F28-D3B8229553BE}" type="pres">
      <dgm:prSet presAssocID="{BC00081D-A419-40BB-9A91-FD6BD9A8DC60}" presName="node" presStyleLbl="node1" presStyleIdx="0" presStyleCnt="7">
        <dgm:presLayoutVars>
          <dgm:bulletEnabled val="1"/>
        </dgm:presLayoutVars>
      </dgm:prSet>
      <dgm:spPr/>
    </dgm:pt>
    <dgm:pt modelId="{5F4FFAA3-95E3-4D8D-954B-D362EF50B17C}" type="pres">
      <dgm:prSet presAssocID="{734050D5-80F4-4719-9D3D-17E955383901}" presName="sibTrans" presStyleCnt="0"/>
      <dgm:spPr/>
    </dgm:pt>
    <dgm:pt modelId="{C553B2C3-212D-44E5-888C-E502A9A7AA5C}" type="pres">
      <dgm:prSet presAssocID="{6B5D7DFD-6454-4CF9-850C-463B6F0C5F95}" presName="node" presStyleLbl="node1" presStyleIdx="1" presStyleCnt="7">
        <dgm:presLayoutVars>
          <dgm:bulletEnabled val="1"/>
        </dgm:presLayoutVars>
      </dgm:prSet>
      <dgm:spPr/>
    </dgm:pt>
    <dgm:pt modelId="{6F21AB3C-A733-414E-A880-83C40D9A02EE}" type="pres">
      <dgm:prSet presAssocID="{0362A5FD-02FB-4FBD-8C6D-41936CAEA969}" presName="sibTrans" presStyleCnt="0"/>
      <dgm:spPr/>
    </dgm:pt>
    <dgm:pt modelId="{2570EE4B-783D-401C-9740-D93287BA6137}" type="pres">
      <dgm:prSet presAssocID="{61373F07-C8F9-4C08-9642-1563F0F49586}" presName="node" presStyleLbl="node1" presStyleIdx="2" presStyleCnt="7">
        <dgm:presLayoutVars>
          <dgm:bulletEnabled val="1"/>
        </dgm:presLayoutVars>
      </dgm:prSet>
      <dgm:spPr/>
    </dgm:pt>
    <dgm:pt modelId="{C64F3431-10B8-40FC-82A3-8EB50AAD5981}" type="pres">
      <dgm:prSet presAssocID="{472AA3AF-C133-4490-8735-6DDECBE8CC38}" presName="sibTrans" presStyleCnt="0"/>
      <dgm:spPr/>
    </dgm:pt>
    <dgm:pt modelId="{3CA8E9FB-28B7-4EC8-98A1-F1A174325DF3}" type="pres">
      <dgm:prSet presAssocID="{BBE3A306-AAF0-47AB-B203-304CF2C1E408}" presName="node" presStyleLbl="node1" presStyleIdx="3" presStyleCnt="7">
        <dgm:presLayoutVars>
          <dgm:bulletEnabled val="1"/>
        </dgm:presLayoutVars>
      </dgm:prSet>
      <dgm:spPr/>
    </dgm:pt>
    <dgm:pt modelId="{FB31ABC5-650C-4304-9669-F178B961D2E2}" type="pres">
      <dgm:prSet presAssocID="{3AC4CBEF-A36F-4F59-B972-9489D30E14FC}" presName="sibTrans" presStyleCnt="0"/>
      <dgm:spPr/>
    </dgm:pt>
    <dgm:pt modelId="{624C9FE7-93B3-43FB-8C44-4932400F6FB9}" type="pres">
      <dgm:prSet presAssocID="{4EF4BD0D-714D-4B73-AEED-DD92F3D7CA3A}" presName="node" presStyleLbl="node1" presStyleIdx="4" presStyleCnt="7">
        <dgm:presLayoutVars>
          <dgm:bulletEnabled val="1"/>
        </dgm:presLayoutVars>
      </dgm:prSet>
      <dgm:spPr/>
    </dgm:pt>
    <dgm:pt modelId="{4D35F072-19BE-43E9-81DC-931C50C8DDE3}" type="pres">
      <dgm:prSet presAssocID="{711D573F-B232-4255-967D-1689ACEE1627}" presName="sibTrans" presStyleCnt="0"/>
      <dgm:spPr/>
    </dgm:pt>
    <dgm:pt modelId="{31F864C5-1C17-4D9A-B6E9-F25C7F321229}" type="pres">
      <dgm:prSet presAssocID="{6CB53F50-7326-417C-8783-2841A66F9C30}" presName="node" presStyleLbl="node1" presStyleIdx="5" presStyleCnt="7">
        <dgm:presLayoutVars>
          <dgm:bulletEnabled val="1"/>
        </dgm:presLayoutVars>
      </dgm:prSet>
      <dgm:spPr/>
    </dgm:pt>
    <dgm:pt modelId="{CFABB354-2CD6-42CC-A953-81FD72EC1F20}" type="pres">
      <dgm:prSet presAssocID="{B75F9535-86B0-46C7-82E8-6EE2EC9C8E80}" presName="sibTrans" presStyleCnt="0"/>
      <dgm:spPr/>
    </dgm:pt>
    <dgm:pt modelId="{1F56248F-E02E-4A71-9E47-9E110ED0F174}" type="pres">
      <dgm:prSet presAssocID="{0D531F86-8DB5-460F-97A0-5A283B56C49F}" presName="node" presStyleLbl="node1" presStyleIdx="6" presStyleCnt="7">
        <dgm:presLayoutVars>
          <dgm:bulletEnabled val="1"/>
        </dgm:presLayoutVars>
      </dgm:prSet>
      <dgm:spPr/>
    </dgm:pt>
  </dgm:ptLst>
  <dgm:cxnLst>
    <dgm:cxn modelId="{486EB004-9144-4A98-81FA-3D38E732CD19}" srcId="{B5745333-4482-48DC-953E-A63C2D572686}" destId="{0D531F86-8DB5-460F-97A0-5A283B56C49F}" srcOrd="6" destOrd="0" parTransId="{C2C620A2-D956-408D-8670-600C3AE89D80}" sibTransId="{FEABFBFE-05A5-49E9-BAE1-381DDBC6D413}"/>
    <dgm:cxn modelId="{905A170C-1C37-471D-A29E-C7D423BB0C50}" srcId="{B5745333-4482-48DC-953E-A63C2D572686}" destId="{BBE3A306-AAF0-47AB-B203-304CF2C1E408}" srcOrd="3" destOrd="0" parTransId="{9872EE1E-3335-4596-A16B-7F0DB5DF7674}" sibTransId="{3AC4CBEF-A36F-4F59-B972-9489D30E14FC}"/>
    <dgm:cxn modelId="{40E6222A-C9DF-45A1-A0F7-A1FB47E11F6D}" srcId="{B5745333-4482-48DC-953E-A63C2D572686}" destId="{6CB53F50-7326-417C-8783-2841A66F9C30}" srcOrd="5" destOrd="0" parTransId="{BC12E12B-CE9D-40C7-B38F-261D58D231C8}" sibTransId="{B75F9535-86B0-46C7-82E8-6EE2EC9C8E80}"/>
    <dgm:cxn modelId="{F0814F41-5263-4BF7-9B75-223D9B5F772A}" type="presOf" srcId="{4EF4BD0D-714D-4B73-AEED-DD92F3D7CA3A}" destId="{624C9FE7-93B3-43FB-8C44-4932400F6FB9}" srcOrd="0" destOrd="0" presId="urn:microsoft.com/office/officeart/2005/8/layout/default"/>
    <dgm:cxn modelId="{DC081667-D45E-426F-9C03-6E7BB866F386}" type="presOf" srcId="{61373F07-C8F9-4C08-9642-1563F0F49586}" destId="{2570EE4B-783D-401C-9740-D93287BA6137}" srcOrd="0" destOrd="0" presId="urn:microsoft.com/office/officeart/2005/8/layout/default"/>
    <dgm:cxn modelId="{2A407153-FC07-4193-B0C6-D196661CEB07}" type="presOf" srcId="{6CB53F50-7326-417C-8783-2841A66F9C30}" destId="{31F864C5-1C17-4D9A-B6E9-F25C7F321229}" srcOrd="0" destOrd="0" presId="urn:microsoft.com/office/officeart/2005/8/layout/default"/>
    <dgm:cxn modelId="{E0484476-9BA8-4EFA-9246-0C1F3F6130B9}" srcId="{B5745333-4482-48DC-953E-A63C2D572686}" destId="{61373F07-C8F9-4C08-9642-1563F0F49586}" srcOrd="2" destOrd="0" parTransId="{29F98826-B8FA-465D-A89B-398883C68101}" sibTransId="{472AA3AF-C133-4490-8735-6DDECBE8CC38}"/>
    <dgm:cxn modelId="{08DF3F8C-8C33-4DB5-823E-4CC981DDD9A4}" type="presOf" srcId="{B5745333-4482-48DC-953E-A63C2D572686}" destId="{77EE5F43-D408-439A-B9A8-2894A1019609}" srcOrd="0" destOrd="0" presId="urn:microsoft.com/office/officeart/2005/8/layout/default"/>
    <dgm:cxn modelId="{0C3A51D7-478B-4960-A14A-B7605B2E75F8}" srcId="{B5745333-4482-48DC-953E-A63C2D572686}" destId="{BC00081D-A419-40BB-9A91-FD6BD9A8DC60}" srcOrd="0" destOrd="0" parTransId="{B4652919-9421-497B-8EAD-26F8DCF66CBC}" sibTransId="{734050D5-80F4-4719-9D3D-17E955383901}"/>
    <dgm:cxn modelId="{57AAE4DC-BCAE-4C1A-8573-FAA83B378154}" type="presOf" srcId="{6B5D7DFD-6454-4CF9-850C-463B6F0C5F95}" destId="{C553B2C3-212D-44E5-888C-E502A9A7AA5C}" srcOrd="0" destOrd="0" presId="urn:microsoft.com/office/officeart/2005/8/layout/default"/>
    <dgm:cxn modelId="{D3B41BEE-2CDD-431B-83DC-93D4E9C28F6C}" type="presOf" srcId="{BBE3A306-AAF0-47AB-B203-304CF2C1E408}" destId="{3CA8E9FB-28B7-4EC8-98A1-F1A174325DF3}" srcOrd="0" destOrd="0" presId="urn:microsoft.com/office/officeart/2005/8/layout/default"/>
    <dgm:cxn modelId="{E1E122F1-D1D9-46C1-AFBB-33F7C7C58B71}" type="presOf" srcId="{BC00081D-A419-40BB-9A91-FD6BD9A8DC60}" destId="{77E0E94D-4783-4FC6-8F28-D3B8229553BE}" srcOrd="0" destOrd="0" presId="urn:microsoft.com/office/officeart/2005/8/layout/default"/>
    <dgm:cxn modelId="{7D6B18FB-9B5F-4DB8-9365-5C5D90038ABC}" srcId="{B5745333-4482-48DC-953E-A63C2D572686}" destId="{4EF4BD0D-714D-4B73-AEED-DD92F3D7CA3A}" srcOrd="4" destOrd="0" parTransId="{10BB95E4-7063-4CA1-A2F5-7034BD874F60}" sibTransId="{711D573F-B232-4255-967D-1689ACEE1627}"/>
    <dgm:cxn modelId="{9F33AAFC-953A-495B-B410-8E9176CA55FF}" srcId="{B5745333-4482-48DC-953E-A63C2D572686}" destId="{6B5D7DFD-6454-4CF9-850C-463B6F0C5F95}" srcOrd="1" destOrd="0" parTransId="{390E2A2C-DA9E-482E-96C5-9C2A2754A249}" sibTransId="{0362A5FD-02FB-4FBD-8C6D-41936CAEA969}"/>
    <dgm:cxn modelId="{3991B8FE-7D79-4500-A0C7-F52F6A53CC20}" type="presOf" srcId="{0D531F86-8DB5-460F-97A0-5A283B56C49F}" destId="{1F56248F-E02E-4A71-9E47-9E110ED0F174}" srcOrd="0" destOrd="0" presId="urn:microsoft.com/office/officeart/2005/8/layout/default"/>
    <dgm:cxn modelId="{1723B75A-D06C-45D3-BDA8-0A9B3E90FAEE}" type="presParOf" srcId="{77EE5F43-D408-439A-B9A8-2894A1019609}" destId="{77E0E94D-4783-4FC6-8F28-D3B8229553BE}" srcOrd="0" destOrd="0" presId="urn:microsoft.com/office/officeart/2005/8/layout/default"/>
    <dgm:cxn modelId="{2B461742-5F2C-4D9A-AFB4-6ECA46EB9AE9}" type="presParOf" srcId="{77EE5F43-D408-439A-B9A8-2894A1019609}" destId="{5F4FFAA3-95E3-4D8D-954B-D362EF50B17C}" srcOrd="1" destOrd="0" presId="urn:microsoft.com/office/officeart/2005/8/layout/default"/>
    <dgm:cxn modelId="{51AC00D2-56B8-423E-B279-23CB9EE65117}" type="presParOf" srcId="{77EE5F43-D408-439A-B9A8-2894A1019609}" destId="{C553B2C3-212D-44E5-888C-E502A9A7AA5C}" srcOrd="2" destOrd="0" presId="urn:microsoft.com/office/officeart/2005/8/layout/default"/>
    <dgm:cxn modelId="{BBBFF7A0-9EC7-4FA7-8BA0-FA24E5D3C3F9}" type="presParOf" srcId="{77EE5F43-D408-439A-B9A8-2894A1019609}" destId="{6F21AB3C-A733-414E-A880-83C40D9A02EE}" srcOrd="3" destOrd="0" presId="urn:microsoft.com/office/officeart/2005/8/layout/default"/>
    <dgm:cxn modelId="{33E3E096-A859-470C-AE72-0B17B50FA97E}" type="presParOf" srcId="{77EE5F43-D408-439A-B9A8-2894A1019609}" destId="{2570EE4B-783D-401C-9740-D93287BA6137}" srcOrd="4" destOrd="0" presId="urn:microsoft.com/office/officeart/2005/8/layout/default"/>
    <dgm:cxn modelId="{8741A818-B28F-417F-B13D-BF15B5A745E7}" type="presParOf" srcId="{77EE5F43-D408-439A-B9A8-2894A1019609}" destId="{C64F3431-10B8-40FC-82A3-8EB50AAD5981}" srcOrd="5" destOrd="0" presId="urn:microsoft.com/office/officeart/2005/8/layout/default"/>
    <dgm:cxn modelId="{857C2CD2-4F84-4B56-BE2A-8A438882F268}" type="presParOf" srcId="{77EE5F43-D408-439A-B9A8-2894A1019609}" destId="{3CA8E9FB-28B7-4EC8-98A1-F1A174325DF3}" srcOrd="6" destOrd="0" presId="urn:microsoft.com/office/officeart/2005/8/layout/default"/>
    <dgm:cxn modelId="{A34B02B9-80BA-4798-A7F5-E05DF1D57923}" type="presParOf" srcId="{77EE5F43-D408-439A-B9A8-2894A1019609}" destId="{FB31ABC5-650C-4304-9669-F178B961D2E2}" srcOrd="7" destOrd="0" presId="urn:microsoft.com/office/officeart/2005/8/layout/default"/>
    <dgm:cxn modelId="{7752C8B3-89CE-46B0-B6DB-865F1BBF5CCA}" type="presParOf" srcId="{77EE5F43-D408-439A-B9A8-2894A1019609}" destId="{624C9FE7-93B3-43FB-8C44-4932400F6FB9}" srcOrd="8" destOrd="0" presId="urn:microsoft.com/office/officeart/2005/8/layout/default"/>
    <dgm:cxn modelId="{EB8D31A9-093C-47B5-9CC5-489B3C93D42E}" type="presParOf" srcId="{77EE5F43-D408-439A-B9A8-2894A1019609}" destId="{4D35F072-19BE-43E9-81DC-931C50C8DDE3}" srcOrd="9" destOrd="0" presId="urn:microsoft.com/office/officeart/2005/8/layout/default"/>
    <dgm:cxn modelId="{B0C3451C-A752-4847-98C6-1CB5EDD3FFAB}" type="presParOf" srcId="{77EE5F43-D408-439A-B9A8-2894A1019609}" destId="{31F864C5-1C17-4D9A-B6E9-F25C7F321229}" srcOrd="10" destOrd="0" presId="urn:microsoft.com/office/officeart/2005/8/layout/default"/>
    <dgm:cxn modelId="{E1152D1B-7B1D-4A04-8C0A-F116101AF410}" type="presParOf" srcId="{77EE5F43-D408-439A-B9A8-2894A1019609}" destId="{CFABB354-2CD6-42CC-A953-81FD72EC1F20}" srcOrd="11" destOrd="0" presId="urn:microsoft.com/office/officeart/2005/8/layout/default"/>
    <dgm:cxn modelId="{E0A78DD1-5980-49A1-A93A-7125419E6C5A}" type="presParOf" srcId="{77EE5F43-D408-439A-B9A8-2894A1019609}" destId="{1F56248F-E02E-4A71-9E47-9E110ED0F174}"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9FD5AED-AF41-4D42-99DF-D962D48301F9}" type="doc">
      <dgm:prSet loTypeId="urn:microsoft.com/office/officeart/2005/8/layout/vProcess5" loCatId="process" qsTypeId="urn:microsoft.com/office/officeart/2005/8/quickstyle/simple1" qsCatId="simple" csTypeId="urn:microsoft.com/office/officeart/2005/8/colors/colorful5" csCatId="colorful"/>
      <dgm:spPr/>
      <dgm:t>
        <a:bodyPr/>
        <a:lstStyle/>
        <a:p>
          <a:endParaRPr lang="en-US"/>
        </a:p>
      </dgm:t>
    </dgm:pt>
    <dgm:pt modelId="{E09B25B1-0C43-49C1-9A90-331E280FA85D}">
      <dgm:prSet/>
      <dgm:spPr/>
      <dgm:t>
        <a:bodyPr/>
        <a:lstStyle/>
        <a:p>
          <a:r>
            <a:rPr lang="en-US"/>
            <a:t>PEP may be used after:</a:t>
          </a:r>
        </a:p>
      </dgm:t>
    </dgm:pt>
    <dgm:pt modelId="{9779E71E-8D89-4846-8692-F1CE4A62AC6B}" type="parTrans" cxnId="{3A5872FD-873A-43F4-9F42-59213CC8F35F}">
      <dgm:prSet/>
      <dgm:spPr/>
      <dgm:t>
        <a:bodyPr/>
        <a:lstStyle/>
        <a:p>
          <a:endParaRPr lang="en-US"/>
        </a:p>
      </dgm:t>
    </dgm:pt>
    <dgm:pt modelId="{632687DC-5D7A-4842-9305-6B01A9CC5B24}" type="sibTrans" cxnId="{3A5872FD-873A-43F4-9F42-59213CC8F35F}">
      <dgm:prSet/>
      <dgm:spPr/>
      <dgm:t>
        <a:bodyPr/>
        <a:lstStyle/>
        <a:p>
          <a:endParaRPr lang="en-US"/>
        </a:p>
      </dgm:t>
    </dgm:pt>
    <dgm:pt modelId="{8A565997-B272-49D9-93A9-B76CAC7C47F4}">
      <dgm:prSet/>
      <dgm:spPr/>
      <dgm:t>
        <a:bodyPr/>
        <a:lstStyle/>
        <a:p>
          <a:r>
            <a:rPr lang="en-US"/>
            <a:t>Condomless sex or condom failure </a:t>
          </a:r>
        </a:p>
      </dgm:t>
    </dgm:pt>
    <dgm:pt modelId="{C8943633-5647-4931-A192-B1D5E7BB6300}" type="parTrans" cxnId="{8DC628FA-B62E-4A39-9CF7-65313E7A97A3}">
      <dgm:prSet/>
      <dgm:spPr/>
      <dgm:t>
        <a:bodyPr/>
        <a:lstStyle/>
        <a:p>
          <a:endParaRPr lang="en-US"/>
        </a:p>
      </dgm:t>
    </dgm:pt>
    <dgm:pt modelId="{E2652081-7954-450A-803E-07D69BB01AC6}" type="sibTrans" cxnId="{8DC628FA-B62E-4A39-9CF7-65313E7A97A3}">
      <dgm:prSet/>
      <dgm:spPr/>
      <dgm:t>
        <a:bodyPr/>
        <a:lstStyle/>
        <a:p>
          <a:endParaRPr lang="en-US"/>
        </a:p>
      </dgm:t>
    </dgm:pt>
    <dgm:pt modelId="{F6E4B806-0153-439E-8CBB-E14FA971B161}">
      <dgm:prSet/>
      <dgm:spPr/>
      <dgm:t>
        <a:bodyPr/>
        <a:lstStyle/>
        <a:p>
          <a:r>
            <a:rPr lang="en-US"/>
            <a:t>Sexual assault </a:t>
          </a:r>
        </a:p>
      </dgm:t>
    </dgm:pt>
    <dgm:pt modelId="{A24AD456-4565-402B-AD3B-3B0C86572556}" type="parTrans" cxnId="{F3F3D931-EABD-4B17-A821-E2B9E909CC6C}">
      <dgm:prSet/>
      <dgm:spPr/>
      <dgm:t>
        <a:bodyPr/>
        <a:lstStyle/>
        <a:p>
          <a:endParaRPr lang="en-US"/>
        </a:p>
      </dgm:t>
    </dgm:pt>
    <dgm:pt modelId="{E8AEB61E-CDD3-420D-9867-5A20D00E3FEA}" type="sibTrans" cxnId="{F3F3D931-EABD-4B17-A821-E2B9E909CC6C}">
      <dgm:prSet/>
      <dgm:spPr/>
      <dgm:t>
        <a:bodyPr/>
        <a:lstStyle/>
        <a:p>
          <a:endParaRPr lang="en-US"/>
        </a:p>
      </dgm:t>
    </dgm:pt>
    <dgm:pt modelId="{F8982C13-29DB-458B-9E4F-7FE96DC7EF94}">
      <dgm:prSet/>
      <dgm:spPr/>
      <dgm:t>
        <a:bodyPr/>
        <a:lstStyle/>
        <a:p>
          <a:r>
            <a:rPr lang="en-US"/>
            <a:t>Needle sharing or injection drug exposure </a:t>
          </a:r>
        </a:p>
      </dgm:t>
    </dgm:pt>
    <dgm:pt modelId="{2EA6E4C5-2A71-4E1B-9AD4-352655E620F9}" type="parTrans" cxnId="{90EF1A20-DD95-461B-B2D2-93311B10C4C3}">
      <dgm:prSet/>
      <dgm:spPr/>
      <dgm:t>
        <a:bodyPr/>
        <a:lstStyle/>
        <a:p>
          <a:endParaRPr lang="en-US"/>
        </a:p>
      </dgm:t>
    </dgm:pt>
    <dgm:pt modelId="{042E5EBF-9DC9-48DB-9CB1-57F072890561}" type="sibTrans" cxnId="{90EF1A20-DD95-461B-B2D2-93311B10C4C3}">
      <dgm:prSet/>
      <dgm:spPr/>
      <dgm:t>
        <a:bodyPr/>
        <a:lstStyle/>
        <a:p>
          <a:endParaRPr lang="en-US"/>
        </a:p>
      </dgm:t>
    </dgm:pt>
    <dgm:pt modelId="{C9D8EBA3-9543-48A8-9190-0696F58B86A4}">
      <dgm:prSet/>
      <dgm:spPr/>
      <dgm:t>
        <a:bodyPr/>
        <a:lstStyle/>
        <a:p>
          <a:r>
            <a:rPr lang="en-US"/>
            <a:t>Occupational exposure (healthcare settings) </a:t>
          </a:r>
        </a:p>
      </dgm:t>
    </dgm:pt>
    <dgm:pt modelId="{2F9614E5-519D-4B0B-A9B6-0EB8D2288697}" type="parTrans" cxnId="{6C1077DB-135A-4F03-96E5-9B870F80CB9F}">
      <dgm:prSet/>
      <dgm:spPr/>
      <dgm:t>
        <a:bodyPr/>
        <a:lstStyle/>
        <a:p>
          <a:endParaRPr lang="en-US"/>
        </a:p>
      </dgm:t>
    </dgm:pt>
    <dgm:pt modelId="{F30CF7F9-4B8C-4CA5-8560-2178876A4F31}" type="sibTrans" cxnId="{6C1077DB-135A-4F03-96E5-9B870F80CB9F}">
      <dgm:prSet/>
      <dgm:spPr/>
      <dgm:t>
        <a:bodyPr/>
        <a:lstStyle/>
        <a:p>
          <a:endParaRPr lang="en-US"/>
        </a:p>
      </dgm:t>
    </dgm:pt>
    <dgm:pt modelId="{08D0D3B5-D2B2-4C7A-AF4B-2F36DBD819DF}" type="pres">
      <dgm:prSet presAssocID="{29FD5AED-AF41-4D42-99DF-D962D48301F9}" presName="outerComposite" presStyleCnt="0">
        <dgm:presLayoutVars>
          <dgm:chMax val="5"/>
          <dgm:dir/>
          <dgm:resizeHandles val="exact"/>
        </dgm:presLayoutVars>
      </dgm:prSet>
      <dgm:spPr/>
    </dgm:pt>
    <dgm:pt modelId="{D217AFF0-2CD3-40A4-B8D6-4C75E3D35FA2}" type="pres">
      <dgm:prSet presAssocID="{29FD5AED-AF41-4D42-99DF-D962D48301F9}" presName="dummyMaxCanvas" presStyleCnt="0">
        <dgm:presLayoutVars/>
      </dgm:prSet>
      <dgm:spPr/>
    </dgm:pt>
    <dgm:pt modelId="{FA73391E-A36F-453C-8EC3-31AA9A317D54}" type="pres">
      <dgm:prSet presAssocID="{29FD5AED-AF41-4D42-99DF-D962D48301F9}" presName="FiveNodes_1" presStyleLbl="node1" presStyleIdx="0" presStyleCnt="5">
        <dgm:presLayoutVars>
          <dgm:bulletEnabled val="1"/>
        </dgm:presLayoutVars>
      </dgm:prSet>
      <dgm:spPr/>
    </dgm:pt>
    <dgm:pt modelId="{6A60B91F-A4CC-4D59-A2CE-E372593AA69E}" type="pres">
      <dgm:prSet presAssocID="{29FD5AED-AF41-4D42-99DF-D962D48301F9}" presName="FiveNodes_2" presStyleLbl="node1" presStyleIdx="1" presStyleCnt="5">
        <dgm:presLayoutVars>
          <dgm:bulletEnabled val="1"/>
        </dgm:presLayoutVars>
      </dgm:prSet>
      <dgm:spPr/>
    </dgm:pt>
    <dgm:pt modelId="{D51CA31B-2CEB-4BED-9FF6-4CAF6A639068}" type="pres">
      <dgm:prSet presAssocID="{29FD5AED-AF41-4D42-99DF-D962D48301F9}" presName="FiveNodes_3" presStyleLbl="node1" presStyleIdx="2" presStyleCnt="5">
        <dgm:presLayoutVars>
          <dgm:bulletEnabled val="1"/>
        </dgm:presLayoutVars>
      </dgm:prSet>
      <dgm:spPr/>
    </dgm:pt>
    <dgm:pt modelId="{353FE1F7-2BAB-4583-8D51-074D3492C9CC}" type="pres">
      <dgm:prSet presAssocID="{29FD5AED-AF41-4D42-99DF-D962D48301F9}" presName="FiveNodes_4" presStyleLbl="node1" presStyleIdx="3" presStyleCnt="5">
        <dgm:presLayoutVars>
          <dgm:bulletEnabled val="1"/>
        </dgm:presLayoutVars>
      </dgm:prSet>
      <dgm:spPr/>
    </dgm:pt>
    <dgm:pt modelId="{F28FFAAC-5C1B-496D-BEA4-6653921A3A4D}" type="pres">
      <dgm:prSet presAssocID="{29FD5AED-AF41-4D42-99DF-D962D48301F9}" presName="FiveNodes_5" presStyleLbl="node1" presStyleIdx="4" presStyleCnt="5">
        <dgm:presLayoutVars>
          <dgm:bulletEnabled val="1"/>
        </dgm:presLayoutVars>
      </dgm:prSet>
      <dgm:spPr/>
    </dgm:pt>
    <dgm:pt modelId="{FDD1D009-D136-48A4-A011-2338320764C2}" type="pres">
      <dgm:prSet presAssocID="{29FD5AED-AF41-4D42-99DF-D962D48301F9}" presName="FiveConn_1-2" presStyleLbl="fgAccFollowNode1" presStyleIdx="0" presStyleCnt="4">
        <dgm:presLayoutVars>
          <dgm:bulletEnabled val="1"/>
        </dgm:presLayoutVars>
      </dgm:prSet>
      <dgm:spPr/>
    </dgm:pt>
    <dgm:pt modelId="{7E44BE78-D501-4435-9772-F1BA74EA5D58}" type="pres">
      <dgm:prSet presAssocID="{29FD5AED-AF41-4D42-99DF-D962D48301F9}" presName="FiveConn_2-3" presStyleLbl="fgAccFollowNode1" presStyleIdx="1" presStyleCnt="4">
        <dgm:presLayoutVars>
          <dgm:bulletEnabled val="1"/>
        </dgm:presLayoutVars>
      </dgm:prSet>
      <dgm:spPr/>
    </dgm:pt>
    <dgm:pt modelId="{B3A89ADF-5FB5-44E3-AB7D-B10810A11082}" type="pres">
      <dgm:prSet presAssocID="{29FD5AED-AF41-4D42-99DF-D962D48301F9}" presName="FiveConn_3-4" presStyleLbl="fgAccFollowNode1" presStyleIdx="2" presStyleCnt="4">
        <dgm:presLayoutVars>
          <dgm:bulletEnabled val="1"/>
        </dgm:presLayoutVars>
      </dgm:prSet>
      <dgm:spPr/>
    </dgm:pt>
    <dgm:pt modelId="{E6F68072-4571-4604-BDB7-6358F95CF7A8}" type="pres">
      <dgm:prSet presAssocID="{29FD5AED-AF41-4D42-99DF-D962D48301F9}" presName="FiveConn_4-5" presStyleLbl="fgAccFollowNode1" presStyleIdx="3" presStyleCnt="4">
        <dgm:presLayoutVars>
          <dgm:bulletEnabled val="1"/>
        </dgm:presLayoutVars>
      </dgm:prSet>
      <dgm:spPr/>
    </dgm:pt>
    <dgm:pt modelId="{60D692C7-76DC-4284-8BB0-F9ADDA4AC1A2}" type="pres">
      <dgm:prSet presAssocID="{29FD5AED-AF41-4D42-99DF-D962D48301F9}" presName="FiveNodes_1_text" presStyleLbl="node1" presStyleIdx="4" presStyleCnt="5">
        <dgm:presLayoutVars>
          <dgm:bulletEnabled val="1"/>
        </dgm:presLayoutVars>
      </dgm:prSet>
      <dgm:spPr/>
    </dgm:pt>
    <dgm:pt modelId="{2F7B4ADB-798B-42F5-B03D-AFA6B42CAC73}" type="pres">
      <dgm:prSet presAssocID="{29FD5AED-AF41-4D42-99DF-D962D48301F9}" presName="FiveNodes_2_text" presStyleLbl="node1" presStyleIdx="4" presStyleCnt="5">
        <dgm:presLayoutVars>
          <dgm:bulletEnabled val="1"/>
        </dgm:presLayoutVars>
      </dgm:prSet>
      <dgm:spPr/>
    </dgm:pt>
    <dgm:pt modelId="{0AF0E314-84CD-4112-96FF-138B3800718A}" type="pres">
      <dgm:prSet presAssocID="{29FD5AED-AF41-4D42-99DF-D962D48301F9}" presName="FiveNodes_3_text" presStyleLbl="node1" presStyleIdx="4" presStyleCnt="5">
        <dgm:presLayoutVars>
          <dgm:bulletEnabled val="1"/>
        </dgm:presLayoutVars>
      </dgm:prSet>
      <dgm:spPr/>
    </dgm:pt>
    <dgm:pt modelId="{1F540947-E3D1-4DAF-9398-16FF455F7035}" type="pres">
      <dgm:prSet presAssocID="{29FD5AED-AF41-4D42-99DF-D962D48301F9}" presName="FiveNodes_4_text" presStyleLbl="node1" presStyleIdx="4" presStyleCnt="5">
        <dgm:presLayoutVars>
          <dgm:bulletEnabled val="1"/>
        </dgm:presLayoutVars>
      </dgm:prSet>
      <dgm:spPr/>
    </dgm:pt>
    <dgm:pt modelId="{31715078-E23A-4DCF-8C63-31131DAAFA7C}" type="pres">
      <dgm:prSet presAssocID="{29FD5AED-AF41-4D42-99DF-D962D48301F9}" presName="FiveNodes_5_text" presStyleLbl="node1" presStyleIdx="4" presStyleCnt="5">
        <dgm:presLayoutVars>
          <dgm:bulletEnabled val="1"/>
        </dgm:presLayoutVars>
      </dgm:prSet>
      <dgm:spPr/>
    </dgm:pt>
  </dgm:ptLst>
  <dgm:cxnLst>
    <dgm:cxn modelId="{44568B01-F85B-4B58-91A1-6E16A1C587B6}" type="presOf" srcId="{F6E4B806-0153-439E-8CBB-E14FA971B161}" destId="{D51CA31B-2CEB-4BED-9FF6-4CAF6A639068}" srcOrd="0" destOrd="0" presId="urn:microsoft.com/office/officeart/2005/8/layout/vProcess5"/>
    <dgm:cxn modelId="{A477CA0E-778B-405D-9097-DEB1977A45A8}" type="presOf" srcId="{E2652081-7954-450A-803E-07D69BB01AC6}" destId="{7E44BE78-D501-4435-9772-F1BA74EA5D58}" srcOrd="0" destOrd="0" presId="urn:microsoft.com/office/officeart/2005/8/layout/vProcess5"/>
    <dgm:cxn modelId="{90EF1A20-DD95-461B-B2D2-93311B10C4C3}" srcId="{29FD5AED-AF41-4D42-99DF-D962D48301F9}" destId="{F8982C13-29DB-458B-9E4F-7FE96DC7EF94}" srcOrd="3" destOrd="0" parTransId="{2EA6E4C5-2A71-4E1B-9AD4-352655E620F9}" sibTransId="{042E5EBF-9DC9-48DB-9CB1-57F072890561}"/>
    <dgm:cxn modelId="{9A20352A-CB07-4567-878B-04A6596841E8}" type="presOf" srcId="{8A565997-B272-49D9-93A9-B76CAC7C47F4}" destId="{2F7B4ADB-798B-42F5-B03D-AFA6B42CAC73}" srcOrd="1" destOrd="0" presId="urn:microsoft.com/office/officeart/2005/8/layout/vProcess5"/>
    <dgm:cxn modelId="{F3F3D931-EABD-4B17-A821-E2B9E909CC6C}" srcId="{29FD5AED-AF41-4D42-99DF-D962D48301F9}" destId="{F6E4B806-0153-439E-8CBB-E14FA971B161}" srcOrd="2" destOrd="0" parTransId="{A24AD456-4565-402B-AD3B-3B0C86572556}" sibTransId="{E8AEB61E-CDD3-420D-9867-5A20D00E3FEA}"/>
    <dgm:cxn modelId="{1997E548-7FC1-47B9-988A-9CE8AA6FAEB5}" type="presOf" srcId="{8A565997-B272-49D9-93A9-B76CAC7C47F4}" destId="{6A60B91F-A4CC-4D59-A2CE-E372593AA69E}" srcOrd="0" destOrd="0" presId="urn:microsoft.com/office/officeart/2005/8/layout/vProcess5"/>
    <dgm:cxn modelId="{7E16844A-F762-4B06-B670-2CDBA54E1595}" type="presOf" srcId="{632687DC-5D7A-4842-9305-6B01A9CC5B24}" destId="{FDD1D009-D136-48A4-A011-2338320764C2}" srcOrd="0" destOrd="0" presId="urn:microsoft.com/office/officeart/2005/8/layout/vProcess5"/>
    <dgm:cxn modelId="{473AF452-3BDE-4B24-B7E0-C0A5FBBF020B}" type="presOf" srcId="{C9D8EBA3-9543-48A8-9190-0696F58B86A4}" destId="{31715078-E23A-4DCF-8C63-31131DAAFA7C}" srcOrd="1" destOrd="0" presId="urn:microsoft.com/office/officeart/2005/8/layout/vProcess5"/>
    <dgm:cxn modelId="{DA1AFD54-228C-4375-B765-BE67DFEFE5A4}" type="presOf" srcId="{29FD5AED-AF41-4D42-99DF-D962D48301F9}" destId="{08D0D3B5-D2B2-4C7A-AF4B-2F36DBD819DF}" srcOrd="0" destOrd="0" presId="urn:microsoft.com/office/officeart/2005/8/layout/vProcess5"/>
    <dgm:cxn modelId="{C17D6075-A2FD-4140-8B87-D43217BADE1F}" type="presOf" srcId="{F8982C13-29DB-458B-9E4F-7FE96DC7EF94}" destId="{1F540947-E3D1-4DAF-9398-16FF455F7035}" srcOrd="1" destOrd="0" presId="urn:microsoft.com/office/officeart/2005/8/layout/vProcess5"/>
    <dgm:cxn modelId="{70C2DD8D-2691-4D0B-B352-51358F9E138A}" type="presOf" srcId="{E09B25B1-0C43-49C1-9A90-331E280FA85D}" destId="{60D692C7-76DC-4284-8BB0-F9ADDA4AC1A2}" srcOrd="1" destOrd="0" presId="urn:microsoft.com/office/officeart/2005/8/layout/vProcess5"/>
    <dgm:cxn modelId="{2F75099E-4498-45FD-ACA7-212C974747DD}" type="presOf" srcId="{C9D8EBA3-9543-48A8-9190-0696F58B86A4}" destId="{F28FFAAC-5C1B-496D-BEA4-6653921A3A4D}" srcOrd="0" destOrd="0" presId="urn:microsoft.com/office/officeart/2005/8/layout/vProcess5"/>
    <dgm:cxn modelId="{7409FFAD-6127-4F1C-92ED-54C5F44E500E}" type="presOf" srcId="{F8982C13-29DB-458B-9E4F-7FE96DC7EF94}" destId="{353FE1F7-2BAB-4583-8D51-074D3492C9CC}" srcOrd="0" destOrd="0" presId="urn:microsoft.com/office/officeart/2005/8/layout/vProcess5"/>
    <dgm:cxn modelId="{D67999B9-2814-4585-83D3-5FB5CAE6AE34}" type="presOf" srcId="{E8AEB61E-CDD3-420D-9867-5A20D00E3FEA}" destId="{B3A89ADF-5FB5-44E3-AB7D-B10810A11082}" srcOrd="0" destOrd="0" presId="urn:microsoft.com/office/officeart/2005/8/layout/vProcess5"/>
    <dgm:cxn modelId="{758BAFC8-975D-4683-BD20-6B609279E43C}" type="presOf" srcId="{F6E4B806-0153-439E-8CBB-E14FA971B161}" destId="{0AF0E314-84CD-4112-96FF-138B3800718A}" srcOrd="1" destOrd="0" presId="urn:microsoft.com/office/officeart/2005/8/layout/vProcess5"/>
    <dgm:cxn modelId="{6C1077DB-135A-4F03-96E5-9B870F80CB9F}" srcId="{29FD5AED-AF41-4D42-99DF-D962D48301F9}" destId="{C9D8EBA3-9543-48A8-9190-0696F58B86A4}" srcOrd="4" destOrd="0" parTransId="{2F9614E5-519D-4B0B-A9B6-0EB8D2288697}" sibTransId="{F30CF7F9-4B8C-4CA5-8560-2178876A4F31}"/>
    <dgm:cxn modelId="{3A4A3EDF-0B6B-44D3-BD16-EAE830A59DF2}" type="presOf" srcId="{042E5EBF-9DC9-48DB-9CB1-57F072890561}" destId="{E6F68072-4571-4604-BDB7-6358F95CF7A8}" srcOrd="0" destOrd="0" presId="urn:microsoft.com/office/officeart/2005/8/layout/vProcess5"/>
    <dgm:cxn modelId="{2A83DBEE-D603-4F49-B03F-5020069A6C42}" type="presOf" srcId="{E09B25B1-0C43-49C1-9A90-331E280FA85D}" destId="{FA73391E-A36F-453C-8EC3-31AA9A317D54}" srcOrd="0" destOrd="0" presId="urn:microsoft.com/office/officeart/2005/8/layout/vProcess5"/>
    <dgm:cxn modelId="{8DC628FA-B62E-4A39-9CF7-65313E7A97A3}" srcId="{29FD5AED-AF41-4D42-99DF-D962D48301F9}" destId="{8A565997-B272-49D9-93A9-B76CAC7C47F4}" srcOrd="1" destOrd="0" parTransId="{C8943633-5647-4931-A192-B1D5E7BB6300}" sibTransId="{E2652081-7954-450A-803E-07D69BB01AC6}"/>
    <dgm:cxn modelId="{3A5872FD-873A-43F4-9F42-59213CC8F35F}" srcId="{29FD5AED-AF41-4D42-99DF-D962D48301F9}" destId="{E09B25B1-0C43-49C1-9A90-331E280FA85D}" srcOrd="0" destOrd="0" parTransId="{9779E71E-8D89-4846-8692-F1CE4A62AC6B}" sibTransId="{632687DC-5D7A-4842-9305-6B01A9CC5B24}"/>
    <dgm:cxn modelId="{9CFCDA4D-79CC-425E-831F-32CDA49F17F8}" type="presParOf" srcId="{08D0D3B5-D2B2-4C7A-AF4B-2F36DBD819DF}" destId="{D217AFF0-2CD3-40A4-B8D6-4C75E3D35FA2}" srcOrd="0" destOrd="0" presId="urn:microsoft.com/office/officeart/2005/8/layout/vProcess5"/>
    <dgm:cxn modelId="{216CAB9F-E818-4229-BFCA-92A3C6DB7AF4}" type="presParOf" srcId="{08D0D3B5-D2B2-4C7A-AF4B-2F36DBD819DF}" destId="{FA73391E-A36F-453C-8EC3-31AA9A317D54}" srcOrd="1" destOrd="0" presId="urn:microsoft.com/office/officeart/2005/8/layout/vProcess5"/>
    <dgm:cxn modelId="{86CA0FA8-B635-43A0-9749-17D05D15A7C2}" type="presParOf" srcId="{08D0D3B5-D2B2-4C7A-AF4B-2F36DBD819DF}" destId="{6A60B91F-A4CC-4D59-A2CE-E372593AA69E}" srcOrd="2" destOrd="0" presId="urn:microsoft.com/office/officeart/2005/8/layout/vProcess5"/>
    <dgm:cxn modelId="{D1835319-545B-4D98-882C-26E48894E6B8}" type="presParOf" srcId="{08D0D3B5-D2B2-4C7A-AF4B-2F36DBD819DF}" destId="{D51CA31B-2CEB-4BED-9FF6-4CAF6A639068}" srcOrd="3" destOrd="0" presId="urn:microsoft.com/office/officeart/2005/8/layout/vProcess5"/>
    <dgm:cxn modelId="{0DFA726F-1FA2-4CA3-BCAA-22814508DADF}" type="presParOf" srcId="{08D0D3B5-D2B2-4C7A-AF4B-2F36DBD819DF}" destId="{353FE1F7-2BAB-4583-8D51-074D3492C9CC}" srcOrd="4" destOrd="0" presId="urn:microsoft.com/office/officeart/2005/8/layout/vProcess5"/>
    <dgm:cxn modelId="{A6018404-D1F3-4837-817A-4E921331C338}" type="presParOf" srcId="{08D0D3B5-D2B2-4C7A-AF4B-2F36DBD819DF}" destId="{F28FFAAC-5C1B-496D-BEA4-6653921A3A4D}" srcOrd="5" destOrd="0" presId="urn:microsoft.com/office/officeart/2005/8/layout/vProcess5"/>
    <dgm:cxn modelId="{F522F175-CF99-4573-861D-78A26497C2C0}" type="presParOf" srcId="{08D0D3B5-D2B2-4C7A-AF4B-2F36DBD819DF}" destId="{FDD1D009-D136-48A4-A011-2338320764C2}" srcOrd="6" destOrd="0" presId="urn:microsoft.com/office/officeart/2005/8/layout/vProcess5"/>
    <dgm:cxn modelId="{4AA1399B-AA3B-435F-B850-4C9640CF6682}" type="presParOf" srcId="{08D0D3B5-D2B2-4C7A-AF4B-2F36DBD819DF}" destId="{7E44BE78-D501-4435-9772-F1BA74EA5D58}" srcOrd="7" destOrd="0" presId="urn:microsoft.com/office/officeart/2005/8/layout/vProcess5"/>
    <dgm:cxn modelId="{A7C95106-DE5A-46BB-84A1-D444F3A0797E}" type="presParOf" srcId="{08D0D3B5-D2B2-4C7A-AF4B-2F36DBD819DF}" destId="{B3A89ADF-5FB5-44E3-AB7D-B10810A11082}" srcOrd="8" destOrd="0" presId="urn:microsoft.com/office/officeart/2005/8/layout/vProcess5"/>
    <dgm:cxn modelId="{C1E2A61E-D959-4065-AEE2-A4C3AAD6EFA8}" type="presParOf" srcId="{08D0D3B5-D2B2-4C7A-AF4B-2F36DBD819DF}" destId="{E6F68072-4571-4604-BDB7-6358F95CF7A8}" srcOrd="9" destOrd="0" presId="urn:microsoft.com/office/officeart/2005/8/layout/vProcess5"/>
    <dgm:cxn modelId="{51C2165B-8AAF-47DA-BDF9-0DC7CC67BC73}" type="presParOf" srcId="{08D0D3B5-D2B2-4C7A-AF4B-2F36DBD819DF}" destId="{60D692C7-76DC-4284-8BB0-F9ADDA4AC1A2}" srcOrd="10" destOrd="0" presId="urn:microsoft.com/office/officeart/2005/8/layout/vProcess5"/>
    <dgm:cxn modelId="{956D34F9-0F23-4876-BAF5-D38A60C00C5F}" type="presParOf" srcId="{08D0D3B5-D2B2-4C7A-AF4B-2F36DBD819DF}" destId="{2F7B4ADB-798B-42F5-B03D-AFA6B42CAC73}" srcOrd="11" destOrd="0" presId="urn:microsoft.com/office/officeart/2005/8/layout/vProcess5"/>
    <dgm:cxn modelId="{5F883562-00E9-454D-8EA7-EF813833861B}" type="presParOf" srcId="{08D0D3B5-D2B2-4C7A-AF4B-2F36DBD819DF}" destId="{0AF0E314-84CD-4112-96FF-138B3800718A}" srcOrd="12" destOrd="0" presId="urn:microsoft.com/office/officeart/2005/8/layout/vProcess5"/>
    <dgm:cxn modelId="{501867C3-2254-4E5D-90BF-77F1BC0C4CD8}" type="presParOf" srcId="{08D0D3B5-D2B2-4C7A-AF4B-2F36DBD819DF}" destId="{1F540947-E3D1-4DAF-9398-16FF455F7035}" srcOrd="13" destOrd="0" presId="urn:microsoft.com/office/officeart/2005/8/layout/vProcess5"/>
    <dgm:cxn modelId="{4F302992-DBF4-4D56-9183-AD56C6D9CF1F}" type="presParOf" srcId="{08D0D3B5-D2B2-4C7A-AF4B-2F36DBD819DF}" destId="{31715078-E23A-4DCF-8C63-31131DAAFA7C}"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7F74305-71FB-4085-91EE-1D3D8526ADC7}"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AC51533E-D638-48B0-826D-ED494AA34877}">
      <dgm:prSet/>
      <dgm:spPr/>
      <dgm:t>
        <a:bodyPr/>
        <a:lstStyle/>
        <a:p>
          <a:r>
            <a:rPr lang="en-US"/>
            <a:t>Currently recommended for:</a:t>
          </a:r>
        </a:p>
      </dgm:t>
    </dgm:pt>
    <dgm:pt modelId="{5AF583E8-D98D-42BD-A3B0-5DC41DCB2FAB}" type="parTrans" cxnId="{BE43450A-5430-4CB4-B367-F579536A8EBB}">
      <dgm:prSet/>
      <dgm:spPr/>
      <dgm:t>
        <a:bodyPr/>
        <a:lstStyle/>
        <a:p>
          <a:endParaRPr lang="en-US"/>
        </a:p>
      </dgm:t>
    </dgm:pt>
    <dgm:pt modelId="{661C5A40-14B0-4E68-8AA5-6929109154BE}" type="sibTrans" cxnId="{BE43450A-5430-4CB4-B367-F579536A8EBB}">
      <dgm:prSet/>
      <dgm:spPr/>
      <dgm:t>
        <a:bodyPr/>
        <a:lstStyle/>
        <a:p>
          <a:endParaRPr lang="en-US"/>
        </a:p>
      </dgm:t>
    </dgm:pt>
    <dgm:pt modelId="{EB156E9D-EC16-4E44-A190-82FFD9386806}">
      <dgm:prSet/>
      <dgm:spPr/>
      <dgm:t>
        <a:bodyPr/>
        <a:lstStyle/>
        <a:p>
          <a:r>
            <a:rPr lang="en-US"/>
            <a:t>Gay, bisexual, and other men who have sex with men (MSM) </a:t>
          </a:r>
        </a:p>
      </dgm:t>
    </dgm:pt>
    <dgm:pt modelId="{E9327BB0-D477-4946-868E-592513BF1020}" type="parTrans" cxnId="{9E8A77CA-5EB8-4971-A22A-93D9EF832CC7}">
      <dgm:prSet/>
      <dgm:spPr/>
      <dgm:t>
        <a:bodyPr/>
        <a:lstStyle/>
        <a:p>
          <a:endParaRPr lang="en-US"/>
        </a:p>
      </dgm:t>
    </dgm:pt>
    <dgm:pt modelId="{ECDE0659-16C2-4EE6-A1AE-D16D0D600B46}" type="sibTrans" cxnId="{9E8A77CA-5EB8-4971-A22A-93D9EF832CC7}">
      <dgm:prSet/>
      <dgm:spPr/>
      <dgm:t>
        <a:bodyPr/>
        <a:lstStyle/>
        <a:p>
          <a:endParaRPr lang="en-US"/>
        </a:p>
      </dgm:t>
    </dgm:pt>
    <dgm:pt modelId="{05281EA8-8193-44B5-BD86-2ABD7F48DEDC}">
      <dgm:prSet/>
      <dgm:spPr/>
      <dgm:t>
        <a:bodyPr/>
        <a:lstStyle/>
        <a:p>
          <a:r>
            <a:rPr lang="en-US"/>
            <a:t>Transgender women </a:t>
          </a:r>
        </a:p>
      </dgm:t>
    </dgm:pt>
    <dgm:pt modelId="{A9B96242-9F31-45C2-92D2-D4F8E81D377B}" type="parTrans" cxnId="{62E14C15-A487-425A-A56D-9051BA38D875}">
      <dgm:prSet/>
      <dgm:spPr/>
      <dgm:t>
        <a:bodyPr/>
        <a:lstStyle/>
        <a:p>
          <a:endParaRPr lang="en-US"/>
        </a:p>
      </dgm:t>
    </dgm:pt>
    <dgm:pt modelId="{19EA202D-EF7E-4508-B2BC-E3D2F0163F9B}" type="sibTrans" cxnId="{62E14C15-A487-425A-A56D-9051BA38D875}">
      <dgm:prSet/>
      <dgm:spPr/>
      <dgm:t>
        <a:bodyPr/>
        <a:lstStyle/>
        <a:p>
          <a:endParaRPr lang="en-US"/>
        </a:p>
      </dgm:t>
    </dgm:pt>
    <dgm:pt modelId="{23A7B549-BA75-4802-98B6-2E306CBE7E77}">
      <dgm:prSet/>
      <dgm:spPr/>
      <dgm:t>
        <a:bodyPr/>
        <a:lstStyle/>
        <a:p>
          <a:r>
            <a:rPr lang="en-US"/>
            <a:t>Individuals with recent bacterial STIs </a:t>
          </a:r>
        </a:p>
      </dgm:t>
    </dgm:pt>
    <dgm:pt modelId="{BA7BF461-90BA-4AAC-927E-DD6601337D2E}" type="parTrans" cxnId="{97AF396E-36EB-45A7-9E2E-6D8511F27609}">
      <dgm:prSet/>
      <dgm:spPr/>
      <dgm:t>
        <a:bodyPr/>
        <a:lstStyle/>
        <a:p>
          <a:endParaRPr lang="en-US"/>
        </a:p>
      </dgm:t>
    </dgm:pt>
    <dgm:pt modelId="{C356E551-13A3-4C42-AF54-0CEF148DD369}" type="sibTrans" cxnId="{97AF396E-36EB-45A7-9E2E-6D8511F27609}">
      <dgm:prSet/>
      <dgm:spPr/>
      <dgm:t>
        <a:bodyPr/>
        <a:lstStyle/>
        <a:p>
          <a:endParaRPr lang="en-US"/>
        </a:p>
      </dgm:t>
    </dgm:pt>
    <dgm:pt modelId="{DA3ABA28-3082-4BD6-9951-70711EEBA3C0}">
      <dgm:prSet/>
      <dgm:spPr/>
      <dgm:t>
        <a:bodyPr/>
        <a:lstStyle/>
        <a:p>
          <a:r>
            <a:rPr lang="en-US"/>
            <a:t>Used as part of a </a:t>
          </a:r>
          <a:r>
            <a:rPr lang="en-US" b="1"/>
            <a:t>comprehensive sexual health plan</a:t>
          </a:r>
          <a:endParaRPr lang="en-US"/>
        </a:p>
      </dgm:t>
    </dgm:pt>
    <dgm:pt modelId="{23217344-3187-4A29-B759-215D1A46CE4E}" type="parTrans" cxnId="{36292B35-64F0-4E7A-904C-668C4762DD54}">
      <dgm:prSet/>
      <dgm:spPr/>
      <dgm:t>
        <a:bodyPr/>
        <a:lstStyle/>
        <a:p>
          <a:endParaRPr lang="en-US"/>
        </a:p>
      </dgm:t>
    </dgm:pt>
    <dgm:pt modelId="{C8754746-02FB-4247-8864-00AF02B47283}" type="sibTrans" cxnId="{36292B35-64F0-4E7A-904C-668C4762DD54}">
      <dgm:prSet/>
      <dgm:spPr/>
      <dgm:t>
        <a:bodyPr/>
        <a:lstStyle/>
        <a:p>
          <a:endParaRPr lang="en-US"/>
        </a:p>
      </dgm:t>
    </dgm:pt>
    <dgm:pt modelId="{F1F1C946-4500-4F26-9740-8A5BB5238856}" type="pres">
      <dgm:prSet presAssocID="{07F74305-71FB-4085-91EE-1D3D8526ADC7}" presName="diagram" presStyleCnt="0">
        <dgm:presLayoutVars>
          <dgm:dir/>
          <dgm:resizeHandles val="exact"/>
        </dgm:presLayoutVars>
      </dgm:prSet>
      <dgm:spPr/>
    </dgm:pt>
    <dgm:pt modelId="{77B38547-C2B4-48A0-83BA-750B185269D8}" type="pres">
      <dgm:prSet presAssocID="{AC51533E-D638-48B0-826D-ED494AA34877}" presName="node" presStyleLbl="node1" presStyleIdx="0" presStyleCnt="5">
        <dgm:presLayoutVars>
          <dgm:bulletEnabled val="1"/>
        </dgm:presLayoutVars>
      </dgm:prSet>
      <dgm:spPr/>
    </dgm:pt>
    <dgm:pt modelId="{2189BAC6-633D-41FC-83F3-6C56DD6F653B}" type="pres">
      <dgm:prSet presAssocID="{661C5A40-14B0-4E68-8AA5-6929109154BE}" presName="sibTrans" presStyleCnt="0"/>
      <dgm:spPr/>
    </dgm:pt>
    <dgm:pt modelId="{CAF04DA9-88B7-427F-BDC8-DBA22148F6D7}" type="pres">
      <dgm:prSet presAssocID="{EB156E9D-EC16-4E44-A190-82FFD9386806}" presName="node" presStyleLbl="node1" presStyleIdx="1" presStyleCnt="5">
        <dgm:presLayoutVars>
          <dgm:bulletEnabled val="1"/>
        </dgm:presLayoutVars>
      </dgm:prSet>
      <dgm:spPr/>
    </dgm:pt>
    <dgm:pt modelId="{836F8F76-577F-49B0-AF3E-EAEB31F4F8D6}" type="pres">
      <dgm:prSet presAssocID="{ECDE0659-16C2-4EE6-A1AE-D16D0D600B46}" presName="sibTrans" presStyleCnt="0"/>
      <dgm:spPr/>
    </dgm:pt>
    <dgm:pt modelId="{07966D72-C09E-4A51-868F-9F1C3625B5B5}" type="pres">
      <dgm:prSet presAssocID="{05281EA8-8193-44B5-BD86-2ABD7F48DEDC}" presName="node" presStyleLbl="node1" presStyleIdx="2" presStyleCnt="5">
        <dgm:presLayoutVars>
          <dgm:bulletEnabled val="1"/>
        </dgm:presLayoutVars>
      </dgm:prSet>
      <dgm:spPr/>
    </dgm:pt>
    <dgm:pt modelId="{52B84F6B-EE7C-4994-A417-3980F2F25066}" type="pres">
      <dgm:prSet presAssocID="{19EA202D-EF7E-4508-B2BC-E3D2F0163F9B}" presName="sibTrans" presStyleCnt="0"/>
      <dgm:spPr/>
    </dgm:pt>
    <dgm:pt modelId="{305B1653-B087-4A4F-AC71-61D533F00DAF}" type="pres">
      <dgm:prSet presAssocID="{23A7B549-BA75-4802-98B6-2E306CBE7E77}" presName="node" presStyleLbl="node1" presStyleIdx="3" presStyleCnt="5">
        <dgm:presLayoutVars>
          <dgm:bulletEnabled val="1"/>
        </dgm:presLayoutVars>
      </dgm:prSet>
      <dgm:spPr/>
    </dgm:pt>
    <dgm:pt modelId="{A7A81E29-EEA9-4C79-88EC-13F3A8F3B00C}" type="pres">
      <dgm:prSet presAssocID="{C356E551-13A3-4C42-AF54-0CEF148DD369}" presName="sibTrans" presStyleCnt="0"/>
      <dgm:spPr/>
    </dgm:pt>
    <dgm:pt modelId="{91C26C8C-C83A-4D6F-8B0B-A66526C63D21}" type="pres">
      <dgm:prSet presAssocID="{DA3ABA28-3082-4BD6-9951-70711EEBA3C0}" presName="node" presStyleLbl="node1" presStyleIdx="4" presStyleCnt="5">
        <dgm:presLayoutVars>
          <dgm:bulletEnabled val="1"/>
        </dgm:presLayoutVars>
      </dgm:prSet>
      <dgm:spPr/>
    </dgm:pt>
  </dgm:ptLst>
  <dgm:cxnLst>
    <dgm:cxn modelId="{BE43450A-5430-4CB4-B367-F579536A8EBB}" srcId="{07F74305-71FB-4085-91EE-1D3D8526ADC7}" destId="{AC51533E-D638-48B0-826D-ED494AA34877}" srcOrd="0" destOrd="0" parTransId="{5AF583E8-D98D-42BD-A3B0-5DC41DCB2FAB}" sibTransId="{661C5A40-14B0-4E68-8AA5-6929109154BE}"/>
    <dgm:cxn modelId="{5D3E2A0C-2F80-43AD-884E-4C988D03F87B}" type="presOf" srcId="{EB156E9D-EC16-4E44-A190-82FFD9386806}" destId="{CAF04DA9-88B7-427F-BDC8-DBA22148F6D7}" srcOrd="0" destOrd="0" presId="urn:microsoft.com/office/officeart/2005/8/layout/default"/>
    <dgm:cxn modelId="{62E14C15-A487-425A-A56D-9051BA38D875}" srcId="{07F74305-71FB-4085-91EE-1D3D8526ADC7}" destId="{05281EA8-8193-44B5-BD86-2ABD7F48DEDC}" srcOrd="2" destOrd="0" parTransId="{A9B96242-9F31-45C2-92D2-D4F8E81D377B}" sibTransId="{19EA202D-EF7E-4508-B2BC-E3D2F0163F9B}"/>
    <dgm:cxn modelId="{7A79F315-2499-4E8F-9A5E-891113AE20F0}" type="presOf" srcId="{23A7B549-BA75-4802-98B6-2E306CBE7E77}" destId="{305B1653-B087-4A4F-AC71-61D533F00DAF}" srcOrd="0" destOrd="0" presId="urn:microsoft.com/office/officeart/2005/8/layout/default"/>
    <dgm:cxn modelId="{36292B35-64F0-4E7A-904C-668C4762DD54}" srcId="{07F74305-71FB-4085-91EE-1D3D8526ADC7}" destId="{DA3ABA28-3082-4BD6-9951-70711EEBA3C0}" srcOrd="4" destOrd="0" parTransId="{23217344-3187-4A29-B759-215D1A46CE4E}" sibTransId="{C8754746-02FB-4247-8864-00AF02B47283}"/>
    <dgm:cxn modelId="{E2B6845B-389F-4392-ACE3-CF24BB2F983A}" type="presOf" srcId="{AC51533E-D638-48B0-826D-ED494AA34877}" destId="{77B38547-C2B4-48A0-83BA-750B185269D8}" srcOrd="0" destOrd="0" presId="urn:microsoft.com/office/officeart/2005/8/layout/default"/>
    <dgm:cxn modelId="{4A320D44-F0D2-4AE0-A35D-472E5172D168}" type="presOf" srcId="{DA3ABA28-3082-4BD6-9951-70711EEBA3C0}" destId="{91C26C8C-C83A-4D6F-8B0B-A66526C63D21}" srcOrd="0" destOrd="0" presId="urn:microsoft.com/office/officeart/2005/8/layout/default"/>
    <dgm:cxn modelId="{D8DC954C-D9E4-4CBB-8332-AB8AA2429255}" type="presOf" srcId="{05281EA8-8193-44B5-BD86-2ABD7F48DEDC}" destId="{07966D72-C09E-4A51-868F-9F1C3625B5B5}" srcOrd="0" destOrd="0" presId="urn:microsoft.com/office/officeart/2005/8/layout/default"/>
    <dgm:cxn modelId="{97AF396E-36EB-45A7-9E2E-6D8511F27609}" srcId="{07F74305-71FB-4085-91EE-1D3D8526ADC7}" destId="{23A7B549-BA75-4802-98B6-2E306CBE7E77}" srcOrd="3" destOrd="0" parTransId="{BA7BF461-90BA-4AAC-927E-DD6601337D2E}" sibTransId="{C356E551-13A3-4C42-AF54-0CEF148DD369}"/>
    <dgm:cxn modelId="{0C9E51B8-4E9E-4E62-8AB6-1210A25CC74B}" type="presOf" srcId="{07F74305-71FB-4085-91EE-1D3D8526ADC7}" destId="{F1F1C946-4500-4F26-9740-8A5BB5238856}" srcOrd="0" destOrd="0" presId="urn:microsoft.com/office/officeart/2005/8/layout/default"/>
    <dgm:cxn modelId="{9E8A77CA-5EB8-4971-A22A-93D9EF832CC7}" srcId="{07F74305-71FB-4085-91EE-1D3D8526ADC7}" destId="{EB156E9D-EC16-4E44-A190-82FFD9386806}" srcOrd="1" destOrd="0" parTransId="{E9327BB0-D477-4946-868E-592513BF1020}" sibTransId="{ECDE0659-16C2-4EE6-A1AE-D16D0D600B46}"/>
    <dgm:cxn modelId="{A7CE3A0F-1E01-473C-ACC8-97375B2E5E7F}" type="presParOf" srcId="{F1F1C946-4500-4F26-9740-8A5BB5238856}" destId="{77B38547-C2B4-48A0-83BA-750B185269D8}" srcOrd="0" destOrd="0" presId="urn:microsoft.com/office/officeart/2005/8/layout/default"/>
    <dgm:cxn modelId="{FF50777D-0632-4A9D-A44E-15FF5CBB32CD}" type="presParOf" srcId="{F1F1C946-4500-4F26-9740-8A5BB5238856}" destId="{2189BAC6-633D-41FC-83F3-6C56DD6F653B}" srcOrd="1" destOrd="0" presId="urn:microsoft.com/office/officeart/2005/8/layout/default"/>
    <dgm:cxn modelId="{89A0A6B6-AF6D-4513-A7E2-D13E19E7C17F}" type="presParOf" srcId="{F1F1C946-4500-4F26-9740-8A5BB5238856}" destId="{CAF04DA9-88B7-427F-BDC8-DBA22148F6D7}" srcOrd="2" destOrd="0" presId="urn:microsoft.com/office/officeart/2005/8/layout/default"/>
    <dgm:cxn modelId="{F00E28B6-06C2-4E86-9361-137B8DD34655}" type="presParOf" srcId="{F1F1C946-4500-4F26-9740-8A5BB5238856}" destId="{836F8F76-577F-49B0-AF3E-EAEB31F4F8D6}" srcOrd="3" destOrd="0" presId="urn:microsoft.com/office/officeart/2005/8/layout/default"/>
    <dgm:cxn modelId="{93BBF583-E31E-418D-9526-3C6B78DDA85A}" type="presParOf" srcId="{F1F1C946-4500-4F26-9740-8A5BB5238856}" destId="{07966D72-C09E-4A51-868F-9F1C3625B5B5}" srcOrd="4" destOrd="0" presId="urn:microsoft.com/office/officeart/2005/8/layout/default"/>
    <dgm:cxn modelId="{64B87C40-FB8A-405A-ADBC-5DF75914AEAF}" type="presParOf" srcId="{F1F1C946-4500-4F26-9740-8A5BB5238856}" destId="{52B84F6B-EE7C-4994-A417-3980F2F25066}" srcOrd="5" destOrd="0" presId="urn:microsoft.com/office/officeart/2005/8/layout/default"/>
    <dgm:cxn modelId="{2554564E-D12D-4565-8743-A651C316B49B}" type="presParOf" srcId="{F1F1C946-4500-4F26-9740-8A5BB5238856}" destId="{305B1653-B087-4A4F-AC71-61D533F00DAF}" srcOrd="6" destOrd="0" presId="urn:microsoft.com/office/officeart/2005/8/layout/default"/>
    <dgm:cxn modelId="{DA8B4795-0167-4B6A-A1F3-A7F5ABCDA99D}" type="presParOf" srcId="{F1F1C946-4500-4F26-9740-8A5BB5238856}" destId="{A7A81E29-EEA9-4C79-88EC-13F3A8F3B00C}" srcOrd="7" destOrd="0" presId="urn:microsoft.com/office/officeart/2005/8/layout/default"/>
    <dgm:cxn modelId="{239357E5-E4B5-492D-9381-5FB69FE90DFE}" type="presParOf" srcId="{F1F1C946-4500-4F26-9740-8A5BB5238856}" destId="{91C26C8C-C83A-4D6F-8B0B-A66526C63D21}"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552E65-8419-4C04-8C0B-8C61A0F048F0}">
      <dsp:nvSpPr>
        <dsp:cNvPr id="0" name=""/>
        <dsp:cNvSpPr/>
      </dsp:nvSpPr>
      <dsp:spPr>
        <a:xfrm>
          <a:off x="0" y="734339"/>
          <a:ext cx="3464715" cy="555187"/>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8900" tIns="312420" rIns="268900"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t>Health Promotion and Disease Prevention</a:t>
          </a:r>
        </a:p>
      </dsp:txBody>
      <dsp:txXfrm>
        <a:off x="0" y="734339"/>
        <a:ext cx="3464715" cy="555187"/>
      </dsp:txXfrm>
    </dsp:sp>
    <dsp:sp modelId="{362503F1-CF9E-4068-86CD-C9C6DEF6A901}">
      <dsp:nvSpPr>
        <dsp:cNvPr id="0" name=""/>
        <dsp:cNvSpPr/>
      </dsp:nvSpPr>
      <dsp:spPr>
        <a:xfrm>
          <a:off x="173235" y="512939"/>
          <a:ext cx="2425300" cy="442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671" tIns="0" rIns="91671" bIns="0" numCol="1" spcCol="1270" anchor="ctr" anchorCtr="0">
          <a:noAutofit/>
        </a:bodyPr>
        <a:lstStyle/>
        <a:p>
          <a:pPr marL="0" lvl="0" indent="0" algn="l" defTabSz="666750">
            <a:lnSpc>
              <a:spcPct val="90000"/>
            </a:lnSpc>
            <a:spcBef>
              <a:spcPct val="0"/>
            </a:spcBef>
            <a:spcAft>
              <a:spcPct val="35000"/>
            </a:spcAft>
            <a:buNone/>
          </a:pPr>
          <a:r>
            <a:rPr lang="en-US" sz="1500" kern="1200"/>
            <a:t>Division of Public Health</a:t>
          </a:r>
        </a:p>
      </dsp:txBody>
      <dsp:txXfrm>
        <a:off x="194851" y="534555"/>
        <a:ext cx="2382068" cy="399568"/>
      </dsp:txXfrm>
    </dsp:sp>
    <dsp:sp modelId="{D2786D8B-DB0C-47FA-8FAB-0F43D155C95E}">
      <dsp:nvSpPr>
        <dsp:cNvPr id="0" name=""/>
        <dsp:cNvSpPr/>
      </dsp:nvSpPr>
      <dsp:spPr>
        <a:xfrm>
          <a:off x="0" y="1591926"/>
          <a:ext cx="3464715" cy="3780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290C4BD-A57D-4F81-BACC-9D7F1931ACBA}">
      <dsp:nvSpPr>
        <dsp:cNvPr id="0" name=""/>
        <dsp:cNvSpPr/>
      </dsp:nvSpPr>
      <dsp:spPr>
        <a:xfrm>
          <a:off x="173235" y="1370526"/>
          <a:ext cx="2425300" cy="442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671" tIns="0" rIns="91671" bIns="0" numCol="1" spcCol="1270" anchor="ctr" anchorCtr="0">
          <a:noAutofit/>
        </a:bodyPr>
        <a:lstStyle/>
        <a:p>
          <a:pPr marL="0" lvl="0" indent="0" algn="l" defTabSz="666750">
            <a:lnSpc>
              <a:spcPct val="90000"/>
            </a:lnSpc>
            <a:spcBef>
              <a:spcPct val="0"/>
            </a:spcBef>
            <a:spcAft>
              <a:spcPct val="35000"/>
            </a:spcAft>
            <a:buNone/>
          </a:pPr>
          <a:r>
            <a:rPr lang="en-US" sz="1500" kern="1200"/>
            <a:t>HIV Prevention Program</a:t>
          </a:r>
        </a:p>
      </dsp:txBody>
      <dsp:txXfrm>
        <a:off x="194851" y="1392142"/>
        <a:ext cx="2382068" cy="399568"/>
      </dsp:txXfrm>
    </dsp:sp>
    <dsp:sp modelId="{D71D1B8B-DF39-4941-A06C-E160B82EAC4C}">
      <dsp:nvSpPr>
        <dsp:cNvPr id="0" name=""/>
        <dsp:cNvSpPr/>
      </dsp:nvSpPr>
      <dsp:spPr>
        <a:xfrm>
          <a:off x="0" y="2272326"/>
          <a:ext cx="3464715" cy="3780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DAF6C97-803C-400A-B569-3C24B93EB747}">
      <dsp:nvSpPr>
        <dsp:cNvPr id="0" name=""/>
        <dsp:cNvSpPr/>
      </dsp:nvSpPr>
      <dsp:spPr>
        <a:xfrm>
          <a:off x="173235" y="2050926"/>
          <a:ext cx="2425300" cy="442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671" tIns="0" rIns="91671" bIns="0" numCol="1" spcCol="1270" anchor="ctr" anchorCtr="0">
          <a:noAutofit/>
        </a:bodyPr>
        <a:lstStyle/>
        <a:p>
          <a:pPr marL="0" lvl="0" indent="0" algn="l" defTabSz="666750">
            <a:lnSpc>
              <a:spcPct val="90000"/>
            </a:lnSpc>
            <a:spcBef>
              <a:spcPct val="0"/>
            </a:spcBef>
            <a:spcAft>
              <a:spcPct val="35000"/>
            </a:spcAft>
            <a:buNone/>
          </a:pPr>
          <a:r>
            <a:rPr lang="en-US" sz="1500" b="1" kern="1200"/>
            <a:t>Nikita Clark (Niki)</a:t>
          </a:r>
          <a:endParaRPr lang="en-US" sz="1500" kern="1200"/>
        </a:p>
      </dsp:txBody>
      <dsp:txXfrm>
        <a:off x="194851" y="2072542"/>
        <a:ext cx="2382068" cy="399568"/>
      </dsp:txXfrm>
    </dsp:sp>
    <dsp:sp modelId="{E4D73041-684C-4820-8710-A88946E138E6}">
      <dsp:nvSpPr>
        <dsp:cNvPr id="0" name=""/>
        <dsp:cNvSpPr/>
      </dsp:nvSpPr>
      <dsp:spPr>
        <a:xfrm>
          <a:off x="0" y="2952726"/>
          <a:ext cx="3464715" cy="3780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0E587B6-8379-47A8-A410-E2ABDA4DA59A}">
      <dsp:nvSpPr>
        <dsp:cNvPr id="0" name=""/>
        <dsp:cNvSpPr/>
      </dsp:nvSpPr>
      <dsp:spPr>
        <a:xfrm>
          <a:off x="173235" y="2731326"/>
          <a:ext cx="2425300" cy="442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671" tIns="0" rIns="91671" bIns="0" numCol="1" spcCol="1270" anchor="ctr" anchorCtr="0">
          <a:noAutofit/>
        </a:bodyPr>
        <a:lstStyle/>
        <a:p>
          <a:pPr marL="0" lvl="0" indent="0" algn="l" defTabSz="666750">
            <a:lnSpc>
              <a:spcPct val="90000"/>
            </a:lnSpc>
            <a:spcBef>
              <a:spcPct val="0"/>
            </a:spcBef>
            <a:spcAft>
              <a:spcPct val="35000"/>
            </a:spcAft>
            <a:buNone/>
          </a:pPr>
          <a:r>
            <a:rPr lang="en-US" sz="1500" kern="1200"/>
            <a:t>Program Administrator</a:t>
          </a:r>
        </a:p>
      </dsp:txBody>
      <dsp:txXfrm>
        <a:off x="194851" y="2752942"/>
        <a:ext cx="2382068" cy="3995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D08F0B-09CB-46D4-8CD1-80796F86C405}">
      <dsp:nvSpPr>
        <dsp:cNvPr id="0" name=""/>
        <dsp:cNvSpPr/>
      </dsp:nvSpPr>
      <dsp:spPr>
        <a:xfrm>
          <a:off x="0" y="3771084"/>
          <a:ext cx="7212315" cy="82502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kern="1200"/>
            <a:t>“Since your last high-risk exposure was 5 days ago then I recommend you returning _________(90 days after last exposure), so we can test again because of a chance it’s too early for the test to detect a recent infection”.</a:t>
          </a:r>
        </a:p>
      </dsp:txBody>
      <dsp:txXfrm>
        <a:off x="0" y="3771084"/>
        <a:ext cx="7212315" cy="825021"/>
      </dsp:txXfrm>
    </dsp:sp>
    <dsp:sp modelId="{5428725C-E732-40A4-A30B-13F0DFE98044}">
      <dsp:nvSpPr>
        <dsp:cNvPr id="0" name=""/>
        <dsp:cNvSpPr/>
      </dsp:nvSpPr>
      <dsp:spPr>
        <a:xfrm rot="10800000">
          <a:off x="0" y="2514577"/>
          <a:ext cx="7212315" cy="1268882"/>
        </a:xfrm>
        <a:prstGeom prst="upArrowCallou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kern="1200"/>
            <a:t>“The test may not pick up the infection if you were infected in the last 3 months. If you had unprotected sex or if you shared needles/works in the past 3 months, you will need to come back for follow up HIV testing in 3 months- even if today’s test is negative”.</a:t>
          </a:r>
        </a:p>
      </dsp:txBody>
      <dsp:txXfrm rot="10800000">
        <a:off x="0" y="2514577"/>
        <a:ext cx="7212315" cy="824481"/>
      </dsp:txXfrm>
    </dsp:sp>
    <dsp:sp modelId="{54DB4CE8-D544-4B9A-A238-623EE30A7CBC}">
      <dsp:nvSpPr>
        <dsp:cNvPr id="0" name=""/>
        <dsp:cNvSpPr/>
      </dsp:nvSpPr>
      <dsp:spPr>
        <a:xfrm rot="10800000">
          <a:off x="0" y="1258070"/>
          <a:ext cx="7212315" cy="1268882"/>
        </a:xfrm>
        <a:prstGeom prst="upArrowCallou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kern="1200"/>
            <a:t>How you should explain to the client:</a:t>
          </a:r>
        </a:p>
      </dsp:txBody>
      <dsp:txXfrm rot="10800000">
        <a:off x="0" y="1258070"/>
        <a:ext cx="7212315" cy="824481"/>
      </dsp:txXfrm>
    </dsp:sp>
    <dsp:sp modelId="{A35A25D2-1EE0-4111-94C9-BC07F27D7462}">
      <dsp:nvSpPr>
        <dsp:cNvPr id="0" name=""/>
        <dsp:cNvSpPr/>
      </dsp:nvSpPr>
      <dsp:spPr>
        <a:xfrm rot="10800000">
          <a:off x="0" y="1563"/>
          <a:ext cx="7212315" cy="1268882"/>
        </a:xfrm>
        <a:prstGeom prst="upArrowCallou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kern="1200"/>
            <a:t>Window period is the period between HIV infection and the time the body produces antibodies to HIV in sufficient quantities to be detected by an HIV antibody test</a:t>
          </a:r>
        </a:p>
      </dsp:txBody>
      <dsp:txXfrm rot="10800000">
        <a:off x="0" y="1563"/>
        <a:ext cx="7212315" cy="8244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1D6A06-F0BF-409C-BA6E-9C39A52FC0A6}">
      <dsp:nvSpPr>
        <dsp:cNvPr id="0" name=""/>
        <dsp:cNvSpPr/>
      </dsp:nvSpPr>
      <dsp:spPr>
        <a:xfrm>
          <a:off x="0" y="535634"/>
          <a:ext cx="6256990" cy="89505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As you are waiting for the test results your client may have questions about how often they should be tested:</a:t>
          </a:r>
        </a:p>
      </dsp:txBody>
      <dsp:txXfrm>
        <a:off x="43693" y="579327"/>
        <a:ext cx="6169604" cy="807664"/>
      </dsp:txXfrm>
    </dsp:sp>
    <dsp:sp modelId="{B10F1763-6245-47F0-ACFC-A1D01B2ACE2D}">
      <dsp:nvSpPr>
        <dsp:cNvPr id="0" name=""/>
        <dsp:cNvSpPr/>
      </dsp:nvSpPr>
      <dsp:spPr>
        <a:xfrm>
          <a:off x="0" y="1476764"/>
          <a:ext cx="6256990" cy="89505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CDC (Centers for Disease Control) recommends that all adolescents and adults, regardless of their risk factors get tested at least once for HIV as a routine part of medical care</a:t>
          </a:r>
        </a:p>
      </dsp:txBody>
      <dsp:txXfrm>
        <a:off x="43693" y="1520457"/>
        <a:ext cx="6169604" cy="807664"/>
      </dsp:txXfrm>
    </dsp:sp>
    <dsp:sp modelId="{AC411810-23BF-46ED-ACA7-F0FDEED5D87D}">
      <dsp:nvSpPr>
        <dsp:cNvPr id="0" name=""/>
        <dsp:cNvSpPr/>
      </dsp:nvSpPr>
      <dsp:spPr>
        <a:xfrm>
          <a:off x="0" y="2417894"/>
          <a:ext cx="6256990" cy="89505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Men who have sex with men (MSM) and others at high risk for HIV infection should be tested at least annually. However, it is suggested that:</a:t>
          </a:r>
        </a:p>
      </dsp:txBody>
      <dsp:txXfrm>
        <a:off x="43693" y="2461587"/>
        <a:ext cx="6169604" cy="807664"/>
      </dsp:txXfrm>
    </dsp:sp>
    <dsp:sp modelId="{760012B1-6A19-4DA5-9FAB-0052DAC5850D}">
      <dsp:nvSpPr>
        <dsp:cNvPr id="0" name=""/>
        <dsp:cNvSpPr/>
      </dsp:nvSpPr>
      <dsp:spPr>
        <a:xfrm>
          <a:off x="0" y="3359024"/>
          <a:ext cx="6256990" cy="89505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High risk individuals may benefit from more frequent testing, every 3-6 months</a:t>
          </a:r>
        </a:p>
      </dsp:txBody>
      <dsp:txXfrm>
        <a:off x="43693" y="3402717"/>
        <a:ext cx="6169604" cy="8076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18B0FE-3A77-4FC5-A331-BFA479D0D3B0}">
      <dsp:nvSpPr>
        <dsp:cNvPr id="0" name=""/>
        <dsp:cNvSpPr/>
      </dsp:nvSpPr>
      <dsp:spPr>
        <a:xfrm>
          <a:off x="0" y="3853847"/>
          <a:ext cx="7182847" cy="126491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Local Health Departments play a key role in implementing Partner Services, and HIV testing providers (you) should be aware of the Partner Services in your county/state. </a:t>
          </a:r>
        </a:p>
      </dsp:txBody>
      <dsp:txXfrm>
        <a:off x="0" y="3853847"/>
        <a:ext cx="7182847" cy="1264918"/>
      </dsp:txXfrm>
    </dsp:sp>
    <dsp:sp modelId="{96655A57-A8DD-45E5-A256-CEE64A06A3E7}">
      <dsp:nvSpPr>
        <dsp:cNvPr id="0" name=""/>
        <dsp:cNvSpPr/>
      </dsp:nvSpPr>
      <dsp:spPr>
        <a:xfrm rot="10800000">
          <a:off x="0" y="1927376"/>
          <a:ext cx="7182847" cy="1945444"/>
        </a:xfrm>
        <a:prstGeom prst="upArrowCallou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Partner Services, Disease Intervention Specialists (DIS) are certified and have an in-depth counseling session with the client</a:t>
          </a:r>
        </a:p>
      </dsp:txBody>
      <dsp:txXfrm rot="-10800000">
        <a:off x="0" y="1927376"/>
        <a:ext cx="7182847" cy="682851"/>
      </dsp:txXfrm>
    </dsp:sp>
    <dsp:sp modelId="{8A3E5078-F362-433B-9898-8696A4356BB3}">
      <dsp:nvSpPr>
        <dsp:cNvPr id="0" name=""/>
        <dsp:cNvSpPr/>
      </dsp:nvSpPr>
      <dsp:spPr>
        <a:xfrm>
          <a:off x="0" y="2610227"/>
          <a:ext cx="1795711" cy="581688"/>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n-US" sz="1000" kern="1200"/>
            <a:t>Helps link clients with resources </a:t>
          </a:r>
        </a:p>
      </dsp:txBody>
      <dsp:txXfrm>
        <a:off x="0" y="2610227"/>
        <a:ext cx="1795711" cy="581688"/>
      </dsp:txXfrm>
    </dsp:sp>
    <dsp:sp modelId="{12186370-91E7-4E8C-929D-6F5A26337B39}">
      <dsp:nvSpPr>
        <dsp:cNvPr id="0" name=""/>
        <dsp:cNvSpPr/>
      </dsp:nvSpPr>
      <dsp:spPr>
        <a:xfrm>
          <a:off x="1795711" y="2610227"/>
          <a:ext cx="1795711" cy="581688"/>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n-US" sz="1000" kern="1200"/>
            <a:t>Ensures client has no barriers to first clinical HIV appointment</a:t>
          </a:r>
        </a:p>
      </dsp:txBody>
      <dsp:txXfrm>
        <a:off x="1795711" y="2610227"/>
        <a:ext cx="1795711" cy="581688"/>
      </dsp:txXfrm>
    </dsp:sp>
    <dsp:sp modelId="{157B58DF-33EC-4B93-B9C0-AE88CEC4DCD8}">
      <dsp:nvSpPr>
        <dsp:cNvPr id="0" name=""/>
        <dsp:cNvSpPr/>
      </dsp:nvSpPr>
      <dsp:spPr>
        <a:xfrm>
          <a:off x="3591423" y="2610227"/>
          <a:ext cx="1795711" cy="581688"/>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n-US" sz="1000" kern="1200"/>
            <a:t>Confidential elicitation/notification of partners </a:t>
          </a:r>
        </a:p>
      </dsp:txBody>
      <dsp:txXfrm>
        <a:off x="3591423" y="2610227"/>
        <a:ext cx="1795711" cy="581688"/>
      </dsp:txXfrm>
    </dsp:sp>
    <dsp:sp modelId="{7CF314FD-91E8-4D8E-A9A0-C710669971F9}">
      <dsp:nvSpPr>
        <dsp:cNvPr id="0" name=""/>
        <dsp:cNvSpPr/>
      </dsp:nvSpPr>
      <dsp:spPr>
        <a:xfrm>
          <a:off x="5387135" y="2610227"/>
          <a:ext cx="1795711" cy="581688"/>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12700" rIns="71120" bIns="12700" numCol="1" spcCol="1270" anchor="ctr" anchorCtr="0">
          <a:noAutofit/>
        </a:bodyPr>
        <a:lstStyle/>
        <a:p>
          <a:pPr marL="0" lvl="0" indent="0" algn="ctr" defTabSz="444500">
            <a:lnSpc>
              <a:spcPct val="90000"/>
            </a:lnSpc>
            <a:spcBef>
              <a:spcPct val="0"/>
            </a:spcBef>
            <a:spcAft>
              <a:spcPct val="35000"/>
            </a:spcAft>
            <a:buNone/>
          </a:pPr>
          <a:r>
            <a:rPr lang="en-US" sz="1000" kern="1200"/>
            <a:t>Offers partners testing, linkage to care, social/behavioral services</a:t>
          </a:r>
        </a:p>
      </dsp:txBody>
      <dsp:txXfrm>
        <a:off x="5387135" y="2610227"/>
        <a:ext cx="1795711" cy="581688"/>
      </dsp:txXfrm>
    </dsp:sp>
    <dsp:sp modelId="{A2F4625B-C58C-441E-A49D-925548F95CF6}">
      <dsp:nvSpPr>
        <dsp:cNvPr id="0" name=""/>
        <dsp:cNvSpPr/>
      </dsp:nvSpPr>
      <dsp:spPr>
        <a:xfrm rot="10800000">
          <a:off x="0" y="904"/>
          <a:ext cx="7182847" cy="1945444"/>
        </a:xfrm>
        <a:prstGeom prst="upArrowCallou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Partner Services is implemented with all persons who test HIV-positive</a:t>
          </a:r>
        </a:p>
      </dsp:txBody>
      <dsp:txXfrm rot="10800000">
        <a:off x="0" y="904"/>
        <a:ext cx="7182847" cy="126409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D1675C-0ECD-476F-A516-A1156BDB4EFA}">
      <dsp:nvSpPr>
        <dsp:cNvPr id="0" name=""/>
        <dsp:cNvSpPr/>
      </dsp:nvSpPr>
      <dsp:spPr>
        <a:xfrm>
          <a:off x="0" y="3280138"/>
          <a:ext cx="7886700" cy="1076614"/>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a:t>PrEP is recommended for individuals at increased risk for HIV.</a:t>
          </a:r>
        </a:p>
      </dsp:txBody>
      <dsp:txXfrm>
        <a:off x="0" y="3280138"/>
        <a:ext cx="7886700" cy="1076614"/>
      </dsp:txXfrm>
    </dsp:sp>
    <dsp:sp modelId="{23167A20-145A-4BF7-A4BB-A6A9548E1D0A}">
      <dsp:nvSpPr>
        <dsp:cNvPr id="0" name=""/>
        <dsp:cNvSpPr/>
      </dsp:nvSpPr>
      <dsp:spPr>
        <a:xfrm rot="10800000">
          <a:off x="0" y="1640454"/>
          <a:ext cx="7886700" cy="1655833"/>
        </a:xfrm>
        <a:prstGeom prst="upArrowCallout">
          <a:avLst/>
        </a:prstGeom>
        <a:solidFill>
          <a:schemeClr val="accent2">
            <a:hueOff val="677407"/>
            <a:satOff val="-3316"/>
            <a:lumOff val="186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a:t>When taken as prescribed, PrEP reduces the risk of getting HIV from sex by about 99%.</a:t>
          </a:r>
        </a:p>
      </dsp:txBody>
      <dsp:txXfrm rot="10800000">
        <a:off x="0" y="1640454"/>
        <a:ext cx="7886700" cy="1075911"/>
      </dsp:txXfrm>
    </dsp:sp>
    <dsp:sp modelId="{D5F7D476-C93D-44B0-BDB5-82A58CEDCCAC}">
      <dsp:nvSpPr>
        <dsp:cNvPr id="0" name=""/>
        <dsp:cNvSpPr/>
      </dsp:nvSpPr>
      <dsp:spPr>
        <a:xfrm rot="10800000">
          <a:off x="0" y="770"/>
          <a:ext cx="7886700" cy="1655833"/>
        </a:xfrm>
        <a:prstGeom prst="upArrowCallou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a:t>Pre-Exposure Prophylaxis (PrEP) is medication taken to prevent HIV.</a:t>
          </a:r>
        </a:p>
      </dsp:txBody>
      <dsp:txXfrm rot="10800000">
        <a:off x="0" y="770"/>
        <a:ext cx="7886700" cy="10759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E0E94D-4783-4FC6-8F28-D3B8229553BE}">
      <dsp:nvSpPr>
        <dsp:cNvPr id="0" name=""/>
        <dsp:cNvSpPr/>
      </dsp:nvSpPr>
      <dsp:spPr>
        <a:xfrm>
          <a:off x="495061" y="645"/>
          <a:ext cx="2262336" cy="135740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Limited knowledge or misinformation about PrEP.</a:t>
          </a:r>
        </a:p>
      </dsp:txBody>
      <dsp:txXfrm>
        <a:off x="495061" y="645"/>
        <a:ext cx="2262336" cy="1357401"/>
      </dsp:txXfrm>
    </dsp:sp>
    <dsp:sp modelId="{C553B2C3-212D-44E5-888C-E502A9A7AA5C}">
      <dsp:nvSpPr>
        <dsp:cNvPr id="0" name=""/>
        <dsp:cNvSpPr/>
      </dsp:nvSpPr>
      <dsp:spPr>
        <a:xfrm>
          <a:off x="2983631" y="645"/>
          <a:ext cx="2262336" cy="135740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Stigma related to HIV, sexuality, or PrEP use.</a:t>
          </a:r>
        </a:p>
      </dsp:txBody>
      <dsp:txXfrm>
        <a:off x="2983631" y="645"/>
        <a:ext cx="2262336" cy="1357401"/>
      </dsp:txXfrm>
    </dsp:sp>
    <dsp:sp modelId="{2570EE4B-783D-401C-9740-D93287BA6137}">
      <dsp:nvSpPr>
        <dsp:cNvPr id="0" name=""/>
        <dsp:cNvSpPr/>
      </dsp:nvSpPr>
      <dsp:spPr>
        <a:xfrm>
          <a:off x="5472201" y="645"/>
          <a:ext cx="2262336" cy="135740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Lack of health insurance or concerns about cost.</a:t>
          </a:r>
        </a:p>
      </dsp:txBody>
      <dsp:txXfrm>
        <a:off x="5472201" y="645"/>
        <a:ext cx="2262336" cy="1357401"/>
      </dsp:txXfrm>
    </dsp:sp>
    <dsp:sp modelId="{3CA8E9FB-28B7-4EC8-98A1-F1A174325DF3}">
      <dsp:nvSpPr>
        <dsp:cNvPr id="0" name=""/>
        <dsp:cNvSpPr/>
      </dsp:nvSpPr>
      <dsp:spPr>
        <a:xfrm>
          <a:off x="495061" y="1584280"/>
          <a:ext cx="2262336" cy="135740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Transportation difficulties and limited access to providers.</a:t>
          </a:r>
        </a:p>
      </dsp:txBody>
      <dsp:txXfrm>
        <a:off x="495061" y="1584280"/>
        <a:ext cx="2262336" cy="1357401"/>
      </dsp:txXfrm>
    </dsp:sp>
    <dsp:sp modelId="{624C9FE7-93B3-43FB-8C44-4932400F6FB9}">
      <dsp:nvSpPr>
        <dsp:cNvPr id="0" name=""/>
        <dsp:cNvSpPr/>
      </dsp:nvSpPr>
      <dsp:spPr>
        <a:xfrm>
          <a:off x="2983631" y="1584280"/>
          <a:ext cx="2262336" cy="135740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Mental health challenges such as depression or anxiety.</a:t>
          </a:r>
        </a:p>
      </dsp:txBody>
      <dsp:txXfrm>
        <a:off x="2983631" y="1584280"/>
        <a:ext cx="2262336" cy="1357401"/>
      </dsp:txXfrm>
    </dsp:sp>
    <dsp:sp modelId="{31F864C5-1C17-4D9A-B6E9-F25C7F321229}">
      <dsp:nvSpPr>
        <dsp:cNvPr id="0" name=""/>
        <dsp:cNvSpPr/>
      </dsp:nvSpPr>
      <dsp:spPr>
        <a:xfrm>
          <a:off x="5472201" y="1584280"/>
          <a:ext cx="2262336" cy="135740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Substance use disorders.</a:t>
          </a:r>
        </a:p>
      </dsp:txBody>
      <dsp:txXfrm>
        <a:off x="5472201" y="1584280"/>
        <a:ext cx="2262336" cy="1357401"/>
      </dsp:txXfrm>
    </dsp:sp>
    <dsp:sp modelId="{1F56248F-E02E-4A71-9E47-9E110ED0F174}">
      <dsp:nvSpPr>
        <dsp:cNvPr id="0" name=""/>
        <dsp:cNvSpPr/>
      </dsp:nvSpPr>
      <dsp:spPr>
        <a:xfrm>
          <a:off x="2983631" y="3167916"/>
          <a:ext cx="2262336" cy="135740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Fear of discrimination or lack of confidentiality.</a:t>
          </a:r>
        </a:p>
      </dsp:txBody>
      <dsp:txXfrm>
        <a:off x="2983631" y="3167916"/>
        <a:ext cx="2262336" cy="13574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73391E-A36F-453C-8EC3-31AA9A317D54}">
      <dsp:nvSpPr>
        <dsp:cNvPr id="0" name=""/>
        <dsp:cNvSpPr/>
      </dsp:nvSpPr>
      <dsp:spPr>
        <a:xfrm>
          <a:off x="0" y="0"/>
          <a:ext cx="4323539" cy="859250"/>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PEP may be used after:</a:t>
          </a:r>
        </a:p>
      </dsp:txBody>
      <dsp:txXfrm>
        <a:off x="25167" y="25167"/>
        <a:ext cx="3295808" cy="808916"/>
      </dsp:txXfrm>
    </dsp:sp>
    <dsp:sp modelId="{6A60B91F-A4CC-4D59-A2CE-E372593AA69E}">
      <dsp:nvSpPr>
        <dsp:cNvPr id="0" name=""/>
        <dsp:cNvSpPr/>
      </dsp:nvSpPr>
      <dsp:spPr>
        <a:xfrm>
          <a:off x="322861" y="978590"/>
          <a:ext cx="4323539" cy="859250"/>
        </a:xfrm>
        <a:prstGeom prst="roundRect">
          <a:avLst>
            <a:gd name="adj" fmla="val 10000"/>
          </a:avLst>
        </a:prstGeom>
        <a:solidFill>
          <a:schemeClr val="accent5">
            <a:hueOff val="1559309"/>
            <a:satOff val="-1003"/>
            <a:lumOff val="68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Condomless sex or condom failure </a:t>
          </a:r>
        </a:p>
      </dsp:txBody>
      <dsp:txXfrm>
        <a:off x="348028" y="1003757"/>
        <a:ext cx="3391831" cy="808916"/>
      </dsp:txXfrm>
    </dsp:sp>
    <dsp:sp modelId="{D51CA31B-2CEB-4BED-9FF6-4CAF6A639068}">
      <dsp:nvSpPr>
        <dsp:cNvPr id="0" name=""/>
        <dsp:cNvSpPr/>
      </dsp:nvSpPr>
      <dsp:spPr>
        <a:xfrm>
          <a:off x="645723" y="1957181"/>
          <a:ext cx="4323539" cy="859250"/>
        </a:xfrm>
        <a:prstGeom prst="roundRect">
          <a:avLst>
            <a:gd name="adj" fmla="val 10000"/>
          </a:avLst>
        </a:prstGeom>
        <a:solidFill>
          <a:schemeClr val="accent5">
            <a:hueOff val="3118619"/>
            <a:satOff val="-2006"/>
            <a:lumOff val="137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Sexual assault </a:t>
          </a:r>
        </a:p>
      </dsp:txBody>
      <dsp:txXfrm>
        <a:off x="670890" y="1982348"/>
        <a:ext cx="3391831" cy="808916"/>
      </dsp:txXfrm>
    </dsp:sp>
    <dsp:sp modelId="{353FE1F7-2BAB-4583-8D51-074D3492C9CC}">
      <dsp:nvSpPr>
        <dsp:cNvPr id="0" name=""/>
        <dsp:cNvSpPr/>
      </dsp:nvSpPr>
      <dsp:spPr>
        <a:xfrm>
          <a:off x="968585" y="2935771"/>
          <a:ext cx="4323539" cy="859250"/>
        </a:xfrm>
        <a:prstGeom prst="roundRect">
          <a:avLst>
            <a:gd name="adj" fmla="val 10000"/>
          </a:avLst>
        </a:prstGeom>
        <a:solidFill>
          <a:schemeClr val="accent5">
            <a:hueOff val="4677928"/>
            <a:satOff val="-3010"/>
            <a:lumOff val="205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Needle sharing or injection drug exposure </a:t>
          </a:r>
        </a:p>
      </dsp:txBody>
      <dsp:txXfrm>
        <a:off x="993752" y="2960938"/>
        <a:ext cx="3391831" cy="808916"/>
      </dsp:txXfrm>
    </dsp:sp>
    <dsp:sp modelId="{F28FFAAC-5C1B-496D-BEA4-6653921A3A4D}">
      <dsp:nvSpPr>
        <dsp:cNvPr id="0" name=""/>
        <dsp:cNvSpPr/>
      </dsp:nvSpPr>
      <dsp:spPr>
        <a:xfrm>
          <a:off x="1291447" y="3914362"/>
          <a:ext cx="4323539" cy="859250"/>
        </a:xfrm>
        <a:prstGeom prst="roundRect">
          <a:avLst>
            <a:gd name="adj" fmla="val 10000"/>
          </a:avLst>
        </a:prstGeom>
        <a:solidFill>
          <a:schemeClr val="accent5">
            <a:hueOff val="6237238"/>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Occupational exposure (healthcare settings) </a:t>
          </a:r>
        </a:p>
      </dsp:txBody>
      <dsp:txXfrm>
        <a:off x="1316614" y="3939529"/>
        <a:ext cx="3391831" cy="808916"/>
      </dsp:txXfrm>
    </dsp:sp>
    <dsp:sp modelId="{FDD1D009-D136-48A4-A011-2338320764C2}">
      <dsp:nvSpPr>
        <dsp:cNvPr id="0" name=""/>
        <dsp:cNvSpPr/>
      </dsp:nvSpPr>
      <dsp:spPr>
        <a:xfrm>
          <a:off x="3765027" y="627730"/>
          <a:ext cx="558512" cy="558512"/>
        </a:xfrm>
        <a:prstGeom prst="downArrow">
          <a:avLst>
            <a:gd name="adj1" fmla="val 55000"/>
            <a:gd name="adj2" fmla="val 45000"/>
          </a:avLst>
        </a:prstGeom>
        <a:solidFill>
          <a:schemeClr val="accent5">
            <a:tint val="40000"/>
            <a:alpha val="90000"/>
            <a:hueOff val="0"/>
            <a:satOff val="0"/>
            <a:lumOff val="0"/>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890692" y="627730"/>
        <a:ext cx="307182" cy="420280"/>
      </dsp:txXfrm>
    </dsp:sp>
    <dsp:sp modelId="{7E44BE78-D501-4435-9772-F1BA74EA5D58}">
      <dsp:nvSpPr>
        <dsp:cNvPr id="0" name=""/>
        <dsp:cNvSpPr/>
      </dsp:nvSpPr>
      <dsp:spPr>
        <a:xfrm>
          <a:off x="4087889" y="1606320"/>
          <a:ext cx="558512" cy="558512"/>
        </a:xfrm>
        <a:prstGeom prst="downArrow">
          <a:avLst>
            <a:gd name="adj1" fmla="val 55000"/>
            <a:gd name="adj2" fmla="val 45000"/>
          </a:avLst>
        </a:prstGeom>
        <a:solidFill>
          <a:schemeClr val="accent5">
            <a:tint val="40000"/>
            <a:alpha val="90000"/>
            <a:hueOff val="2009672"/>
            <a:satOff val="19"/>
            <a:lumOff val="154"/>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4213554" y="1606320"/>
        <a:ext cx="307182" cy="420280"/>
      </dsp:txXfrm>
    </dsp:sp>
    <dsp:sp modelId="{B3A89ADF-5FB5-44E3-AB7D-B10810A11082}">
      <dsp:nvSpPr>
        <dsp:cNvPr id="0" name=""/>
        <dsp:cNvSpPr/>
      </dsp:nvSpPr>
      <dsp:spPr>
        <a:xfrm>
          <a:off x="4410750" y="2570590"/>
          <a:ext cx="558512" cy="558512"/>
        </a:xfrm>
        <a:prstGeom prst="downArrow">
          <a:avLst>
            <a:gd name="adj1" fmla="val 55000"/>
            <a:gd name="adj2" fmla="val 45000"/>
          </a:avLst>
        </a:prstGeom>
        <a:solidFill>
          <a:schemeClr val="accent5">
            <a:tint val="40000"/>
            <a:alpha val="90000"/>
            <a:hueOff val="4019344"/>
            <a:satOff val="39"/>
            <a:lumOff val="309"/>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4536415" y="2570590"/>
        <a:ext cx="307182" cy="420280"/>
      </dsp:txXfrm>
    </dsp:sp>
    <dsp:sp modelId="{E6F68072-4571-4604-BDB7-6358F95CF7A8}">
      <dsp:nvSpPr>
        <dsp:cNvPr id="0" name=""/>
        <dsp:cNvSpPr/>
      </dsp:nvSpPr>
      <dsp:spPr>
        <a:xfrm>
          <a:off x="4733612" y="3558728"/>
          <a:ext cx="558512" cy="558512"/>
        </a:xfrm>
        <a:prstGeom prst="downArrow">
          <a:avLst>
            <a:gd name="adj1" fmla="val 55000"/>
            <a:gd name="adj2" fmla="val 45000"/>
          </a:avLst>
        </a:prstGeom>
        <a:solidFill>
          <a:schemeClr val="accent5">
            <a:tint val="40000"/>
            <a:alpha val="90000"/>
            <a:hueOff val="6029015"/>
            <a:satOff val="58"/>
            <a:lumOff val="463"/>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4859277" y="3558728"/>
        <a:ext cx="307182" cy="4202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B38547-C2B4-48A0-83BA-750B185269D8}">
      <dsp:nvSpPr>
        <dsp:cNvPr id="0" name=""/>
        <dsp:cNvSpPr/>
      </dsp:nvSpPr>
      <dsp:spPr>
        <a:xfrm>
          <a:off x="302957" y="1533"/>
          <a:ext cx="2385272" cy="1431163"/>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Currently recommended for:</a:t>
          </a:r>
        </a:p>
      </dsp:txBody>
      <dsp:txXfrm>
        <a:off x="302957" y="1533"/>
        <a:ext cx="2385272" cy="1431163"/>
      </dsp:txXfrm>
    </dsp:sp>
    <dsp:sp modelId="{CAF04DA9-88B7-427F-BDC8-DBA22148F6D7}">
      <dsp:nvSpPr>
        <dsp:cNvPr id="0" name=""/>
        <dsp:cNvSpPr/>
      </dsp:nvSpPr>
      <dsp:spPr>
        <a:xfrm>
          <a:off x="2926757" y="1533"/>
          <a:ext cx="2385272" cy="1431163"/>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Gay, bisexual, and other men who have sex with men (MSM) </a:t>
          </a:r>
        </a:p>
      </dsp:txBody>
      <dsp:txXfrm>
        <a:off x="2926757" y="1533"/>
        <a:ext cx="2385272" cy="1431163"/>
      </dsp:txXfrm>
    </dsp:sp>
    <dsp:sp modelId="{07966D72-C09E-4A51-868F-9F1C3625B5B5}">
      <dsp:nvSpPr>
        <dsp:cNvPr id="0" name=""/>
        <dsp:cNvSpPr/>
      </dsp:nvSpPr>
      <dsp:spPr>
        <a:xfrm>
          <a:off x="302957" y="1671224"/>
          <a:ext cx="2385272" cy="1431163"/>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Transgender women </a:t>
          </a:r>
        </a:p>
      </dsp:txBody>
      <dsp:txXfrm>
        <a:off x="302957" y="1671224"/>
        <a:ext cx="2385272" cy="1431163"/>
      </dsp:txXfrm>
    </dsp:sp>
    <dsp:sp modelId="{305B1653-B087-4A4F-AC71-61D533F00DAF}">
      <dsp:nvSpPr>
        <dsp:cNvPr id="0" name=""/>
        <dsp:cNvSpPr/>
      </dsp:nvSpPr>
      <dsp:spPr>
        <a:xfrm>
          <a:off x="2926757" y="1671224"/>
          <a:ext cx="2385272" cy="1431163"/>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Individuals with recent bacterial STIs </a:t>
          </a:r>
        </a:p>
      </dsp:txBody>
      <dsp:txXfrm>
        <a:off x="2926757" y="1671224"/>
        <a:ext cx="2385272" cy="1431163"/>
      </dsp:txXfrm>
    </dsp:sp>
    <dsp:sp modelId="{91C26C8C-C83A-4D6F-8B0B-A66526C63D21}">
      <dsp:nvSpPr>
        <dsp:cNvPr id="0" name=""/>
        <dsp:cNvSpPr/>
      </dsp:nvSpPr>
      <dsp:spPr>
        <a:xfrm>
          <a:off x="1614857" y="3340915"/>
          <a:ext cx="2385272" cy="1431163"/>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Used as part of a </a:t>
          </a:r>
          <a:r>
            <a:rPr lang="en-US" sz="2100" b="1" kern="1200"/>
            <a:t>comprehensive sexual health plan</a:t>
          </a:r>
          <a:endParaRPr lang="en-US" sz="2100" kern="1200"/>
        </a:p>
      </dsp:txBody>
      <dsp:txXfrm>
        <a:off x="1614857" y="3340915"/>
        <a:ext cx="2385272" cy="1431163"/>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5E8A3B-628B-4594-BBD1-11D78DEAC70A}" type="datetimeFigureOut">
              <a:rPr lang="en-US" smtClean="0"/>
              <a:t>9/3/2026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C2A017-AEDD-4E19-95AE-FB9B8C1AFA04}" type="slidenum">
              <a:rPr lang="en-US" smtClean="0"/>
              <a:t>‹#›</a:t>
            </a:fld>
            <a:endParaRPr lang="en-US"/>
          </a:p>
        </p:txBody>
      </p:sp>
    </p:spTree>
    <p:extLst>
      <p:ext uri="{BB962C8B-B14F-4D97-AF65-F5344CB8AC3E}">
        <p14:creationId xmlns:p14="http://schemas.microsoft.com/office/powerpoint/2010/main" val="3655007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DE DHSS DPH 2022, Christiana Care Health Systems, CDC, Delaware Health Department Infectious Disease Clinic Survey, MMP 2015-2019 Interview Data. </a:t>
            </a:r>
          </a:p>
          <a:p>
            <a:r>
              <a:rPr lang="en-US" dirty="0"/>
              <a:t>*Percentage calculated from Living w. HIV **Percentage calculated from Engaged in Care ***Percentage calculated from prescribed art</a:t>
            </a:r>
          </a:p>
        </p:txBody>
      </p:sp>
      <p:sp>
        <p:nvSpPr>
          <p:cNvPr id="4" name="Slide Number Placeholder 3"/>
          <p:cNvSpPr>
            <a:spLocks noGrp="1"/>
          </p:cNvSpPr>
          <p:nvPr>
            <p:ph type="sldNum" sz="quarter" idx="5"/>
          </p:nvPr>
        </p:nvSpPr>
        <p:spPr/>
        <p:txBody>
          <a:bodyPr/>
          <a:lstStyle/>
          <a:p>
            <a:fld id="{A4B1E089-4269-419C-A6FD-FB6D613F0D38}" type="slidenum">
              <a:rPr lang="en-US" smtClean="0"/>
              <a:t>14</a:t>
            </a:fld>
            <a:endParaRPr lang="en-US"/>
          </a:p>
        </p:txBody>
      </p:sp>
    </p:spTree>
    <p:extLst>
      <p:ext uri="{BB962C8B-B14F-4D97-AF65-F5344CB8AC3E}">
        <p14:creationId xmlns:p14="http://schemas.microsoft.com/office/powerpoint/2010/main" val="2777540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60">
              <a:defRPr/>
            </a:pPr>
            <a:r>
              <a:rPr lang="en-US" dirty="0"/>
              <a:t>Our tests are a broad test that test for HIV 1 and 2 infection.  It does not determine which strain the person has.  We will use Chembio’s Sure Check most of the time</a:t>
            </a:r>
          </a:p>
          <a:p>
            <a:r>
              <a:rPr lang="en-US" b="1" dirty="0"/>
              <a:t>Remember:  </a:t>
            </a:r>
            <a:r>
              <a:rPr lang="en-US" dirty="0"/>
              <a:t>HIV takes 3 months to show up so depending on when the person was infected – we should recommend retesting</a:t>
            </a:r>
          </a:p>
          <a:p>
            <a:r>
              <a:rPr lang="en-US" dirty="0"/>
              <a:t>If there is an invalid test result – we will repeat the test immediately.</a:t>
            </a:r>
          </a:p>
          <a:p>
            <a:pPr defTabSz="931760">
              <a:defRPr/>
            </a:pPr>
            <a:endParaRPr lang="en-US" dirty="0"/>
          </a:p>
          <a:p>
            <a:endParaRPr lang="en-US" dirty="0"/>
          </a:p>
        </p:txBody>
      </p:sp>
      <p:sp>
        <p:nvSpPr>
          <p:cNvPr id="4" name="Slide Number Placeholder 3"/>
          <p:cNvSpPr>
            <a:spLocks noGrp="1"/>
          </p:cNvSpPr>
          <p:nvPr>
            <p:ph type="sldNum" sz="quarter" idx="5"/>
          </p:nvPr>
        </p:nvSpPr>
        <p:spPr/>
        <p:txBody>
          <a:bodyPr/>
          <a:lstStyle/>
          <a:p>
            <a:fld id="{A4B1E089-4269-419C-A6FD-FB6D613F0D38}" type="slidenum">
              <a:rPr lang="en-US" smtClean="0"/>
              <a:t>16</a:t>
            </a:fld>
            <a:endParaRPr lang="en-US"/>
          </a:p>
        </p:txBody>
      </p:sp>
    </p:spTree>
    <p:extLst>
      <p:ext uri="{BB962C8B-B14F-4D97-AF65-F5344CB8AC3E}">
        <p14:creationId xmlns:p14="http://schemas.microsoft.com/office/powerpoint/2010/main" val="2421885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4B1E089-4269-419C-A6FD-FB6D613F0D38}" type="slidenum">
              <a:rPr lang="en-US" smtClean="0"/>
              <a:t>17</a:t>
            </a:fld>
            <a:endParaRPr lang="en-US"/>
          </a:p>
        </p:txBody>
      </p:sp>
    </p:spTree>
    <p:extLst>
      <p:ext uri="{BB962C8B-B14F-4D97-AF65-F5344CB8AC3E}">
        <p14:creationId xmlns:p14="http://schemas.microsoft.com/office/powerpoint/2010/main" val="3503374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4B1E089-4269-419C-A6FD-FB6D613F0D38}" type="slidenum">
              <a:rPr lang="en-US" smtClean="0"/>
              <a:t>18</a:t>
            </a:fld>
            <a:endParaRPr lang="en-US"/>
          </a:p>
        </p:txBody>
      </p:sp>
    </p:spTree>
    <p:extLst>
      <p:ext uri="{BB962C8B-B14F-4D97-AF65-F5344CB8AC3E}">
        <p14:creationId xmlns:p14="http://schemas.microsoft.com/office/powerpoint/2010/main" val="3674121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60">
              <a:defRPr/>
            </a:pPr>
            <a:r>
              <a:rPr lang="en-US"/>
              <a:t>Discuss what is a Risk Form</a:t>
            </a:r>
          </a:p>
          <a:p>
            <a:endParaRPr lang="en-US"/>
          </a:p>
        </p:txBody>
      </p:sp>
      <p:sp>
        <p:nvSpPr>
          <p:cNvPr id="4" name="Slide Number Placeholder 3"/>
          <p:cNvSpPr>
            <a:spLocks noGrp="1"/>
          </p:cNvSpPr>
          <p:nvPr>
            <p:ph type="sldNum" sz="quarter" idx="5"/>
          </p:nvPr>
        </p:nvSpPr>
        <p:spPr/>
        <p:txBody>
          <a:bodyPr/>
          <a:lstStyle/>
          <a:p>
            <a:fld id="{A4B1E089-4269-419C-A6FD-FB6D613F0D38}" type="slidenum">
              <a:rPr lang="en-US" smtClean="0"/>
              <a:t>19</a:t>
            </a:fld>
            <a:endParaRPr lang="en-US"/>
          </a:p>
        </p:txBody>
      </p:sp>
    </p:spTree>
    <p:extLst>
      <p:ext uri="{BB962C8B-B14F-4D97-AF65-F5344CB8AC3E}">
        <p14:creationId xmlns:p14="http://schemas.microsoft.com/office/powerpoint/2010/main" val="4144852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4B1E089-4269-419C-A6FD-FB6D613F0D38}" type="slidenum">
              <a:rPr lang="en-US" smtClean="0"/>
              <a:t>22</a:t>
            </a:fld>
            <a:endParaRPr lang="en-US"/>
          </a:p>
        </p:txBody>
      </p:sp>
    </p:spTree>
    <p:extLst>
      <p:ext uri="{BB962C8B-B14F-4D97-AF65-F5344CB8AC3E}">
        <p14:creationId xmlns:p14="http://schemas.microsoft.com/office/powerpoint/2010/main" val="3590409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4B1E089-4269-419C-A6FD-FB6D613F0D38}" type="slidenum">
              <a:rPr lang="en-US" smtClean="0"/>
              <a:t>23</a:t>
            </a:fld>
            <a:endParaRPr lang="en-US"/>
          </a:p>
        </p:txBody>
      </p:sp>
    </p:spTree>
    <p:extLst>
      <p:ext uri="{BB962C8B-B14F-4D97-AF65-F5344CB8AC3E}">
        <p14:creationId xmlns:p14="http://schemas.microsoft.com/office/powerpoint/2010/main" val="3788023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4B1E089-4269-419C-A6FD-FB6D613F0D38}" type="slidenum">
              <a:rPr lang="en-US" smtClean="0"/>
              <a:t>26</a:t>
            </a:fld>
            <a:endParaRPr lang="en-US"/>
          </a:p>
        </p:txBody>
      </p:sp>
    </p:spTree>
    <p:extLst>
      <p:ext uri="{BB962C8B-B14F-4D97-AF65-F5344CB8AC3E}">
        <p14:creationId xmlns:p14="http://schemas.microsoft.com/office/powerpoint/2010/main" val="4107213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4B1E089-4269-419C-A6FD-FB6D613F0D38}" type="slidenum">
              <a:rPr lang="en-US" smtClean="0"/>
              <a:t>28</a:t>
            </a:fld>
            <a:endParaRPr lang="en-US"/>
          </a:p>
        </p:txBody>
      </p:sp>
    </p:spTree>
    <p:extLst>
      <p:ext uri="{BB962C8B-B14F-4D97-AF65-F5344CB8AC3E}">
        <p14:creationId xmlns:p14="http://schemas.microsoft.com/office/powerpoint/2010/main" val="803031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78173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BCAD085-E8A6-8845-BD4E-CB4CCA059FC4}"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65459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042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5673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05886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5BCAD085-E8A6-8845-BD4E-CB4CCA059FC4}" type="datetimeFigureOut">
              <a:rPr lang="en-US" smtClean="0"/>
              <a:t>9/3/2026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39355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BCAD085-E8A6-8845-BD4E-CB4CCA059FC4}" type="datetimeFigureOut">
              <a:rPr lang="en-US" smtClean="0"/>
              <a:t>9/3/2026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88063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5BCAD085-E8A6-8845-BD4E-CB4CCA059FC4}" type="datetimeFigureOut">
              <a:rPr lang="en-US" smtClean="0"/>
              <a:t>9/3/2026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81338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38576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54818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242626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1624634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38334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BCAD085-E8A6-8845-BD4E-CB4CCA059FC4}" type="datetimeFigureOut">
              <a:rPr lang="en-US" smtClean="0"/>
              <a:t>9/3/2026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396336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BCAD085-E8A6-8845-BD4E-CB4CCA059FC4}" type="datetimeFigureOut">
              <a:rPr lang="en-US" smtClean="0"/>
              <a:t>9/3/2026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112056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675846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59342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BCAD085-E8A6-8845-BD4E-CB4CCA059FC4}" type="datetimeFigureOut">
              <a:rPr lang="en-US" smtClean="0"/>
              <a:t>9/3/2026</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345174470"/>
      </p:ext>
    </p:extLst>
  </p:cSld>
  <p:clrMap bg1="dk1" tx1="lt1" bg2="dk2" tx2="lt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 id="2147483822" r:id="rId14"/>
    <p:sldLayoutId id="2147483823" r:id="rId15"/>
    <p:sldLayoutId id="2147483824" r:id="rId16"/>
    <p:sldLayoutId id="214748382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image" Target="../media/image6.jpeg"/><Relationship Id="rId1" Type="http://schemas.openxmlformats.org/officeDocument/2006/relationships/slideLayout" Target="../slideLayouts/slideLayout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mailto:ray.collins@delaware.gov" TargetMode="External"/><Relationship Id="rId2" Type="http://schemas.openxmlformats.org/officeDocument/2006/relationships/hyperlink" Target="mailto:nikita.clark@delaware.gov" TargetMode="External"/><Relationship Id="rId1" Type="http://schemas.openxmlformats.org/officeDocument/2006/relationships/slideLayout" Target="../slideLayouts/slideLayout7.xml"/><Relationship Id="rId4" Type="http://schemas.openxmlformats.org/officeDocument/2006/relationships/hyperlink" Target="mailto:kayla.luke@delaware.gov"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mailto:Maria.pena-matos@delware.gov" TargetMode="External"/><Relationship Id="rId2" Type="http://schemas.openxmlformats.org/officeDocument/2006/relationships/hyperlink" Target="mailto:saiteja.Paruchuri@delaware.gov"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sv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15.svg"/><Relationship Id="rId4" Type="http://schemas.openxmlformats.org/officeDocument/2006/relationships/image" Target="../media/image12.svg"/></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notesSlide" Target="../notesSlides/notesSlide4.xml"/><Relationship Id="rId7" Type="http://schemas.openxmlformats.org/officeDocument/2006/relationships/diagramQuickStyle" Target="../diagrams/quickStyle2.xml"/><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6.svg"/><Relationship Id="rId9" Type="http://schemas.microsoft.com/office/2007/relationships/diagramDrawing" Target="../diagrams/drawing2.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notesSlide" Target="../notesSlides/notesSlide5.xml"/><Relationship Id="rId7" Type="http://schemas.openxmlformats.org/officeDocument/2006/relationships/diagramQuickStyle" Target="../diagrams/quickStyle3.xml"/><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7.png"/><Relationship Id="rId9" Type="http://schemas.microsoft.com/office/2007/relationships/diagramDrawing" Target="../diagrams/drawing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hyperlink" Target="mailto:Charlene.Rodriguez@Delaware.gov" TargetMode="External"/><Relationship Id="rId3" Type="http://schemas.openxmlformats.org/officeDocument/2006/relationships/notesSlide" Target="../notesSlides/notesSlide6.xml"/><Relationship Id="rId7" Type="http://schemas.openxmlformats.org/officeDocument/2006/relationships/hyperlink" Target="mailto:Maria.Uribe@delaware.gov" TargetMode="External"/><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hyperlink" Target="mailto:Malia.wise@delaware.gov" TargetMode="External"/><Relationship Id="rId5" Type="http://schemas.openxmlformats.org/officeDocument/2006/relationships/hyperlink" Target="mailto:Dawn.Cirillo@Delaware.gov" TargetMode="External"/><Relationship Id="rId4" Type="http://schemas.openxmlformats.org/officeDocument/2006/relationships/image" Target="../media/image20.gif"/><Relationship Id="rId9" Type="http://schemas.openxmlformats.org/officeDocument/2006/relationships/hyperlink" Target="mailto:Kayla.Luke@delaware.gov" TargetMode="External"/></Relationships>
</file>

<file path=ppt/slides/_rels/slide23.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notesSlide" Target="../notesSlides/notesSlide7.xml"/><Relationship Id="rId7" Type="http://schemas.openxmlformats.org/officeDocument/2006/relationships/diagramQuickStyle" Target="../diagrams/quickStyle4.xml"/><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21.svg"/><Relationship Id="rId9" Type="http://schemas.microsoft.com/office/2007/relationships/diagramDrawing" Target="../diagrams/drawing4.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22.svg"/></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hyperlink" Target="mailto:nikita.clark@delaware.gov"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59DCA-A763-0C4F-F5D1-531C6FF6CFEC}"/>
              </a:ext>
            </a:extLst>
          </p:cNvPr>
          <p:cNvSpPr>
            <a:spLocks noGrp="1"/>
          </p:cNvSpPr>
          <p:nvPr>
            <p:ph type="title"/>
          </p:nvPr>
        </p:nvSpPr>
        <p:spPr>
          <a:xfrm>
            <a:off x="266788" y="536377"/>
            <a:ext cx="5829212" cy="1317370"/>
          </a:xfrm>
        </p:spPr>
        <p:txBody>
          <a:bodyPr vert="horz" lIns="91440" tIns="45720" rIns="91440" bIns="45720" rtlCol="0" anchor="ctr">
            <a:normAutofit/>
          </a:bodyPr>
          <a:lstStyle/>
          <a:p>
            <a:pPr defTabSz="914400">
              <a:lnSpc>
                <a:spcPct val="90000"/>
              </a:lnSpc>
            </a:pPr>
            <a:r>
              <a:rPr lang="en-US" sz="2400" b="1" dirty="0"/>
              <a:t>Bureau Of Communicable Diseases</a:t>
            </a:r>
          </a:p>
        </p:txBody>
      </p:sp>
      <p:pic>
        <p:nvPicPr>
          <p:cNvPr id="6" name="Picture Placeholder 5">
            <a:extLst>
              <a:ext uri="{FF2B5EF4-FFF2-40B4-BE49-F238E27FC236}">
                <a16:creationId xmlns:a16="http://schemas.microsoft.com/office/drawing/2014/main" id="{614B1E2F-B32B-BE1D-B454-51FEB3BD58E2}"/>
              </a:ext>
            </a:extLst>
          </p:cNvPr>
          <p:cNvPicPr>
            <a:picLocks noGrp="1" noChangeAspect="1"/>
          </p:cNvPicPr>
          <p:nvPr>
            <p:ph type="pic" idx="1"/>
          </p:nvPr>
        </p:nvPicPr>
        <p:blipFill>
          <a:blip r:embed="rId2"/>
          <a:srcRect r="1940"/>
          <a:stretch>
            <a:fillRect/>
          </a:stretch>
        </p:blipFill>
        <p:spPr>
          <a:xfrm>
            <a:off x="6193626"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10" name="Picture 9">
            <a:extLst>
              <a:ext uri="{FF2B5EF4-FFF2-40B4-BE49-F238E27FC236}">
                <a16:creationId xmlns:a16="http://schemas.microsoft.com/office/drawing/2014/main" id="{1E390E4B-353F-2946-F01D-2215C6CDD606}"/>
              </a:ext>
            </a:extLst>
          </p:cNvPr>
          <p:cNvPicPr>
            <a:picLocks noChangeAspect="1"/>
          </p:cNvPicPr>
          <p:nvPr/>
        </p:nvPicPr>
        <p:blipFill>
          <a:blip r:embed="rId3"/>
          <a:stretch>
            <a:fillRect/>
          </a:stretch>
        </p:blipFill>
        <p:spPr>
          <a:xfrm>
            <a:off x="953820" y="5321806"/>
            <a:ext cx="3454660" cy="1024763"/>
          </a:xfrm>
          <a:prstGeom prst="rect">
            <a:avLst/>
          </a:prstGeom>
        </p:spPr>
      </p:pic>
      <p:graphicFrame>
        <p:nvGraphicFramePr>
          <p:cNvPr id="13" name="Text Placeholder 3">
            <a:extLst>
              <a:ext uri="{FF2B5EF4-FFF2-40B4-BE49-F238E27FC236}">
                <a16:creationId xmlns:a16="http://schemas.microsoft.com/office/drawing/2014/main" id="{BEBCC7D1-27F7-8138-7F6A-9222FA09852C}"/>
              </a:ext>
            </a:extLst>
          </p:cNvPr>
          <p:cNvGraphicFramePr/>
          <p:nvPr>
            <p:extLst>
              <p:ext uri="{D42A27DB-BD31-4B8C-83A1-F6EECF244321}">
                <p14:modId xmlns:p14="http://schemas.microsoft.com/office/powerpoint/2010/main" val="2142728181"/>
              </p:ext>
            </p:extLst>
          </p:nvPr>
        </p:nvGraphicFramePr>
        <p:xfrm>
          <a:off x="852489" y="1336601"/>
          <a:ext cx="3464715" cy="38436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92966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8287"/>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305" y="0"/>
            <a:ext cx="12191695" cy="65836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accent1"/>
              </a:solidFill>
            </a:endParaRPr>
          </a:p>
        </p:txBody>
      </p:sp>
      <p:sp>
        <p:nvSpPr>
          <p:cNvPr id="4" name="TextBox 3"/>
          <p:cNvSpPr txBox="1"/>
          <p:nvPr/>
        </p:nvSpPr>
        <p:spPr>
          <a:xfrm>
            <a:off x="2528733" y="72919"/>
            <a:ext cx="6006774" cy="646331"/>
          </a:xfrm>
          <a:prstGeom prst="rect">
            <a:avLst/>
          </a:prstGeom>
          <a:noFill/>
        </p:spPr>
        <p:txBody>
          <a:bodyPr wrap="none">
            <a:spAutoFit/>
          </a:bodyPr>
          <a:lstStyle/>
          <a:p>
            <a:pPr algn="ctr">
              <a:defRPr sz="2600" b="1">
                <a:solidFill>
                  <a:srgbClr val="FFFFFF"/>
                </a:solidFill>
              </a:defRPr>
            </a:pPr>
            <a:r>
              <a:rPr sz="3600" dirty="0"/>
              <a:t>Organizational Placement</a:t>
            </a:r>
          </a:p>
        </p:txBody>
      </p:sp>
      <p:sp>
        <p:nvSpPr>
          <p:cNvPr id="5" name="Rounded Rectangle 4"/>
          <p:cNvSpPr/>
          <p:nvPr/>
        </p:nvSpPr>
        <p:spPr>
          <a:xfrm>
            <a:off x="640080" y="1051560"/>
            <a:ext cx="3383280" cy="114300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1051560"/>
            <a:ext cx="82296" cy="1143000"/>
          </a:xfrm>
          <a:prstGeom prst="rect">
            <a:avLst/>
          </a:prstGeom>
          <a:solidFill>
            <a:srgbClr val="1234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8680" y="1216151"/>
            <a:ext cx="2971800" cy="646331"/>
          </a:xfrm>
          <a:prstGeom prst="rect">
            <a:avLst/>
          </a:prstGeom>
          <a:noFill/>
        </p:spPr>
        <p:txBody>
          <a:bodyPr wrap="square">
            <a:spAutoFit/>
          </a:bodyPr>
          <a:lstStyle/>
          <a:p>
            <a:pPr>
              <a:defRPr sz="1800" b="1">
                <a:solidFill>
                  <a:srgbClr val="123456"/>
                </a:solidFill>
              </a:defRPr>
            </a:pPr>
            <a:r>
              <a:rPr dirty="0"/>
              <a:t>Delaware Health and Social Services (DHSS)</a:t>
            </a:r>
          </a:p>
        </p:txBody>
      </p:sp>
      <p:sp>
        <p:nvSpPr>
          <p:cNvPr id="8" name="TextBox 7"/>
          <p:cNvSpPr txBox="1"/>
          <p:nvPr/>
        </p:nvSpPr>
        <p:spPr>
          <a:xfrm>
            <a:off x="868680" y="1709928"/>
            <a:ext cx="2971800" cy="320040"/>
          </a:xfrm>
          <a:prstGeom prst="rect">
            <a:avLst/>
          </a:prstGeom>
          <a:noFill/>
        </p:spPr>
        <p:txBody>
          <a:bodyPr wrap="square">
            <a:spAutoFit/>
          </a:bodyPr>
          <a:lstStyle/>
          <a:p>
            <a:pPr>
              <a:spcAft>
                <a:spcPts val="600"/>
              </a:spcAft>
              <a:defRPr sz="1500">
                <a:solidFill>
                  <a:srgbClr val="232A30"/>
                </a:solidFill>
              </a:defRPr>
            </a:pPr>
            <a:r>
              <a:t>Division of Public Health</a:t>
            </a:r>
          </a:p>
        </p:txBody>
      </p:sp>
      <p:sp>
        <p:nvSpPr>
          <p:cNvPr id="9" name="Rounded Rectangle 8"/>
          <p:cNvSpPr/>
          <p:nvPr/>
        </p:nvSpPr>
        <p:spPr>
          <a:xfrm>
            <a:off x="4389120" y="1051560"/>
            <a:ext cx="3383280" cy="114300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389120" y="1051560"/>
            <a:ext cx="82296" cy="1143000"/>
          </a:xfrm>
          <a:prstGeom prst="rect">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617720" y="1216151"/>
            <a:ext cx="3200400" cy="646331"/>
          </a:xfrm>
          <a:prstGeom prst="rect">
            <a:avLst/>
          </a:prstGeom>
          <a:noFill/>
        </p:spPr>
        <p:txBody>
          <a:bodyPr wrap="square">
            <a:spAutoFit/>
          </a:bodyPr>
          <a:lstStyle/>
          <a:p>
            <a:pPr>
              <a:defRPr sz="1800" b="1">
                <a:solidFill>
                  <a:srgbClr val="123456"/>
                </a:solidFill>
              </a:defRPr>
            </a:pPr>
            <a:r>
              <a:rPr dirty="0"/>
              <a:t>Health Promotion Disease Promotion Section</a:t>
            </a:r>
          </a:p>
        </p:txBody>
      </p:sp>
      <p:sp>
        <p:nvSpPr>
          <p:cNvPr id="12" name="TextBox 11"/>
          <p:cNvSpPr txBox="1"/>
          <p:nvPr/>
        </p:nvSpPr>
        <p:spPr>
          <a:xfrm>
            <a:off x="4617720" y="1709928"/>
            <a:ext cx="2971800" cy="320040"/>
          </a:xfrm>
          <a:prstGeom prst="rect">
            <a:avLst/>
          </a:prstGeom>
          <a:noFill/>
        </p:spPr>
        <p:txBody>
          <a:bodyPr wrap="square">
            <a:spAutoFit/>
          </a:bodyPr>
          <a:lstStyle/>
          <a:p>
            <a:pPr>
              <a:spcAft>
                <a:spcPts val="600"/>
              </a:spcAft>
              <a:defRPr sz="1500">
                <a:solidFill>
                  <a:srgbClr val="232A30"/>
                </a:solidFill>
              </a:defRPr>
            </a:pPr>
            <a:r>
              <a:t>Section Chief: Helen Arthur</a:t>
            </a:r>
          </a:p>
        </p:txBody>
      </p:sp>
      <p:sp>
        <p:nvSpPr>
          <p:cNvPr id="13" name="Rounded Rectangle 12"/>
          <p:cNvSpPr/>
          <p:nvPr/>
        </p:nvSpPr>
        <p:spPr>
          <a:xfrm>
            <a:off x="8138160" y="1051560"/>
            <a:ext cx="3383280" cy="114300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38160" y="1051560"/>
            <a:ext cx="82296" cy="1143000"/>
          </a:xfrm>
          <a:prstGeom prst="rect">
            <a:avLst/>
          </a:prstGeom>
          <a:solidFill>
            <a:srgbClr val="DAA4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66760" y="1216151"/>
            <a:ext cx="3584448" cy="646331"/>
          </a:xfrm>
          <a:prstGeom prst="rect">
            <a:avLst/>
          </a:prstGeom>
          <a:noFill/>
        </p:spPr>
        <p:txBody>
          <a:bodyPr wrap="square">
            <a:spAutoFit/>
          </a:bodyPr>
          <a:lstStyle/>
          <a:p>
            <a:pPr>
              <a:defRPr sz="1800" b="1">
                <a:solidFill>
                  <a:srgbClr val="123456"/>
                </a:solidFill>
              </a:defRPr>
            </a:pPr>
            <a:r>
              <a:rPr dirty="0"/>
              <a:t>Bureau of Communicable Disease</a:t>
            </a:r>
          </a:p>
        </p:txBody>
      </p:sp>
      <p:sp>
        <p:nvSpPr>
          <p:cNvPr id="16" name="TextBox 15"/>
          <p:cNvSpPr txBox="1"/>
          <p:nvPr/>
        </p:nvSpPr>
        <p:spPr>
          <a:xfrm>
            <a:off x="8366760" y="1709928"/>
            <a:ext cx="2971800" cy="320040"/>
          </a:xfrm>
          <a:prstGeom prst="rect">
            <a:avLst/>
          </a:prstGeom>
          <a:noFill/>
        </p:spPr>
        <p:txBody>
          <a:bodyPr wrap="square">
            <a:spAutoFit/>
          </a:bodyPr>
          <a:lstStyle/>
          <a:p>
            <a:pPr>
              <a:spcAft>
                <a:spcPts val="600"/>
              </a:spcAft>
              <a:defRPr sz="1500">
                <a:solidFill>
                  <a:srgbClr val="232A30"/>
                </a:solidFill>
              </a:defRPr>
            </a:pPr>
            <a:r>
              <a:t>Bureau Chief: Bob Vella</a:t>
            </a:r>
          </a:p>
        </p:txBody>
      </p:sp>
      <p:sp>
        <p:nvSpPr>
          <p:cNvPr id="17" name="Right Arrow 16"/>
          <p:cNvSpPr/>
          <p:nvPr/>
        </p:nvSpPr>
        <p:spPr>
          <a:xfrm>
            <a:off x="4069080" y="1399032"/>
            <a:ext cx="320040" cy="320040"/>
          </a:xfrm>
          <a:prstGeom prst="rightArrow">
            <a:avLst/>
          </a:prstGeom>
          <a:solidFill>
            <a:srgbClr val="586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ight Arrow 17"/>
          <p:cNvSpPr/>
          <p:nvPr/>
        </p:nvSpPr>
        <p:spPr>
          <a:xfrm>
            <a:off x="7818120" y="1399032"/>
            <a:ext cx="320040" cy="320040"/>
          </a:xfrm>
          <a:prstGeom prst="rightArrow">
            <a:avLst/>
          </a:prstGeom>
          <a:solidFill>
            <a:srgbClr val="586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ounded Rectangle 18"/>
          <p:cNvSpPr/>
          <p:nvPr/>
        </p:nvSpPr>
        <p:spPr>
          <a:xfrm>
            <a:off x="640080" y="2788920"/>
            <a:ext cx="5074920" cy="118872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640080" y="2788920"/>
            <a:ext cx="82296" cy="1188720"/>
          </a:xfrm>
          <a:prstGeom prst="rect">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68680" y="2953512"/>
            <a:ext cx="4663440" cy="411480"/>
          </a:xfrm>
          <a:prstGeom prst="rect">
            <a:avLst/>
          </a:prstGeom>
          <a:noFill/>
        </p:spPr>
        <p:txBody>
          <a:bodyPr wrap="none">
            <a:spAutoFit/>
          </a:bodyPr>
          <a:lstStyle/>
          <a:p>
            <a:pPr>
              <a:defRPr sz="1700" b="1">
                <a:solidFill>
                  <a:srgbClr val="123456"/>
                </a:solidFill>
              </a:defRPr>
            </a:pPr>
            <a:r>
              <a:t>HIV Prevention Program</a:t>
            </a:r>
          </a:p>
        </p:txBody>
      </p:sp>
      <p:sp>
        <p:nvSpPr>
          <p:cNvPr id="22" name="TextBox 21"/>
          <p:cNvSpPr txBox="1"/>
          <p:nvPr/>
        </p:nvSpPr>
        <p:spPr>
          <a:xfrm>
            <a:off x="868680" y="3447287"/>
            <a:ext cx="4663440" cy="365760"/>
          </a:xfrm>
          <a:prstGeom prst="rect">
            <a:avLst/>
          </a:prstGeom>
          <a:noFill/>
        </p:spPr>
        <p:txBody>
          <a:bodyPr wrap="square">
            <a:spAutoFit/>
          </a:bodyPr>
          <a:lstStyle/>
          <a:p>
            <a:pPr>
              <a:spcAft>
                <a:spcPts val="600"/>
              </a:spcAft>
              <a:defRPr sz="1400">
                <a:solidFill>
                  <a:srgbClr val="232A30"/>
                </a:solidFill>
              </a:defRPr>
            </a:pPr>
            <a:r>
              <a:t>Administrator: Nikita Clark</a:t>
            </a:r>
          </a:p>
        </p:txBody>
      </p:sp>
      <p:sp>
        <p:nvSpPr>
          <p:cNvPr id="23" name="Rounded Rectangle 22"/>
          <p:cNvSpPr/>
          <p:nvPr/>
        </p:nvSpPr>
        <p:spPr>
          <a:xfrm>
            <a:off x="6263640" y="2788920"/>
            <a:ext cx="5074920" cy="118872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6263640" y="2788920"/>
            <a:ext cx="82296" cy="1188720"/>
          </a:xfrm>
          <a:prstGeom prst="rect">
            <a:avLst/>
          </a:prstGeom>
          <a:solidFill>
            <a:srgbClr val="275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492240" y="2953512"/>
            <a:ext cx="4663440" cy="411480"/>
          </a:xfrm>
          <a:prstGeom prst="rect">
            <a:avLst/>
          </a:prstGeom>
          <a:noFill/>
        </p:spPr>
        <p:txBody>
          <a:bodyPr wrap="none">
            <a:spAutoFit/>
          </a:bodyPr>
          <a:lstStyle/>
          <a:p>
            <a:pPr>
              <a:defRPr sz="1700" b="1">
                <a:solidFill>
                  <a:srgbClr val="123456"/>
                </a:solidFill>
              </a:defRPr>
            </a:pPr>
            <a:r>
              <a:t>HIV Surveillance Program</a:t>
            </a:r>
          </a:p>
        </p:txBody>
      </p:sp>
      <p:sp>
        <p:nvSpPr>
          <p:cNvPr id="26" name="TextBox 25"/>
          <p:cNvSpPr txBox="1"/>
          <p:nvPr/>
        </p:nvSpPr>
        <p:spPr>
          <a:xfrm>
            <a:off x="6492240" y="3447287"/>
            <a:ext cx="4663440" cy="365760"/>
          </a:xfrm>
          <a:prstGeom prst="rect">
            <a:avLst/>
          </a:prstGeom>
          <a:noFill/>
        </p:spPr>
        <p:txBody>
          <a:bodyPr wrap="square">
            <a:spAutoFit/>
          </a:bodyPr>
          <a:lstStyle/>
          <a:p>
            <a:pPr>
              <a:spcAft>
                <a:spcPts val="600"/>
              </a:spcAft>
              <a:defRPr sz="1400">
                <a:solidFill>
                  <a:srgbClr val="232A30"/>
                </a:solidFill>
              </a:defRPr>
            </a:pPr>
            <a:r>
              <a:t>Administrator: Charlene Rodriguez</a:t>
            </a:r>
          </a:p>
        </p:txBody>
      </p:sp>
      <p:sp>
        <p:nvSpPr>
          <p:cNvPr id="27" name="Rounded Rectangle 26"/>
          <p:cNvSpPr/>
          <p:nvPr/>
        </p:nvSpPr>
        <p:spPr>
          <a:xfrm>
            <a:off x="640080" y="4297679"/>
            <a:ext cx="5074920" cy="118872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640080" y="4297679"/>
            <a:ext cx="82296" cy="1188720"/>
          </a:xfrm>
          <a:prstGeom prst="rect">
            <a:avLst/>
          </a:prstGeom>
          <a:solidFill>
            <a:srgbClr val="DAA4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868680" y="4462271"/>
            <a:ext cx="4663440" cy="411480"/>
          </a:xfrm>
          <a:prstGeom prst="rect">
            <a:avLst/>
          </a:prstGeom>
          <a:noFill/>
        </p:spPr>
        <p:txBody>
          <a:bodyPr wrap="none">
            <a:spAutoFit/>
          </a:bodyPr>
          <a:lstStyle/>
          <a:p>
            <a:pPr>
              <a:defRPr sz="1700" b="1">
                <a:solidFill>
                  <a:srgbClr val="123456"/>
                </a:solidFill>
              </a:defRPr>
            </a:pPr>
            <a:r>
              <a:t>Ryan White Program</a:t>
            </a:r>
          </a:p>
        </p:txBody>
      </p:sp>
      <p:sp>
        <p:nvSpPr>
          <p:cNvPr id="30" name="TextBox 29"/>
          <p:cNvSpPr txBox="1"/>
          <p:nvPr/>
        </p:nvSpPr>
        <p:spPr>
          <a:xfrm>
            <a:off x="868680" y="4956047"/>
            <a:ext cx="4663440" cy="365760"/>
          </a:xfrm>
          <a:prstGeom prst="rect">
            <a:avLst/>
          </a:prstGeom>
          <a:noFill/>
        </p:spPr>
        <p:txBody>
          <a:bodyPr wrap="square">
            <a:spAutoFit/>
          </a:bodyPr>
          <a:lstStyle/>
          <a:p>
            <a:pPr>
              <a:spcAft>
                <a:spcPts val="600"/>
              </a:spcAft>
              <a:defRPr sz="1400">
                <a:solidFill>
                  <a:srgbClr val="232A30"/>
                </a:solidFill>
              </a:defRPr>
            </a:pPr>
            <a:r>
              <a:t>Administrator: Doug Trader</a:t>
            </a:r>
          </a:p>
        </p:txBody>
      </p:sp>
      <p:sp>
        <p:nvSpPr>
          <p:cNvPr id="31" name="Rounded Rectangle 30"/>
          <p:cNvSpPr/>
          <p:nvPr/>
        </p:nvSpPr>
        <p:spPr>
          <a:xfrm>
            <a:off x="6263640" y="4297679"/>
            <a:ext cx="5074920" cy="118872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p:cNvSpPr/>
          <p:nvPr/>
        </p:nvSpPr>
        <p:spPr>
          <a:xfrm>
            <a:off x="6263640" y="4297679"/>
            <a:ext cx="82296" cy="1188720"/>
          </a:xfrm>
          <a:prstGeom prst="rect">
            <a:avLst/>
          </a:prstGeom>
          <a:solidFill>
            <a:srgbClr val="1234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6492240" y="4462271"/>
            <a:ext cx="4663440" cy="411480"/>
          </a:xfrm>
          <a:prstGeom prst="rect">
            <a:avLst/>
          </a:prstGeom>
          <a:noFill/>
        </p:spPr>
        <p:txBody>
          <a:bodyPr wrap="none">
            <a:spAutoFit/>
          </a:bodyPr>
          <a:lstStyle/>
          <a:p>
            <a:pPr>
              <a:defRPr sz="1700" b="1">
                <a:solidFill>
                  <a:srgbClr val="123456"/>
                </a:solidFill>
              </a:defRPr>
            </a:pPr>
            <a:r>
              <a:t>Sexually Transmitted Infections Program</a:t>
            </a:r>
          </a:p>
        </p:txBody>
      </p:sp>
      <p:sp>
        <p:nvSpPr>
          <p:cNvPr id="34" name="TextBox 33"/>
          <p:cNvSpPr txBox="1"/>
          <p:nvPr/>
        </p:nvSpPr>
        <p:spPr>
          <a:xfrm>
            <a:off x="6492240" y="4956047"/>
            <a:ext cx="4663440" cy="365760"/>
          </a:xfrm>
          <a:prstGeom prst="rect">
            <a:avLst/>
          </a:prstGeom>
          <a:noFill/>
        </p:spPr>
        <p:txBody>
          <a:bodyPr wrap="square">
            <a:spAutoFit/>
          </a:bodyPr>
          <a:lstStyle/>
          <a:p>
            <a:pPr>
              <a:spcAft>
                <a:spcPts val="600"/>
              </a:spcAft>
              <a:defRPr sz="1400">
                <a:solidFill>
                  <a:srgbClr val="232A30"/>
                </a:solidFill>
              </a:defRPr>
            </a:pPr>
            <a:r>
              <a:t>Administrator: Attillio Zarella</a:t>
            </a:r>
          </a:p>
        </p:txBody>
      </p:sp>
      <p:sp>
        <p:nvSpPr>
          <p:cNvPr id="35" name="Rectangle 34"/>
          <p:cNvSpPr/>
          <p:nvPr/>
        </p:nvSpPr>
        <p:spPr>
          <a:xfrm>
            <a:off x="502920" y="6547104"/>
            <a:ext cx="11155680" cy="9144"/>
          </a:xfrm>
          <a:prstGeom prst="rect">
            <a:avLst/>
          </a:prstGeom>
          <a:solidFill>
            <a:srgbClr val="DCE1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530352" y="6574536"/>
            <a:ext cx="8229600" cy="201168"/>
          </a:xfrm>
          <a:prstGeom prst="rect">
            <a:avLst/>
          </a:prstGeom>
          <a:noFill/>
        </p:spPr>
        <p:txBody>
          <a:bodyPr wrap="none">
            <a:spAutoFit/>
          </a:bodyPr>
          <a:lstStyle/>
          <a:p>
            <a:pPr>
              <a:defRPr sz="850">
                <a:solidFill>
                  <a:srgbClr val="586069"/>
                </a:solidFill>
              </a:defRPr>
            </a:pPr>
            <a:r>
              <a:t>Delaware Division of Public Health • Bureau of Communicable Disease • HIV Prevention Program</a:t>
            </a:r>
          </a:p>
        </p:txBody>
      </p:sp>
      <p:sp>
        <p:nvSpPr>
          <p:cNvPr id="37" name="TextBox 36"/>
          <p:cNvSpPr txBox="1"/>
          <p:nvPr/>
        </p:nvSpPr>
        <p:spPr>
          <a:xfrm>
            <a:off x="10789920" y="6556248"/>
            <a:ext cx="822960" cy="201168"/>
          </a:xfrm>
          <a:prstGeom prst="rect">
            <a:avLst/>
          </a:prstGeom>
          <a:noFill/>
        </p:spPr>
        <p:txBody>
          <a:bodyPr wrap="none">
            <a:spAutoFit/>
          </a:bodyPr>
          <a:lstStyle/>
          <a:p>
            <a:pPr algn="r">
              <a:defRPr sz="900">
                <a:solidFill>
                  <a:srgbClr val="586069"/>
                </a:solidFill>
              </a:defRPr>
            </a:pPr>
            <a: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rgbClr val="1234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226087" y="119093"/>
            <a:ext cx="9038052" cy="584775"/>
          </a:xfrm>
          <a:prstGeom prst="rect">
            <a:avLst/>
          </a:prstGeom>
          <a:noFill/>
        </p:spPr>
        <p:txBody>
          <a:bodyPr wrap="none">
            <a:spAutoFit/>
          </a:bodyPr>
          <a:lstStyle/>
          <a:p>
            <a:pPr algn="ctr">
              <a:defRPr sz="2600" b="1">
                <a:solidFill>
                  <a:srgbClr val="FFFFFF"/>
                </a:solidFill>
              </a:defRPr>
            </a:pPr>
            <a:r>
              <a:rPr sz="3200" dirty="0"/>
              <a:t>HIV Prevention Program — Mission &amp; Funding</a:t>
            </a:r>
          </a:p>
        </p:txBody>
      </p:sp>
      <p:sp>
        <p:nvSpPr>
          <p:cNvPr id="5" name="Rounded Rectangle 4"/>
          <p:cNvSpPr/>
          <p:nvPr/>
        </p:nvSpPr>
        <p:spPr>
          <a:xfrm>
            <a:off x="640080" y="1051560"/>
            <a:ext cx="5212080" cy="1874519"/>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1051560"/>
            <a:ext cx="82296" cy="1874519"/>
          </a:xfrm>
          <a:prstGeom prst="rect">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8680" y="1216151"/>
            <a:ext cx="4800600" cy="411480"/>
          </a:xfrm>
          <a:prstGeom prst="rect">
            <a:avLst/>
          </a:prstGeom>
          <a:noFill/>
        </p:spPr>
        <p:txBody>
          <a:bodyPr wrap="none">
            <a:spAutoFit/>
          </a:bodyPr>
          <a:lstStyle/>
          <a:p>
            <a:pPr>
              <a:defRPr sz="2000" b="1">
                <a:solidFill>
                  <a:srgbClr val="123456"/>
                </a:solidFill>
              </a:defRPr>
            </a:pPr>
            <a:r>
              <a:t>Program Mission</a:t>
            </a:r>
          </a:p>
        </p:txBody>
      </p:sp>
      <p:sp>
        <p:nvSpPr>
          <p:cNvPr id="8" name="TextBox 7"/>
          <p:cNvSpPr txBox="1"/>
          <p:nvPr/>
        </p:nvSpPr>
        <p:spPr>
          <a:xfrm>
            <a:off x="868680" y="1709928"/>
            <a:ext cx="4800600" cy="1246495"/>
          </a:xfrm>
          <a:prstGeom prst="rect">
            <a:avLst/>
          </a:prstGeom>
          <a:noFill/>
        </p:spPr>
        <p:txBody>
          <a:bodyPr wrap="square">
            <a:spAutoFit/>
          </a:bodyPr>
          <a:lstStyle/>
          <a:p>
            <a:pPr>
              <a:spcAft>
                <a:spcPts val="600"/>
              </a:spcAft>
              <a:defRPr sz="1600">
                <a:solidFill>
                  <a:srgbClr val="232A30"/>
                </a:solidFill>
              </a:defRPr>
            </a:pPr>
            <a:r>
              <a:rPr sz="1400" dirty="0"/>
              <a:t>Funded by the Centers for Disease Control and Prevention (CDC).</a:t>
            </a:r>
          </a:p>
          <a:p>
            <a:pPr>
              <a:spcAft>
                <a:spcPts val="600"/>
              </a:spcAft>
              <a:defRPr sz="1600">
                <a:solidFill>
                  <a:srgbClr val="232A30"/>
                </a:solidFill>
              </a:defRPr>
            </a:pPr>
            <a:r>
              <a:rPr sz="1400" dirty="0"/>
              <a:t>Promotes activities that prevent HIV acquisition, increase early diagnosis, and improve HIV treatment rates.</a:t>
            </a:r>
          </a:p>
        </p:txBody>
      </p:sp>
      <p:sp>
        <p:nvSpPr>
          <p:cNvPr id="9" name="Rounded Rectangle 8"/>
          <p:cNvSpPr/>
          <p:nvPr/>
        </p:nvSpPr>
        <p:spPr>
          <a:xfrm>
            <a:off x="6080760" y="1051560"/>
            <a:ext cx="5440680" cy="1874519"/>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080760" y="1051560"/>
            <a:ext cx="82296" cy="1874519"/>
          </a:xfrm>
          <a:prstGeom prst="rect">
            <a:avLst/>
          </a:prstGeom>
          <a:solidFill>
            <a:srgbClr val="DAA4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309360" y="1216151"/>
            <a:ext cx="5029200" cy="411480"/>
          </a:xfrm>
          <a:prstGeom prst="rect">
            <a:avLst/>
          </a:prstGeom>
          <a:noFill/>
        </p:spPr>
        <p:txBody>
          <a:bodyPr wrap="none">
            <a:spAutoFit/>
          </a:bodyPr>
          <a:lstStyle/>
          <a:p>
            <a:pPr>
              <a:defRPr sz="2000" b="1">
                <a:solidFill>
                  <a:srgbClr val="123456"/>
                </a:solidFill>
              </a:defRPr>
            </a:pPr>
            <a:r>
              <a:t>Program Scale</a:t>
            </a:r>
          </a:p>
        </p:txBody>
      </p:sp>
      <p:sp>
        <p:nvSpPr>
          <p:cNvPr id="12" name="TextBox 11"/>
          <p:cNvSpPr txBox="1"/>
          <p:nvPr/>
        </p:nvSpPr>
        <p:spPr>
          <a:xfrm>
            <a:off x="6309360" y="1709928"/>
            <a:ext cx="5029200" cy="815608"/>
          </a:xfrm>
          <a:prstGeom prst="rect">
            <a:avLst/>
          </a:prstGeom>
          <a:noFill/>
        </p:spPr>
        <p:txBody>
          <a:bodyPr wrap="square">
            <a:spAutoFit/>
          </a:bodyPr>
          <a:lstStyle/>
          <a:p>
            <a:pPr>
              <a:spcAft>
                <a:spcPts val="600"/>
              </a:spcAft>
              <a:defRPr sz="1600">
                <a:solidFill>
                  <a:srgbClr val="232A30"/>
                </a:solidFill>
              </a:defRPr>
            </a:pPr>
            <a:r>
              <a:rPr sz="1400" dirty="0"/>
              <a:t>Approximately $1 million in annual CDC funding.</a:t>
            </a:r>
          </a:p>
          <a:p>
            <a:pPr>
              <a:spcAft>
                <a:spcPts val="600"/>
              </a:spcAft>
              <a:defRPr sz="1600">
                <a:solidFill>
                  <a:srgbClr val="232A30"/>
                </a:solidFill>
              </a:defRPr>
            </a:pPr>
            <a:r>
              <a:rPr sz="1400" dirty="0"/>
              <a:t>Supports comprehensive HIV prevention efforts throughout Delaware.</a:t>
            </a:r>
          </a:p>
        </p:txBody>
      </p:sp>
      <p:sp>
        <p:nvSpPr>
          <p:cNvPr id="13" name="TextBox 12"/>
          <p:cNvSpPr txBox="1"/>
          <p:nvPr/>
        </p:nvSpPr>
        <p:spPr>
          <a:xfrm>
            <a:off x="2251060" y="3337560"/>
            <a:ext cx="7750840" cy="477054"/>
          </a:xfrm>
          <a:prstGeom prst="rect">
            <a:avLst/>
          </a:prstGeom>
          <a:noFill/>
        </p:spPr>
        <p:txBody>
          <a:bodyPr wrap="none">
            <a:spAutoFit/>
          </a:bodyPr>
          <a:lstStyle/>
          <a:p>
            <a:pPr algn="ctr">
              <a:defRPr sz="2500" b="1">
                <a:solidFill>
                  <a:srgbClr val="123456"/>
                </a:solidFill>
              </a:defRPr>
            </a:pPr>
            <a:r>
              <a:rPr dirty="0"/>
              <a:t>Four Pillars: Diagnose • Treat • Protect • Respond</a:t>
            </a:r>
          </a:p>
        </p:txBody>
      </p:sp>
      <p:sp>
        <p:nvSpPr>
          <p:cNvPr id="14" name="Rounded Rectangle 13"/>
          <p:cNvSpPr/>
          <p:nvPr/>
        </p:nvSpPr>
        <p:spPr>
          <a:xfrm>
            <a:off x="640080" y="3977639"/>
            <a:ext cx="2514600" cy="150876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40080" y="3977639"/>
            <a:ext cx="82296" cy="1508760"/>
          </a:xfrm>
          <a:prstGeom prst="rect">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68680" y="4142231"/>
            <a:ext cx="2103120" cy="411480"/>
          </a:xfrm>
          <a:prstGeom prst="rect">
            <a:avLst/>
          </a:prstGeom>
          <a:noFill/>
        </p:spPr>
        <p:txBody>
          <a:bodyPr wrap="none">
            <a:spAutoFit/>
          </a:bodyPr>
          <a:lstStyle/>
          <a:p>
            <a:pPr>
              <a:defRPr sz="1600" b="1">
                <a:solidFill>
                  <a:srgbClr val="123456"/>
                </a:solidFill>
              </a:defRPr>
            </a:pPr>
            <a:r>
              <a:t>DIAGNOSE</a:t>
            </a:r>
          </a:p>
        </p:txBody>
      </p:sp>
      <p:sp>
        <p:nvSpPr>
          <p:cNvPr id="17" name="TextBox 16"/>
          <p:cNvSpPr txBox="1"/>
          <p:nvPr/>
        </p:nvSpPr>
        <p:spPr>
          <a:xfrm>
            <a:off x="868680" y="4636007"/>
            <a:ext cx="2103120" cy="685799"/>
          </a:xfrm>
          <a:prstGeom prst="rect">
            <a:avLst/>
          </a:prstGeom>
          <a:noFill/>
        </p:spPr>
        <p:txBody>
          <a:bodyPr wrap="square">
            <a:spAutoFit/>
          </a:bodyPr>
          <a:lstStyle/>
          <a:p>
            <a:pPr>
              <a:spcAft>
                <a:spcPts val="600"/>
              </a:spcAft>
              <a:defRPr sz="1250">
                <a:solidFill>
                  <a:srgbClr val="232A30"/>
                </a:solidFill>
              </a:defRPr>
            </a:pPr>
            <a:r>
              <a:t>Increase access to HIV testing and early diagnosis</a:t>
            </a:r>
          </a:p>
        </p:txBody>
      </p:sp>
      <p:sp>
        <p:nvSpPr>
          <p:cNvPr id="18" name="Rounded Rectangle 17"/>
          <p:cNvSpPr/>
          <p:nvPr/>
        </p:nvSpPr>
        <p:spPr>
          <a:xfrm>
            <a:off x="3429000" y="3977639"/>
            <a:ext cx="2514600" cy="150876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3429000" y="3977639"/>
            <a:ext cx="82296" cy="1508760"/>
          </a:xfrm>
          <a:prstGeom prst="rect">
            <a:avLst/>
          </a:prstGeom>
          <a:solidFill>
            <a:srgbClr val="275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3657600" y="4142231"/>
            <a:ext cx="2103120" cy="411480"/>
          </a:xfrm>
          <a:prstGeom prst="rect">
            <a:avLst/>
          </a:prstGeom>
          <a:noFill/>
        </p:spPr>
        <p:txBody>
          <a:bodyPr wrap="none">
            <a:spAutoFit/>
          </a:bodyPr>
          <a:lstStyle/>
          <a:p>
            <a:pPr>
              <a:defRPr sz="1600" b="1">
                <a:solidFill>
                  <a:srgbClr val="123456"/>
                </a:solidFill>
              </a:defRPr>
            </a:pPr>
            <a:r>
              <a:t>TREAT</a:t>
            </a:r>
          </a:p>
        </p:txBody>
      </p:sp>
      <p:sp>
        <p:nvSpPr>
          <p:cNvPr id="21" name="TextBox 20"/>
          <p:cNvSpPr txBox="1"/>
          <p:nvPr/>
        </p:nvSpPr>
        <p:spPr>
          <a:xfrm>
            <a:off x="3657600" y="4636007"/>
            <a:ext cx="2103120" cy="685799"/>
          </a:xfrm>
          <a:prstGeom prst="rect">
            <a:avLst/>
          </a:prstGeom>
          <a:noFill/>
        </p:spPr>
        <p:txBody>
          <a:bodyPr wrap="square">
            <a:spAutoFit/>
          </a:bodyPr>
          <a:lstStyle/>
          <a:p>
            <a:pPr>
              <a:spcAft>
                <a:spcPts val="600"/>
              </a:spcAft>
              <a:defRPr sz="1250">
                <a:solidFill>
                  <a:srgbClr val="232A30"/>
                </a:solidFill>
              </a:defRPr>
            </a:pPr>
            <a:r>
              <a:t>Improve linkage to and engagement in HIV treatment</a:t>
            </a:r>
          </a:p>
        </p:txBody>
      </p:sp>
      <p:sp>
        <p:nvSpPr>
          <p:cNvPr id="22" name="Rounded Rectangle 21"/>
          <p:cNvSpPr/>
          <p:nvPr/>
        </p:nvSpPr>
        <p:spPr>
          <a:xfrm>
            <a:off x="6217920" y="3977639"/>
            <a:ext cx="2514600" cy="150876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6217920" y="3977639"/>
            <a:ext cx="82296" cy="1508760"/>
          </a:xfrm>
          <a:prstGeom prst="rect">
            <a:avLst/>
          </a:prstGeom>
          <a:solidFill>
            <a:srgbClr val="DAA4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6446520" y="4142231"/>
            <a:ext cx="2103120" cy="411480"/>
          </a:xfrm>
          <a:prstGeom prst="rect">
            <a:avLst/>
          </a:prstGeom>
          <a:noFill/>
        </p:spPr>
        <p:txBody>
          <a:bodyPr wrap="none">
            <a:spAutoFit/>
          </a:bodyPr>
          <a:lstStyle/>
          <a:p>
            <a:pPr>
              <a:defRPr sz="1600" b="1">
                <a:solidFill>
                  <a:srgbClr val="123456"/>
                </a:solidFill>
              </a:defRPr>
            </a:pPr>
            <a:r>
              <a:t>PROTECT</a:t>
            </a:r>
          </a:p>
        </p:txBody>
      </p:sp>
      <p:sp>
        <p:nvSpPr>
          <p:cNvPr id="25" name="TextBox 24"/>
          <p:cNvSpPr txBox="1"/>
          <p:nvPr/>
        </p:nvSpPr>
        <p:spPr>
          <a:xfrm>
            <a:off x="6446520" y="4636007"/>
            <a:ext cx="2103120" cy="685799"/>
          </a:xfrm>
          <a:prstGeom prst="rect">
            <a:avLst/>
          </a:prstGeom>
          <a:noFill/>
        </p:spPr>
        <p:txBody>
          <a:bodyPr wrap="square">
            <a:spAutoFit/>
          </a:bodyPr>
          <a:lstStyle/>
          <a:p>
            <a:pPr>
              <a:spcAft>
                <a:spcPts val="600"/>
              </a:spcAft>
              <a:defRPr sz="1250">
                <a:solidFill>
                  <a:srgbClr val="232A30"/>
                </a:solidFill>
              </a:defRPr>
            </a:pPr>
            <a:r>
              <a:t>Promote prevention strategies such as PrEP and condoms</a:t>
            </a:r>
          </a:p>
        </p:txBody>
      </p:sp>
      <p:sp>
        <p:nvSpPr>
          <p:cNvPr id="26" name="Rounded Rectangle 25"/>
          <p:cNvSpPr/>
          <p:nvPr/>
        </p:nvSpPr>
        <p:spPr>
          <a:xfrm>
            <a:off x="9006839" y="3977639"/>
            <a:ext cx="2514600" cy="150876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9006839" y="3977639"/>
            <a:ext cx="82296" cy="1508760"/>
          </a:xfrm>
          <a:prstGeom prst="rect">
            <a:avLst/>
          </a:prstGeom>
          <a:solidFill>
            <a:srgbClr val="1234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9235439" y="4142231"/>
            <a:ext cx="2103120" cy="411480"/>
          </a:xfrm>
          <a:prstGeom prst="rect">
            <a:avLst/>
          </a:prstGeom>
          <a:noFill/>
        </p:spPr>
        <p:txBody>
          <a:bodyPr wrap="none">
            <a:spAutoFit/>
          </a:bodyPr>
          <a:lstStyle/>
          <a:p>
            <a:pPr>
              <a:defRPr sz="1600" b="1">
                <a:solidFill>
                  <a:srgbClr val="123456"/>
                </a:solidFill>
              </a:defRPr>
            </a:pPr>
            <a:r>
              <a:t>RESPOND</a:t>
            </a:r>
          </a:p>
        </p:txBody>
      </p:sp>
      <p:sp>
        <p:nvSpPr>
          <p:cNvPr id="29" name="TextBox 28"/>
          <p:cNvSpPr txBox="1"/>
          <p:nvPr/>
        </p:nvSpPr>
        <p:spPr>
          <a:xfrm>
            <a:off x="9235439" y="4636007"/>
            <a:ext cx="2103120" cy="685799"/>
          </a:xfrm>
          <a:prstGeom prst="rect">
            <a:avLst/>
          </a:prstGeom>
          <a:noFill/>
        </p:spPr>
        <p:txBody>
          <a:bodyPr wrap="square">
            <a:spAutoFit/>
          </a:bodyPr>
          <a:lstStyle/>
          <a:p>
            <a:pPr>
              <a:spcAft>
                <a:spcPts val="600"/>
              </a:spcAft>
              <a:defRPr sz="1250">
                <a:solidFill>
                  <a:srgbClr val="232A30"/>
                </a:solidFill>
              </a:defRPr>
            </a:pPr>
            <a:r>
              <a:t>Support cluster detection, response, and partner services</a:t>
            </a:r>
          </a:p>
        </p:txBody>
      </p:sp>
      <p:sp>
        <p:nvSpPr>
          <p:cNvPr id="30" name="Rectangle 29"/>
          <p:cNvSpPr/>
          <p:nvPr/>
        </p:nvSpPr>
        <p:spPr>
          <a:xfrm>
            <a:off x="502920" y="6547104"/>
            <a:ext cx="11155680" cy="9144"/>
          </a:xfrm>
          <a:prstGeom prst="rect">
            <a:avLst/>
          </a:prstGeom>
          <a:solidFill>
            <a:srgbClr val="DCE1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530352" y="6574536"/>
            <a:ext cx="8229600" cy="201168"/>
          </a:xfrm>
          <a:prstGeom prst="rect">
            <a:avLst/>
          </a:prstGeom>
          <a:noFill/>
        </p:spPr>
        <p:txBody>
          <a:bodyPr wrap="none">
            <a:spAutoFit/>
          </a:bodyPr>
          <a:lstStyle/>
          <a:p>
            <a:pPr>
              <a:defRPr sz="850">
                <a:solidFill>
                  <a:srgbClr val="586069"/>
                </a:solidFill>
              </a:defRPr>
            </a:pPr>
            <a:r>
              <a:t>Delaware Division of Public Health • Bureau of Communicable Disease • HIV Prevention Program</a:t>
            </a:r>
          </a:p>
        </p:txBody>
      </p:sp>
      <p:sp>
        <p:nvSpPr>
          <p:cNvPr id="32" name="TextBox 31"/>
          <p:cNvSpPr txBox="1"/>
          <p:nvPr/>
        </p:nvSpPr>
        <p:spPr>
          <a:xfrm>
            <a:off x="10789920" y="6556248"/>
            <a:ext cx="822960" cy="201168"/>
          </a:xfrm>
          <a:prstGeom prst="rect">
            <a:avLst/>
          </a:prstGeom>
          <a:noFill/>
        </p:spPr>
        <p:txBody>
          <a:bodyPr wrap="none">
            <a:spAutoFit/>
          </a:bodyPr>
          <a:lstStyle/>
          <a:p>
            <a:pPr algn="r">
              <a:defRPr sz="900">
                <a:solidFill>
                  <a:srgbClr val="586069"/>
                </a:solidFill>
              </a:defRPr>
            </a:pPr>
            <a: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2161233" y="109728"/>
            <a:ext cx="5644494" cy="492443"/>
          </a:xfrm>
          <a:prstGeom prst="rect">
            <a:avLst/>
          </a:prstGeom>
          <a:noFill/>
        </p:spPr>
        <p:txBody>
          <a:bodyPr wrap="none">
            <a:spAutoFit/>
          </a:bodyPr>
          <a:lstStyle/>
          <a:p>
            <a:pPr algn="ctr">
              <a:defRPr sz="2600" b="1">
                <a:solidFill>
                  <a:srgbClr val="FFFFFF"/>
                </a:solidFill>
              </a:defRPr>
            </a:pPr>
            <a:r>
              <a:rPr dirty="0"/>
              <a:t>HIV Prevention Program Personnel</a:t>
            </a:r>
          </a:p>
        </p:txBody>
      </p:sp>
      <p:sp>
        <p:nvSpPr>
          <p:cNvPr id="5" name="Rounded Rectangle 4"/>
          <p:cNvSpPr/>
          <p:nvPr/>
        </p:nvSpPr>
        <p:spPr>
          <a:xfrm>
            <a:off x="502920" y="1143000"/>
            <a:ext cx="3520440" cy="452628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828800" y="1389888"/>
            <a:ext cx="868680" cy="868680"/>
          </a:xfrm>
          <a:prstGeom prst="ellipse">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828800" y="1581912"/>
            <a:ext cx="868680" cy="320040"/>
          </a:xfrm>
          <a:prstGeom prst="rect">
            <a:avLst/>
          </a:prstGeom>
          <a:noFill/>
        </p:spPr>
        <p:txBody>
          <a:bodyPr wrap="none">
            <a:spAutoFit/>
          </a:bodyPr>
          <a:lstStyle/>
          <a:p>
            <a:pPr algn="ctr">
              <a:defRPr sz="1800" b="1">
                <a:solidFill>
                  <a:srgbClr val="FFFFFF"/>
                </a:solidFill>
              </a:defRPr>
            </a:pPr>
            <a:r>
              <a:rPr dirty="0"/>
              <a:t>NC</a:t>
            </a:r>
          </a:p>
        </p:txBody>
      </p:sp>
      <p:sp>
        <p:nvSpPr>
          <p:cNvPr id="8" name="TextBox 7"/>
          <p:cNvSpPr txBox="1"/>
          <p:nvPr/>
        </p:nvSpPr>
        <p:spPr>
          <a:xfrm>
            <a:off x="1261903" y="2246544"/>
            <a:ext cx="2157963" cy="800219"/>
          </a:xfrm>
          <a:prstGeom prst="rect">
            <a:avLst/>
          </a:prstGeom>
          <a:noFill/>
        </p:spPr>
        <p:txBody>
          <a:bodyPr wrap="none">
            <a:spAutoFit/>
          </a:bodyPr>
          <a:lstStyle/>
          <a:p>
            <a:pPr algn="ctr">
              <a:defRPr sz="2200" b="1">
                <a:solidFill>
                  <a:srgbClr val="123456"/>
                </a:solidFill>
              </a:defRPr>
            </a:pPr>
            <a:r>
              <a:rPr dirty="0"/>
              <a:t>Nikita Clark</a:t>
            </a:r>
            <a:endParaRPr lang="en-US" dirty="0"/>
          </a:p>
          <a:p>
            <a:pPr algn="ctr">
              <a:defRPr sz="2200" b="1">
                <a:solidFill>
                  <a:srgbClr val="123456"/>
                </a:solidFill>
              </a:defRPr>
            </a:pPr>
            <a:r>
              <a:rPr lang="en-US" sz="1200" dirty="0">
                <a:hlinkClick r:id="rId2"/>
              </a:rPr>
              <a:t>nikita.clark@delaware.gov</a:t>
            </a:r>
            <a:endParaRPr lang="en-US" sz="1200" dirty="0"/>
          </a:p>
          <a:p>
            <a:pPr algn="ctr">
              <a:defRPr sz="2200" b="1">
                <a:solidFill>
                  <a:srgbClr val="123456"/>
                </a:solidFill>
              </a:defRPr>
            </a:pPr>
            <a:endParaRPr sz="1200" dirty="0"/>
          </a:p>
        </p:txBody>
      </p:sp>
      <p:sp>
        <p:nvSpPr>
          <p:cNvPr id="9" name="TextBox 8"/>
          <p:cNvSpPr txBox="1"/>
          <p:nvPr/>
        </p:nvSpPr>
        <p:spPr>
          <a:xfrm>
            <a:off x="777239" y="2907792"/>
            <a:ext cx="3310127" cy="523220"/>
          </a:xfrm>
          <a:prstGeom prst="rect">
            <a:avLst/>
          </a:prstGeom>
          <a:noFill/>
        </p:spPr>
        <p:txBody>
          <a:bodyPr wrap="square">
            <a:spAutoFit/>
          </a:bodyPr>
          <a:lstStyle/>
          <a:p>
            <a:pPr algn="ctr">
              <a:defRPr sz="1400" b="1">
                <a:solidFill>
                  <a:srgbClr val="007D82"/>
                </a:solidFill>
              </a:defRPr>
            </a:pPr>
            <a:r>
              <a:rPr dirty="0"/>
              <a:t>Public Health Treatment Program Administrator</a:t>
            </a:r>
          </a:p>
        </p:txBody>
      </p:sp>
      <p:sp>
        <p:nvSpPr>
          <p:cNvPr id="10" name="TextBox 9"/>
          <p:cNvSpPr txBox="1"/>
          <p:nvPr/>
        </p:nvSpPr>
        <p:spPr>
          <a:xfrm>
            <a:off x="969262" y="3485675"/>
            <a:ext cx="2926080" cy="2028761"/>
          </a:xfrm>
          <a:prstGeom prst="rect">
            <a:avLst/>
          </a:prstGeom>
          <a:noFill/>
        </p:spPr>
        <p:txBody>
          <a:bodyPr wrap="square">
            <a:spAutoFit/>
          </a:bodyPr>
          <a:lstStyle/>
          <a:p>
            <a:pPr marL="285750" indent="-285750">
              <a:spcAft>
                <a:spcPts val="800"/>
              </a:spcAft>
              <a:buFont typeface="Arial" panose="020B0604020202020204" pitchFamily="34" charset="0"/>
              <a:buChar char="•"/>
              <a:defRPr sz="1250" b="0">
                <a:solidFill>
                  <a:srgbClr val="232A30"/>
                </a:solidFill>
              </a:defRPr>
            </a:pPr>
            <a:r>
              <a:rPr dirty="0"/>
              <a:t>Overall program leadership and oversight</a:t>
            </a:r>
          </a:p>
          <a:p>
            <a:pPr marL="285750" indent="-285750">
              <a:spcAft>
                <a:spcPts val="800"/>
              </a:spcAft>
              <a:buFont typeface="Arial" panose="020B0604020202020204" pitchFamily="34" charset="0"/>
              <a:buChar char="•"/>
              <a:defRPr sz="1250" b="0">
                <a:solidFill>
                  <a:srgbClr val="232A30"/>
                </a:solidFill>
              </a:defRPr>
            </a:pPr>
            <a:r>
              <a:rPr dirty="0"/>
              <a:t>Strategic planning, partnerships, grant management, and compliance</a:t>
            </a:r>
          </a:p>
          <a:p>
            <a:pPr marL="285750" indent="-285750">
              <a:spcAft>
                <a:spcPts val="800"/>
              </a:spcAft>
              <a:buFont typeface="Arial" panose="020B0604020202020204" pitchFamily="34" charset="0"/>
              <a:buChar char="•"/>
              <a:defRPr sz="1250" b="0">
                <a:solidFill>
                  <a:srgbClr val="232A30"/>
                </a:solidFill>
              </a:defRPr>
            </a:pPr>
            <a:r>
              <a:rPr dirty="0"/>
              <a:t>Statewide HIV prevention, testing, PrEP, and partner engagement</a:t>
            </a:r>
          </a:p>
        </p:txBody>
      </p:sp>
      <p:sp>
        <p:nvSpPr>
          <p:cNvPr id="11" name="Rounded Rectangle 10"/>
          <p:cNvSpPr/>
          <p:nvPr/>
        </p:nvSpPr>
        <p:spPr>
          <a:xfrm>
            <a:off x="4361688" y="1143000"/>
            <a:ext cx="3520440" cy="452628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5687568" y="1389888"/>
            <a:ext cx="868680" cy="868680"/>
          </a:xfrm>
          <a:prstGeom prst="ellipse">
            <a:avLst/>
          </a:prstGeom>
          <a:solidFill>
            <a:srgbClr val="275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687568" y="1581912"/>
            <a:ext cx="868680" cy="320040"/>
          </a:xfrm>
          <a:prstGeom prst="rect">
            <a:avLst/>
          </a:prstGeom>
          <a:noFill/>
        </p:spPr>
        <p:txBody>
          <a:bodyPr wrap="none">
            <a:spAutoFit/>
          </a:bodyPr>
          <a:lstStyle/>
          <a:p>
            <a:pPr algn="ctr">
              <a:defRPr sz="1800" b="1">
                <a:solidFill>
                  <a:srgbClr val="FFFFFF"/>
                </a:solidFill>
              </a:defRPr>
            </a:pPr>
            <a:r>
              <a:t>RC</a:t>
            </a:r>
          </a:p>
        </p:txBody>
      </p:sp>
      <p:sp>
        <p:nvSpPr>
          <p:cNvPr id="14" name="TextBox 13"/>
          <p:cNvSpPr txBox="1"/>
          <p:nvPr/>
        </p:nvSpPr>
        <p:spPr>
          <a:xfrm>
            <a:off x="5101853" y="2272164"/>
            <a:ext cx="2085827" cy="800219"/>
          </a:xfrm>
          <a:prstGeom prst="rect">
            <a:avLst/>
          </a:prstGeom>
          <a:noFill/>
        </p:spPr>
        <p:txBody>
          <a:bodyPr wrap="none">
            <a:spAutoFit/>
          </a:bodyPr>
          <a:lstStyle/>
          <a:p>
            <a:pPr algn="ctr">
              <a:defRPr sz="2200" b="1">
                <a:solidFill>
                  <a:srgbClr val="123456"/>
                </a:solidFill>
              </a:defRPr>
            </a:pPr>
            <a:r>
              <a:rPr dirty="0"/>
              <a:t>Ray Collins</a:t>
            </a:r>
            <a:endParaRPr lang="en-US" dirty="0"/>
          </a:p>
          <a:p>
            <a:pPr algn="ctr">
              <a:defRPr sz="2200" b="1">
                <a:solidFill>
                  <a:srgbClr val="123456"/>
                </a:solidFill>
              </a:defRPr>
            </a:pPr>
            <a:r>
              <a:rPr lang="en-US" sz="1200" dirty="0">
                <a:hlinkClick r:id="rId3"/>
              </a:rPr>
              <a:t>ray.collins@delaware.gov</a:t>
            </a:r>
            <a:endParaRPr lang="en-US" sz="1200" dirty="0"/>
          </a:p>
          <a:p>
            <a:pPr algn="ctr">
              <a:defRPr sz="2200" b="1">
                <a:solidFill>
                  <a:srgbClr val="123456"/>
                </a:solidFill>
              </a:defRPr>
            </a:pPr>
            <a:endParaRPr sz="1200" dirty="0"/>
          </a:p>
        </p:txBody>
      </p:sp>
      <p:sp>
        <p:nvSpPr>
          <p:cNvPr id="15" name="TextBox 14"/>
          <p:cNvSpPr txBox="1"/>
          <p:nvPr/>
        </p:nvSpPr>
        <p:spPr>
          <a:xfrm>
            <a:off x="4636007" y="2907792"/>
            <a:ext cx="2971800" cy="685800"/>
          </a:xfrm>
          <a:prstGeom prst="rect">
            <a:avLst/>
          </a:prstGeom>
          <a:noFill/>
        </p:spPr>
        <p:txBody>
          <a:bodyPr wrap="none">
            <a:spAutoFit/>
          </a:bodyPr>
          <a:lstStyle/>
          <a:p>
            <a:pPr algn="ctr">
              <a:defRPr sz="1400" b="1">
                <a:solidFill>
                  <a:srgbClr val="275B8F"/>
                </a:solidFill>
              </a:defRPr>
            </a:pPr>
            <a:r>
              <a:t>Social Service Administrator</a:t>
            </a:r>
          </a:p>
        </p:txBody>
      </p:sp>
      <p:sp>
        <p:nvSpPr>
          <p:cNvPr id="16" name="TextBox 15"/>
          <p:cNvSpPr txBox="1"/>
          <p:nvPr/>
        </p:nvSpPr>
        <p:spPr>
          <a:xfrm>
            <a:off x="4681727" y="3392424"/>
            <a:ext cx="2926080" cy="1644040"/>
          </a:xfrm>
          <a:prstGeom prst="rect">
            <a:avLst/>
          </a:prstGeom>
          <a:noFill/>
        </p:spPr>
        <p:txBody>
          <a:bodyPr wrap="square">
            <a:spAutoFit/>
          </a:bodyPr>
          <a:lstStyle/>
          <a:p>
            <a:pPr marL="285750" indent="-285750">
              <a:spcAft>
                <a:spcPts val="800"/>
              </a:spcAft>
              <a:buFont typeface="Arial" panose="020B0604020202020204" pitchFamily="34" charset="0"/>
              <a:buChar char="•"/>
              <a:defRPr sz="1250" b="0">
                <a:solidFill>
                  <a:srgbClr val="232A30"/>
                </a:solidFill>
              </a:defRPr>
            </a:pPr>
            <a:r>
              <a:rPr dirty="0"/>
              <a:t>CBO contract and MOU oversight</a:t>
            </a:r>
          </a:p>
          <a:p>
            <a:pPr marL="285750" indent="-285750">
              <a:spcAft>
                <a:spcPts val="800"/>
              </a:spcAft>
              <a:buFont typeface="Arial" panose="020B0604020202020204" pitchFamily="34" charset="0"/>
              <a:buChar char="•"/>
              <a:defRPr sz="1250" b="0">
                <a:solidFill>
                  <a:srgbClr val="232A30"/>
                </a:solidFill>
              </a:defRPr>
            </a:pPr>
            <a:r>
              <a:rPr dirty="0"/>
              <a:t>Partner monitoring, technical assistance, and compliance</a:t>
            </a:r>
          </a:p>
          <a:p>
            <a:pPr marL="285750" indent="-285750">
              <a:spcAft>
                <a:spcPts val="800"/>
              </a:spcAft>
              <a:buFont typeface="Arial" panose="020B0604020202020204" pitchFamily="34" charset="0"/>
              <a:buChar char="•"/>
              <a:defRPr sz="1250" b="0">
                <a:solidFill>
                  <a:srgbClr val="232A30"/>
                </a:solidFill>
              </a:defRPr>
            </a:pPr>
            <a:r>
              <a:rPr dirty="0"/>
              <a:t>Rapid-test inventory/distribution coordination and harm-reduction collaboration</a:t>
            </a:r>
          </a:p>
        </p:txBody>
      </p:sp>
      <p:sp>
        <p:nvSpPr>
          <p:cNvPr id="17" name="Rounded Rectangle 16"/>
          <p:cNvSpPr/>
          <p:nvPr/>
        </p:nvSpPr>
        <p:spPr>
          <a:xfrm>
            <a:off x="8220456" y="1143000"/>
            <a:ext cx="3520440" cy="452628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9546336" y="1389888"/>
            <a:ext cx="868680" cy="868680"/>
          </a:xfrm>
          <a:prstGeom prst="ellipse">
            <a:avLst/>
          </a:prstGeom>
          <a:solidFill>
            <a:srgbClr val="DAA4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766514" y="1581912"/>
            <a:ext cx="428323" cy="369332"/>
          </a:xfrm>
          <a:prstGeom prst="rect">
            <a:avLst/>
          </a:prstGeom>
          <a:noFill/>
        </p:spPr>
        <p:txBody>
          <a:bodyPr wrap="none">
            <a:spAutoFit/>
          </a:bodyPr>
          <a:lstStyle/>
          <a:p>
            <a:pPr algn="ctr">
              <a:defRPr sz="1800" b="1">
                <a:solidFill>
                  <a:srgbClr val="FFFFFF"/>
                </a:solidFill>
              </a:defRPr>
            </a:pPr>
            <a:r>
              <a:rPr dirty="0"/>
              <a:t>K</a:t>
            </a:r>
            <a:r>
              <a:rPr lang="en-US" dirty="0"/>
              <a:t>L</a:t>
            </a:r>
            <a:endParaRPr dirty="0"/>
          </a:p>
        </p:txBody>
      </p:sp>
      <p:sp>
        <p:nvSpPr>
          <p:cNvPr id="20" name="TextBox 19"/>
          <p:cNvSpPr txBox="1"/>
          <p:nvPr/>
        </p:nvSpPr>
        <p:spPr>
          <a:xfrm>
            <a:off x="8923339" y="2267593"/>
            <a:ext cx="2114681" cy="800219"/>
          </a:xfrm>
          <a:prstGeom prst="rect">
            <a:avLst/>
          </a:prstGeom>
          <a:noFill/>
        </p:spPr>
        <p:txBody>
          <a:bodyPr wrap="none">
            <a:spAutoFit/>
          </a:bodyPr>
          <a:lstStyle/>
          <a:p>
            <a:pPr algn="ctr">
              <a:defRPr sz="2200" b="1">
                <a:solidFill>
                  <a:srgbClr val="123456"/>
                </a:solidFill>
              </a:defRPr>
            </a:pPr>
            <a:r>
              <a:rPr dirty="0"/>
              <a:t>Kayla </a:t>
            </a:r>
            <a:r>
              <a:rPr lang="en-US" dirty="0"/>
              <a:t>Luke</a:t>
            </a:r>
          </a:p>
          <a:p>
            <a:pPr algn="ctr">
              <a:defRPr sz="2200" b="1">
                <a:solidFill>
                  <a:srgbClr val="123456"/>
                </a:solidFill>
              </a:defRPr>
            </a:pPr>
            <a:r>
              <a:rPr lang="en-US" sz="1200" dirty="0">
                <a:hlinkClick r:id="rId4"/>
              </a:rPr>
              <a:t>kayla.luke@delaware.gov</a:t>
            </a:r>
            <a:endParaRPr lang="en-US" sz="1200" dirty="0"/>
          </a:p>
          <a:p>
            <a:pPr algn="ctr">
              <a:defRPr sz="2200" b="1">
                <a:solidFill>
                  <a:srgbClr val="123456"/>
                </a:solidFill>
              </a:defRPr>
            </a:pPr>
            <a:endParaRPr sz="1200" dirty="0"/>
          </a:p>
        </p:txBody>
      </p:sp>
      <p:sp>
        <p:nvSpPr>
          <p:cNvPr id="21" name="TextBox 20"/>
          <p:cNvSpPr txBox="1"/>
          <p:nvPr/>
        </p:nvSpPr>
        <p:spPr>
          <a:xfrm>
            <a:off x="8494776" y="2907792"/>
            <a:ext cx="2971800" cy="685800"/>
          </a:xfrm>
          <a:prstGeom prst="rect">
            <a:avLst/>
          </a:prstGeom>
          <a:noFill/>
        </p:spPr>
        <p:txBody>
          <a:bodyPr wrap="none">
            <a:spAutoFit/>
          </a:bodyPr>
          <a:lstStyle/>
          <a:p>
            <a:pPr algn="ctr">
              <a:defRPr sz="1400" b="1">
                <a:solidFill>
                  <a:srgbClr val="DAA430"/>
                </a:solidFill>
              </a:defRPr>
            </a:pPr>
            <a:r>
              <a:t>Health Program Coordinator</a:t>
            </a:r>
          </a:p>
        </p:txBody>
      </p:sp>
      <p:sp>
        <p:nvSpPr>
          <p:cNvPr id="22" name="TextBox 21"/>
          <p:cNvSpPr txBox="1"/>
          <p:nvPr/>
        </p:nvSpPr>
        <p:spPr>
          <a:xfrm>
            <a:off x="8686800" y="3392424"/>
            <a:ext cx="2926080" cy="1451679"/>
          </a:xfrm>
          <a:prstGeom prst="rect">
            <a:avLst/>
          </a:prstGeom>
          <a:noFill/>
        </p:spPr>
        <p:txBody>
          <a:bodyPr wrap="square">
            <a:spAutoFit/>
          </a:bodyPr>
          <a:lstStyle/>
          <a:p>
            <a:pPr marL="285750" indent="-285750">
              <a:spcAft>
                <a:spcPts val="800"/>
              </a:spcAft>
              <a:buFont typeface="Arial" panose="020B0604020202020204" pitchFamily="34" charset="0"/>
              <a:buChar char="•"/>
              <a:defRPr sz="1250" b="0">
                <a:solidFill>
                  <a:srgbClr val="232A30"/>
                </a:solidFill>
              </a:defRPr>
            </a:pPr>
            <a:r>
              <a:rPr dirty="0"/>
              <a:t>HIV prevention data and reporting support</a:t>
            </a:r>
          </a:p>
          <a:p>
            <a:pPr marL="285750" indent="-285750">
              <a:spcAft>
                <a:spcPts val="800"/>
              </a:spcAft>
              <a:buFont typeface="Arial" panose="020B0604020202020204" pitchFamily="34" charset="0"/>
              <a:buChar char="•"/>
              <a:defRPr sz="1250" b="0">
                <a:solidFill>
                  <a:srgbClr val="232A30"/>
                </a:solidFill>
              </a:defRPr>
            </a:pPr>
            <a:r>
              <a:rPr dirty="0"/>
              <a:t>CTR training and technical assistance</a:t>
            </a:r>
          </a:p>
          <a:p>
            <a:pPr marL="285750" indent="-285750">
              <a:spcAft>
                <a:spcPts val="800"/>
              </a:spcAft>
              <a:buFont typeface="Arial" panose="020B0604020202020204" pitchFamily="34" charset="0"/>
              <a:buChar char="•"/>
              <a:defRPr sz="1250" b="0">
                <a:solidFill>
                  <a:srgbClr val="232A30"/>
                </a:solidFill>
              </a:defRPr>
            </a:pPr>
            <a:r>
              <a:rPr dirty="0"/>
              <a:t>Data quality, reporting, and program coordination</a:t>
            </a:r>
          </a:p>
        </p:txBody>
      </p:sp>
      <p:sp>
        <p:nvSpPr>
          <p:cNvPr id="23" name="Rectangle 22"/>
          <p:cNvSpPr/>
          <p:nvPr/>
        </p:nvSpPr>
        <p:spPr>
          <a:xfrm>
            <a:off x="502920" y="6547104"/>
            <a:ext cx="11155680" cy="9144"/>
          </a:xfrm>
          <a:prstGeom prst="rect">
            <a:avLst/>
          </a:prstGeom>
          <a:solidFill>
            <a:srgbClr val="DCE1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530352" y="6574536"/>
            <a:ext cx="8229600" cy="201168"/>
          </a:xfrm>
          <a:prstGeom prst="rect">
            <a:avLst/>
          </a:prstGeom>
          <a:noFill/>
        </p:spPr>
        <p:txBody>
          <a:bodyPr wrap="none">
            <a:spAutoFit/>
          </a:bodyPr>
          <a:lstStyle/>
          <a:p>
            <a:pPr>
              <a:defRPr sz="850">
                <a:solidFill>
                  <a:srgbClr val="586069"/>
                </a:solidFill>
              </a:defRPr>
            </a:pPr>
            <a:r>
              <a:t>Delaware Division of Public Health • Bureau of Communicable Disease • HIV Prevention Program</a:t>
            </a:r>
          </a:p>
        </p:txBody>
      </p:sp>
      <p:sp>
        <p:nvSpPr>
          <p:cNvPr id="25" name="TextBox 24"/>
          <p:cNvSpPr txBox="1"/>
          <p:nvPr/>
        </p:nvSpPr>
        <p:spPr>
          <a:xfrm>
            <a:off x="10789920" y="6556248"/>
            <a:ext cx="822960" cy="201168"/>
          </a:xfrm>
          <a:prstGeom prst="rect">
            <a:avLst/>
          </a:prstGeom>
          <a:noFill/>
        </p:spPr>
        <p:txBody>
          <a:bodyPr wrap="none">
            <a:spAutoFit/>
          </a:bodyPr>
          <a:lstStyle/>
          <a:p>
            <a:pPr algn="r">
              <a:defRPr sz="900">
                <a:solidFill>
                  <a:srgbClr val="586069"/>
                </a:solidFill>
              </a:defRPr>
            </a:pPr>
            <a: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D743D-2FBA-BF0C-D4B8-951FBA8E702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E454E1A-88DB-3AC0-F435-5B5D67730701}"/>
              </a:ext>
            </a:extLst>
          </p:cNvPr>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50E9DF07-BFDC-C0DD-44CD-66BFEAC0A214}"/>
              </a:ext>
            </a:extLst>
          </p:cNvPr>
          <p:cNvSpPr/>
          <p:nvPr/>
        </p:nvSpPr>
        <p:spPr>
          <a:xfrm>
            <a:off x="0" y="0"/>
            <a:ext cx="12191695" cy="658368"/>
          </a:xfrm>
          <a:prstGeom prst="rect">
            <a:avLst/>
          </a:prstGeom>
          <a:solidFill>
            <a:srgbClr val="1234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D11337E1-5E35-E4C9-DD76-EE8FE0F114EA}"/>
              </a:ext>
            </a:extLst>
          </p:cNvPr>
          <p:cNvSpPr txBox="1"/>
          <p:nvPr/>
        </p:nvSpPr>
        <p:spPr>
          <a:xfrm>
            <a:off x="2161233" y="109728"/>
            <a:ext cx="5644494" cy="492443"/>
          </a:xfrm>
          <a:prstGeom prst="rect">
            <a:avLst/>
          </a:prstGeom>
          <a:noFill/>
        </p:spPr>
        <p:txBody>
          <a:bodyPr wrap="none">
            <a:spAutoFit/>
          </a:bodyPr>
          <a:lstStyle/>
          <a:p>
            <a:pPr algn="ctr">
              <a:defRPr sz="2600" b="1">
                <a:solidFill>
                  <a:srgbClr val="FFFFFF"/>
                </a:solidFill>
              </a:defRPr>
            </a:pPr>
            <a:r>
              <a:rPr dirty="0"/>
              <a:t>HIV Prevention Program Personnel</a:t>
            </a:r>
          </a:p>
        </p:txBody>
      </p:sp>
      <p:sp>
        <p:nvSpPr>
          <p:cNvPr id="5" name="Rounded Rectangle 4">
            <a:extLst>
              <a:ext uri="{FF2B5EF4-FFF2-40B4-BE49-F238E27FC236}">
                <a16:creationId xmlns:a16="http://schemas.microsoft.com/office/drawing/2014/main" id="{CF73A5CB-5CA9-80FD-572A-1C2D4340327A}"/>
              </a:ext>
            </a:extLst>
          </p:cNvPr>
          <p:cNvSpPr/>
          <p:nvPr/>
        </p:nvSpPr>
        <p:spPr>
          <a:xfrm>
            <a:off x="2158691" y="1258991"/>
            <a:ext cx="3520440" cy="452628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a:extLst>
              <a:ext uri="{FF2B5EF4-FFF2-40B4-BE49-F238E27FC236}">
                <a16:creationId xmlns:a16="http://schemas.microsoft.com/office/drawing/2014/main" id="{6D41FFC4-A638-C7EE-A40B-2215A236FEAC}"/>
              </a:ext>
            </a:extLst>
          </p:cNvPr>
          <p:cNvSpPr/>
          <p:nvPr/>
        </p:nvSpPr>
        <p:spPr>
          <a:xfrm>
            <a:off x="3344180" y="1516904"/>
            <a:ext cx="868680" cy="868680"/>
          </a:xfrm>
          <a:prstGeom prst="ellipse">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8967DF8E-AADA-E492-9F90-6C5B0BD3E366}"/>
              </a:ext>
            </a:extLst>
          </p:cNvPr>
          <p:cNvSpPr txBox="1"/>
          <p:nvPr/>
        </p:nvSpPr>
        <p:spPr>
          <a:xfrm>
            <a:off x="3554096" y="1816697"/>
            <a:ext cx="434734" cy="369332"/>
          </a:xfrm>
          <a:prstGeom prst="rect">
            <a:avLst/>
          </a:prstGeom>
          <a:noFill/>
        </p:spPr>
        <p:txBody>
          <a:bodyPr wrap="none">
            <a:spAutoFit/>
          </a:bodyPr>
          <a:lstStyle/>
          <a:p>
            <a:pPr algn="ctr">
              <a:defRPr sz="1800" b="1">
                <a:solidFill>
                  <a:srgbClr val="FFFFFF"/>
                </a:solidFill>
              </a:defRPr>
            </a:pPr>
            <a:r>
              <a:rPr lang="en-US" dirty="0"/>
              <a:t>SP</a:t>
            </a:r>
            <a:endParaRPr dirty="0"/>
          </a:p>
        </p:txBody>
      </p:sp>
      <p:sp>
        <p:nvSpPr>
          <p:cNvPr id="8" name="TextBox 7">
            <a:extLst>
              <a:ext uri="{FF2B5EF4-FFF2-40B4-BE49-F238E27FC236}">
                <a16:creationId xmlns:a16="http://schemas.microsoft.com/office/drawing/2014/main" id="{5836406B-2AE7-E0D2-CE97-98A08D8A86B3}"/>
              </a:ext>
            </a:extLst>
          </p:cNvPr>
          <p:cNvSpPr txBox="1"/>
          <p:nvPr/>
        </p:nvSpPr>
        <p:spPr>
          <a:xfrm>
            <a:off x="2594855" y="2425386"/>
            <a:ext cx="2569934" cy="984885"/>
          </a:xfrm>
          <a:prstGeom prst="rect">
            <a:avLst/>
          </a:prstGeom>
          <a:noFill/>
        </p:spPr>
        <p:txBody>
          <a:bodyPr wrap="none">
            <a:spAutoFit/>
          </a:bodyPr>
          <a:lstStyle/>
          <a:p>
            <a:pPr algn="ctr">
              <a:defRPr sz="2200" b="1">
                <a:solidFill>
                  <a:srgbClr val="123456"/>
                </a:solidFill>
              </a:defRPr>
            </a:pPr>
            <a:r>
              <a:rPr lang="en-US" dirty="0"/>
              <a:t>SaiTeja Paruchuri</a:t>
            </a:r>
          </a:p>
          <a:p>
            <a:pPr algn="ctr">
              <a:defRPr sz="2200" b="1">
                <a:solidFill>
                  <a:srgbClr val="123456"/>
                </a:solidFill>
              </a:defRPr>
            </a:pPr>
            <a:r>
              <a:rPr lang="en-US" sz="1200" dirty="0">
                <a:hlinkClick r:id="rId2"/>
              </a:rPr>
              <a:t>saiteja.Paruchuri@delaware.gov</a:t>
            </a:r>
            <a:endParaRPr lang="en-US" sz="1200" dirty="0"/>
          </a:p>
          <a:p>
            <a:pPr algn="ctr">
              <a:defRPr sz="2200" b="1">
                <a:solidFill>
                  <a:srgbClr val="123456"/>
                </a:solidFill>
              </a:defRPr>
            </a:pPr>
            <a:endParaRPr lang="en-US" sz="1200" dirty="0"/>
          </a:p>
          <a:p>
            <a:pPr algn="ctr">
              <a:defRPr sz="2200" b="1">
                <a:solidFill>
                  <a:srgbClr val="123456"/>
                </a:solidFill>
              </a:defRPr>
            </a:pPr>
            <a:endParaRPr sz="1200" dirty="0"/>
          </a:p>
        </p:txBody>
      </p:sp>
      <p:sp>
        <p:nvSpPr>
          <p:cNvPr id="9" name="TextBox 8">
            <a:extLst>
              <a:ext uri="{FF2B5EF4-FFF2-40B4-BE49-F238E27FC236}">
                <a16:creationId xmlns:a16="http://schemas.microsoft.com/office/drawing/2014/main" id="{3193CEAC-22E7-4BA9-9D19-CC9A33EFACBF}"/>
              </a:ext>
            </a:extLst>
          </p:cNvPr>
          <p:cNvSpPr txBox="1"/>
          <p:nvPr/>
        </p:nvSpPr>
        <p:spPr>
          <a:xfrm>
            <a:off x="2178134" y="3079516"/>
            <a:ext cx="3310127" cy="307777"/>
          </a:xfrm>
          <a:prstGeom prst="rect">
            <a:avLst/>
          </a:prstGeom>
          <a:noFill/>
        </p:spPr>
        <p:txBody>
          <a:bodyPr wrap="square">
            <a:spAutoFit/>
          </a:bodyPr>
          <a:lstStyle/>
          <a:p>
            <a:pPr algn="ctr">
              <a:defRPr sz="1400" b="1">
                <a:solidFill>
                  <a:srgbClr val="007D82"/>
                </a:solidFill>
              </a:defRPr>
            </a:pPr>
            <a:r>
              <a:rPr lang="en-US" dirty="0"/>
              <a:t>Health Program Coordinator</a:t>
            </a:r>
            <a:endParaRPr dirty="0"/>
          </a:p>
        </p:txBody>
      </p:sp>
      <p:sp>
        <p:nvSpPr>
          <p:cNvPr id="10" name="TextBox 9">
            <a:extLst>
              <a:ext uri="{FF2B5EF4-FFF2-40B4-BE49-F238E27FC236}">
                <a16:creationId xmlns:a16="http://schemas.microsoft.com/office/drawing/2014/main" id="{3B4A3DD2-D90F-F292-B66F-6B40801A8078}"/>
              </a:ext>
            </a:extLst>
          </p:cNvPr>
          <p:cNvSpPr txBox="1"/>
          <p:nvPr/>
        </p:nvSpPr>
        <p:spPr>
          <a:xfrm>
            <a:off x="2532886" y="3626803"/>
            <a:ext cx="2926080" cy="874598"/>
          </a:xfrm>
          <a:prstGeom prst="rect">
            <a:avLst/>
          </a:prstGeom>
          <a:noFill/>
        </p:spPr>
        <p:txBody>
          <a:bodyPr wrap="square">
            <a:spAutoFit/>
          </a:bodyPr>
          <a:lstStyle/>
          <a:p>
            <a:pPr marL="285750" indent="-285750">
              <a:spcAft>
                <a:spcPts val="800"/>
              </a:spcAft>
              <a:buFont typeface="Arial" panose="020B0604020202020204" pitchFamily="34" charset="0"/>
              <a:buChar char="•"/>
              <a:defRPr sz="1250" b="0">
                <a:solidFill>
                  <a:srgbClr val="232A30"/>
                </a:solidFill>
              </a:defRPr>
            </a:pPr>
            <a:r>
              <a:rPr lang="en-US" dirty="0"/>
              <a:t>Rapid HIV Test Kits Orders</a:t>
            </a:r>
            <a:endParaRPr dirty="0"/>
          </a:p>
          <a:p>
            <a:pPr marL="285750" indent="-285750">
              <a:spcAft>
                <a:spcPts val="800"/>
              </a:spcAft>
              <a:buFont typeface="Arial" panose="020B0604020202020204" pitchFamily="34" charset="0"/>
              <a:buChar char="•"/>
              <a:defRPr sz="1250" b="0">
                <a:solidFill>
                  <a:srgbClr val="232A30"/>
                </a:solidFill>
              </a:defRPr>
            </a:pPr>
            <a:r>
              <a:rPr lang="en-US" dirty="0"/>
              <a:t>Test Tracking/Inventory</a:t>
            </a:r>
            <a:endParaRPr dirty="0"/>
          </a:p>
          <a:p>
            <a:pPr marL="285750" indent="-285750">
              <a:spcAft>
                <a:spcPts val="800"/>
              </a:spcAft>
              <a:buFont typeface="Arial" panose="020B0604020202020204" pitchFamily="34" charset="0"/>
              <a:buChar char="•"/>
              <a:defRPr sz="1250" b="0">
                <a:solidFill>
                  <a:srgbClr val="232A30"/>
                </a:solidFill>
              </a:defRPr>
            </a:pPr>
            <a:r>
              <a:rPr lang="en-US" dirty="0"/>
              <a:t>New Castle County Site Visits</a:t>
            </a:r>
            <a:endParaRPr dirty="0"/>
          </a:p>
        </p:txBody>
      </p:sp>
      <p:sp>
        <p:nvSpPr>
          <p:cNvPr id="11" name="Rounded Rectangle 10">
            <a:extLst>
              <a:ext uri="{FF2B5EF4-FFF2-40B4-BE49-F238E27FC236}">
                <a16:creationId xmlns:a16="http://schemas.microsoft.com/office/drawing/2014/main" id="{EF80669F-CACC-ADBC-069E-CC9D8E916053}"/>
              </a:ext>
            </a:extLst>
          </p:cNvPr>
          <p:cNvSpPr/>
          <p:nvPr/>
        </p:nvSpPr>
        <p:spPr>
          <a:xfrm>
            <a:off x="7573975" y="1129284"/>
            <a:ext cx="3520440" cy="452628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B5B23982-17DB-8932-906F-EDAFB7B9A72E}"/>
              </a:ext>
            </a:extLst>
          </p:cNvPr>
          <p:cNvSpPr/>
          <p:nvPr/>
        </p:nvSpPr>
        <p:spPr>
          <a:xfrm>
            <a:off x="8899855" y="1332238"/>
            <a:ext cx="868680" cy="868680"/>
          </a:xfrm>
          <a:prstGeom prst="ellipse">
            <a:avLst/>
          </a:prstGeom>
          <a:solidFill>
            <a:srgbClr val="275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3" name="TextBox 12">
            <a:extLst>
              <a:ext uri="{FF2B5EF4-FFF2-40B4-BE49-F238E27FC236}">
                <a16:creationId xmlns:a16="http://schemas.microsoft.com/office/drawing/2014/main" id="{14E1178B-72AD-D949-CC98-AB782D8C27CD}"/>
              </a:ext>
            </a:extLst>
          </p:cNvPr>
          <p:cNvSpPr txBox="1"/>
          <p:nvPr/>
        </p:nvSpPr>
        <p:spPr>
          <a:xfrm>
            <a:off x="8870168" y="1603599"/>
            <a:ext cx="827471" cy="369332"/>
          </a:xfrm>
          <a:prstGeom prst="rect">
            <a:avLst/>
          </a:prstGeom>
          <a:noFill/>
        </p:spPr>
        <p:txBody>
          <a:bodyPr wrap="none">
            <a:spAutoFit/>
          </a:bodyPr>
          <a:lstStyle/>
          <a:p>
            <a:pPr algn="ctr">
              <a:defRPr sz="1800" b="1">
                <a:solidFill>
                  <a:srgbClr val="FFFFFF"/>
                </a:solidFill>
              </a:defRPr>
            </a:pPr>
            <a:r>
              <a:rPr lang="en-US" dirty="0"/>
              <a:t>MP-M</a:t>
            </a:r>
            <a:endParaRPr dirty="0"/>
          </a:p>
        </p:txBody>
      </p:sp>
      <p:sp>
        <p:nvSpPr>
          <p:cNvPr id="14" name="TextBox 13">
            <a:extLst>
              <a:ext uri="{FF2B5EF4-FFF2-40B4-BE49-F238E27FC236}">
                <a16:creationId xmlns:a16="http://schemas.microsoft.com/office/drawing/2014/main" id="{C5107781-2EAC-CFA0-AEEE-23B76EFC5048}"/>
              </a:ext>
            </a:extLst>
          </p:cNvPr>
          <p:cNvSpPr txBox="1"/>
          <p:nvPr/>
        </p:nvSpPr>
        <p:spPr>
          <a:xfrm>
            <a:off x="7989916" y="2250996"/>
            <a:ext cx="2688558" cy="800219"/>
          </a:xfrm>
          <a:prstGeom prst="rect">
            <a:avLst/>
          </a:prstGeom>
          <a:noFill/>
        </p:spPr>
        <p:txBody>
          <a:bodyPr wrap="none">
            <a:spAutoFit/>
          </a:bodyPr>
          <a:lstStyle/>
          <a:p>
            <a:pPr algn="ctr">
              <a:defRPr sz="2200" b="1">
                <a:solidFill>
                  <a:srgbClr val="123456"/>
                </a:solidFill>
              </a:defRPr>
            </a:pPr>
            <a:r>
              <a:rPr lang="en-US" dirty="0"/>
              <a:t>Maria Pena-Matos</a:t>
            </a:r>
          </a:p>
          <a:p>
            <a:pPr algn="ctr">
              <a:defRPr sz="2200" b="1">
                <a:solidFill>
                  <a:srgbClr val="123456"/>
                </a:solidFill>
              </a:defRPr>
            </a:pPr>
            <a:r>
              <a:rPr lang="en-US" sz="1200" dirty="0">
                <a:hlinkClick r:id="rId3"/>
              </a:rPr>
              <a:t>maria.pena-matos@delware.gov</a:t>
            </a:r>
            <a:r>
              <a:rPr lang="en-US" sz="1200" dirty="0"/>
              <a:t> </a:t>
            </a:r>
          </a:p>
          <a:p>
            <a:pPr algn="ctr">
              <a:defRPr sz="2200" b="1">
                <a:solidFill>
                  <a:srgbClr val="123456"/>
                </a:solidFill>
              </a:defRPr>
            </a:pPr>
            <a:endParaRPr sz="1200" dirty="0"/>
          </a:p>
        </p:txBody>
      </p:sp>
      <p:sp>
        <p:nvSpPr>
          <p:cNvPr id="15" name="TextBox 14">
            <a:extLst>
              <a:ext uri="{FF2B5EF4-FFF2-40B4-BE49-F238E27FC236}">
                <a16:creationId xmlns:a16="http://schemas.microsoft.com/office/drawing/2014/main" id="{202D009C-A860-E08B-AD5A-54E5C8F530E2}"/>
              </a:ext>
            </a:extLst>
          </p:cNvPr>
          <p:cNvSpPr txBox="1"/>
          <p:nvPr/>
        </p:nvSpPr>
        <p:spPr>
          <a:xfrm>
            <a:off x="7845054" y="2836331"/>
            <a:ext cx="2877712" cy="307777"/>
          </a:xfrm>
          <a:prstGeom prst="rect">
            <a:avLst/>
          </a:prstGeom>
          <a:noFill/>
        </p:spPr>
        <p:txBody>
          <a:bodyPr wrap="none">
            <a:spAutoFit/>
          </a:bodyPr>
          <a:lstStyle/>
          <a:p>
            <a:pPr algn="ctr">
              <a:defRPr sz="1400" b="1">
                <a:solidFill>
                  <a:srgbClr val="275B8F"/>
                </a:solidFill>
              </a:defRPr>
            </a:pPr>
            <a:r>
              <a:rPr lang="en-US" dirty="0"/>
              <a:t>Health Program Representative</a:t>
            </a:r>
            <a:endParaRPr dirty="0"/>
          </a:p>
        </p:txBody>
      </p:sp>
      <p:sp>
        <p:nvSpPr>
          <p:cNvPr id="16" name="TextBox 15">
            <a:extLst>
              <a:ext uri="{FF2B5EF4-FFF2-40B4-BE49-F238E27FC236}">
                <a16:creationId xmlns:a16="http://schemas.microsoft.com/office/drawing/2014/main" id="{135907F2-A667-4D18-FD06-3AFDE8181400}"/>
              </a:ext>
            </a:extLst>
          </p:cNvPr>
          <p:cNvSpPr txBox="1"/>
          <p:nvPr/>
        </p:nvSpPr>
        <p:spPr>
          <a:xfrm>
            <a:off x="7964881" y="3431012"/>
            <a:ext cx="2926080" cy="874598"/>
          </a:xfrm>
          <a:prstGeom prst="rect">
            <a:avLst/>
          </a:prstGeom>
          <a:noFill/>
        </p:spPr>
        <p:txBody>
          <a:bodyPr wrap="square">
            <a:spAutoFit/>
          </a:bodyPr>
          <a:lstStyle/>
          <a:p>
            <a:pPr marL="285750" indent="-285750">
              <a:spcAft>
                <a:spcPts val="800"/>
              </a:spcAft>
              <a:buFont typeface="Arial" panose="020B0604020202020204" pitchFamily="34" charset="0"/>
              <a:buChar char="•"/>
              <a:defRPr sz="1250" b="0">
                <a:solidFill>
                  <a:srgbClr val="232A30"/>
                </a:solidFill>
              </a:defRPr>
            </a:pPr>
            <a:r>
              <a:rPr lang="en-US" dirty="0"/>
              <a:t>Condom Distribution/Tracking</a:t>
            </a:r>
            <a:endParaRPr dirty="0"/>
          </a:p>
          <a:p>
            <a:pPr marL="285750" indent="-285750">
              <a:spcAft>
                <a:spcPts val="800"/>
              </a:spcAft>
              <a:buFont typeface="Arial" panose="020B0604020202020204" pitchFamily="34" charset="0"/>
              <a:buChar char="•"/>
              <a:defRPr sz="1250" b="0">
                <a:solidFill>
                  <a:srgbClr val="232A30"/>
                </a:solidFill>
              </a:defRPr>
            </a:pPr>
            <a:r>
              <a:rPr lang="en-US" dirty="0"/>
              <a:t>Condom/Sex Material Inventory</a:t>
            </a:r>
            <a:endParaRPr dirty="0"/>
          </a:p>
          <a:p>
            <a:pPr marL="285750" indent="-285750">
              <a:spcAft>
                <a:spcPts val="800"/>
              </a:spcAft>
              <a:buFont typeface="Arial" panose="020B0604020202020204" pitchFamily="34" charset="0"/>
              <a:buChar char="•"/>
              <a:defRPr sz="1250" b="0">
                <a:solidFill>
                  <a:srgbClr val="232A30"/>
                </a:solidFill>
              </a:defRPr>
            </a:pPr>
            <a:r>
              <a:rPr lang="en-US" dirty="0"/>
              <a:t>Sussex County Site Visits</a:t>
            </a:r>
            <a:endParaRPr dirty="0"/>
          </a:p>
        </p:txBody>
      </p:sp>
      <p:sp>
        <p:nvSpPr>
          <p:cNvPr id="23" name="Rectangle 22">
            <a:extLst>
              <a:ext uri="{FF2B5EF4-FFF2-40B4-BE49-F238E27FC236}">
                <a16:creationId xmlns:a16="http://schemas.microsoft.com/office/drawing/2014/main" id="{DAAB60F6-9BAD-FA17-386F-21DA325016B5}"/>
              </a:ext>
            </a:extLst>
          </p:cNvPr>
          <p:cNvSpPr/>
          <p:nvPr/>
        </p:nvSpPr>
        <p:spPr>
          <a:xfrm>
            <a:off x="502920" y="6547104"/>
            <a:ext cx="11155680" cy="9144"/>
          </a:xfrm>
          <a:prstGeom prst="rect">
            <a:avLst/>
          </a:prstGeom>
          <a:solidFill>
            <a:srgbClr val="DCE1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a:extLst>
              <a:ext uri="{FF2B5EF4-FFF2-40B4-BE49-F238E27FC236}">
                <a16:creationId xmlns:a16="http://schemas.microsoft.com/office/drawing/2014/main" id="{967E6EAC-51F3-FC2E-5D97-161EBE87BE77}"/>
              </a:ext>
            </a:extLst>
          </p:cNvPr>
          <p:cNvSpPr txBox="1"/>
          <p:nvPr/>
        </p:nvSpPr>
        <p:spPr>
          <a:xfrm>
            <a:off x="530352" y="6574536"/>
            <a:ext cx="8229600" cy="201168"/>
          </a:xfrm>
          <a:prstGeom prst="rect">
            <a:avLst/>
          </a:prstGeom>
          <a:noFill/>
        </p:spPr>
        <p:txBody>
          <a:bodyPr wrap="none">
            <a:spAutoFit/>
          </a:bodyPr>
          <a:lstStyle/>
          <a:p>
            <a:pPr>
              <a:defRPr sz="850">
                <a:solidFill>
                  <a:srgbClr val="586069"/>
                </a:solidFill>
              </a:defRPr>
            </a:pPr>
            <a:r>
              <a:t>Delaware Division of Public Health • Bureau of Communicable Disease • HIV Prevention Program</a:t>
            </a:r>
          </a:p>
        </p:txBody>
      </p:sp>
      <p:sp>
        <p:nvSpPr>
          <p:cNvPr id="25" name="TextBox 24">
            <a:extLst>
              <a:ext uri="{FF2B5EF4-FFF2-40B4-BE49-F238E27FC236}">
                <a16:creationId xmlns:a16="http://schemas.microsoft.com/office/drawing/2014/main" id="{32333EEC-B411-F184-B853-FA52C626C624}"/>
              </a:ext>
            </a:extLst>
          </p:cNvPr>
          <p:cNvSpPr txBox="1"/>
          <p:nvPr/>
        </p:nvSpPr>
        <p:spPr>
          <a:xfrm>
            <a:off x="10789920" y="6556248"/>
            <a:ext cx="822960" cy="201168"/>
          </a:xfrm>
          <a:prstGeom prst="rect">
            <a:avLst/>
          </a:prstGeom>
          <a:noFill/>
        </p:spPr>
        <p:txBody>
          <a:bodyPr wrap="none">
            <a:spAutoFit/>
          </a:bodyPr>
          <a:lstStyle/>
          <a:p>
            <a:pPr algn="r">
              <a:defRPr sz="900">
                <a:solidFill>
                  <a:srgbClr val="586069"/>
                </a:solidFill>
              </a:defRPr>
            </a:pPr>
            <a:r>
              <a:t>4</a:t>
            </a:r>
          </a:p>
        </p:txBody>
      </p:sp>
    </p:spTree>
    <p:extLst>
      <p:ext uri="{BB962C8B-B14F-4D97-AF65-F5344CB8AC3E}">
        <p14:creationId xmlns:p14="http://schemas.microsoft.com/office/powerpoint/2010/main" val="551289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989832" y="126122"/>
            <a:ext cx="3800856" cy="523220"/>
          </a:xfrm>
          <a:prstGeom prst="rect">
            <a:avLst/>
          </a:prstGeom>
          <a:noFill/>
        </p:spPr>
        <p:txBody>
          <a:bodyPr wrap="square">
            <a:spAutoFit/>
          </a:bodyPr>
          <a:lstStyle/>
          <a:p>
            <a:pPr>
              <a:defRPr sz="2600" b="1">
                <a:solidFill>
                  <a:srgbClr val="FFFFFF"/>
                </a:solidFill>
              </a:defRPr>
            </a:pPr>
            <a:r>
              <a:rPr sz="2800" dirty="0"/>
              <a:t>Program Objectives</a:t>
            </a:r>
          </a:p>
        </p:txBody>
      </p:sp>
      <p:sp>
        <p:nvSpPr>
          <p:cNvPr id="5" name="Oval 4"/>
          <p:cNvSpPr/>
          <p:nvPr/>
        </p:nvSpPr>
        <p:spPr>
          <a:xfrm>
            <a:off x="640080" y="1051560"/>
            <a:ext cx="566928" cy="566928"/>
          </a:xfrm>
          <a:prstGeom prst="ellipse">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1170431"/>
            <a:ext cx="566928" cy="274320"/>
          </a:xfrm>
          <a:prstGeom prst="rect">
            <a:avLst/>
          </a:prstGeom>
          <a:noFill/>
        </p:spPr>
        <p:txBody>
          <a:bodyPr wrap="none">
            <a:spAutoFit/>
          </a:bodyPr>
          <a:lstStyle/>
          <a:p>
            <a:pPr algn="ctr">
              <a:defRPr sz="1600" b="1">
                <a:solidFill>
                  <a:srgbClr val="FFFFFF"/>
                </a:solidFill>
              </a:defRPr>
            </a:pPr>
            <a:r>
              <a:t>1</a:t>
            </a:r>
          </a:p>
        </p:txBody>
      </p:sp>
      <p:sp>
        <p:nvSpPr>
          <p:cNvPr id="7" name="TextBox 6"/>
          <p:cNvSpPr txBox="1"/>
          <p:nvPr/>
        </p:nvSpPr>
        <p:spPr>
          <a:xfrm>
            <a:off x="1371600" y="1065276"/>
            <a:ext cx="4602481" cy="553998"/>
          </a:xfrm>
          <a:prstGeom prst="rect">
            <a:avLst/>
          </a:prstGeom>
          <a:noFill/>
        </p:spPr>
        <p:txBody>
          <a:bodyPr wrap="square">
            <a:spAutoFit/>
          </a:bodyPr>
          <a:lstStyle/>
          <a:p>
            <a:pPr>
              <a:defRPr sz="1500">
                <a:solidFill>
                  <a:srgbClr val="232A30"/>
                </a:solidFill>
              </a:defRPr>
            </a:pPr>
            <a:r>
              <a:rPr b="1" dirty="0"/>
              <a:t>Promote awareness and education about HIV transmission and prevention strategies.</a:t>
            </a:r>
          </a:p>
        </p:txBody>
      </p:sp>
      <p:sp>
        <p:nvSpPr>
          <p:cNvPr id="8" name="Oval 7"/>
          <p:cNvSpPr/>
          <p:nvPr/>
        </p:nvSpPr>
        <p:spPr>
          <a:xfrm>
            <a:off x="6217920" y="1051560"/>
            <a:ext cx="566928" cy="566928"/>
          </a:xfrm>
          <a:prstGeom prst="ellipse">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217920" y="1170431"/>
            <a:ext cx="566928" cy="274320"/>
          </a:xfrm>
          <a:prstGeom prst="rect">
            <a:avLst/>
          </a:prstGeom>
          <a:noFill/>
        </p:spPr>
        <p:txBody>
          <a:bodyPr wrap="none">
            <a:spAutoFit/>
          </a:bodyPr>
          <a:lstStyle/>
          <a:p>
            <a:pPr algn="ctr">
              <a:defRPr sz="1600" b="1">
                <a:solidFill>
                  <a:srgbClr val="FFFFFF"/>
                </a:solidFill>
              </a:defRPr>
            </a:pPr>
            <a:r>
              <a:t>2</a:t>
            </a:r>
          </a:p>
        </p:txBody>
      </p:sp>
      <p:sp>
        <p:nvSpPr>
          <p:cNvPr id="10" name="TextBox 9"/>
          <p:cNvSpPr txBox="1"/>
          <p:nvPr/>
        </p:nvSpPr>
        <p:spPr>
          <a:xfrm>
            <a:off x="6967727" y="1033271"/>
            <a:ext cx="4937761" cy="784830"/>
          </a:xfrm>
          <a:prstGeom prst="rect">
            <a:avLst/>
          </a:prstGeom>
          <a:noFill/>
        </p:spPr>
        <p:txBody>
          <a:bodyPr wrap="square">
            <a:spAutoFit/>
          </a:bodyPr>
          <a:lstStyle/>
          <a:p>
            <a:pPr>
              <a:defRPr sz="1500">
                <a:solidFill>
                  <a:srgbClr val="232A30"/>
                </a:solidFill>
              </a:defRPr>
            </a:pPr>
            <a:r>
              <a:rPr b="1" dirty="0"/>
              <a:t>Expand access to testing and counseling so individuals know their status and can take appropriate action, including linkage to care.</a:t>
            </a:r>
          </a:p>
        </p:txBody>
      </p:sp>
      <p:sp>
        <p:nvSpPr>
          <p:cNvPr id="11" name="Oval 10"/>
          <p:cNvSpPr/>
          <p:nvPr/>
        </p:nvSpPr>
        <p:spPr>
          <a:xfrm>
            <a:off x="640080" y="2651760"/>
            <a:ext cx="566928" cy="566928"/>
          </a:xfrm>
          <a:prstGeom prst="ellipse">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0080" y="2770632"/>
            <a:ext cx="566928" cy="274320"/>
          </a:xfrm>
          <a:prstGeom prst="rect">
            <a:avLst/>
          </a:prstGeom>
          <a:noFill/>
        </p:spPr>
        <p:txBody>
          <a:bodyPr wrap="none">
            <a:spAutoFit/>
          </a:bodyPr>
          <a:lstStyle/>
          <a:p>
            <a:pPr algn="ctr">
              <a:defRPr sz="1600" b="1">
                <a:solidFill>
                  <a:srgbClr val="FFFFFF"/>
                </a:solidFill>
              </a:defRPr>
            </a:pPr>
            <a:r>
              <a:t>3</a:t>
            </a:r>
          </a:p>
        </p:txBody>
      </p:sp>
      <p:sp>
        <p:nvSpPr>
          <p:cNvPr id="13" name="TextBox 12"/>
          <p:cNvSpPr txBox="1"/>
          <p:nvPr/>
        </p:nvSpPr>
        <p:spPr>
          <a:xfrm>
            <a:off x="1389887" y="2633472"/>
            <a:ext cx="4434841" cy="784830"/>
          </a:xfrm>
          <a:prstGeom prst="rect">
            <a:avLst/>
          </a:prstGeom>
          <a:noFill/>
        </p:spPr>
        <p:txBody>
          <a:bodyPr wrap="square">
            <a:spAutoFit/>
          </a:bodyPr>
          <a:lstStyle/>
          <a:p>
            <a:pPr>
              <a:defRPr sz="1500">
                <a:solidFill>
                  <a:srgbClr val="232A30"/>
                </a:solidFill>
              </a:defRPr>
            </a:pPr>
            <a:r>
              <a:rPr b="1" dirty="0"/>
              <a:t>Support prevention initiatives, including pre-exposure prophylaxis (PrEP) and condom distribution.</a:t>
            </a:r>
          </a:p>
        </p:txBody>
      </p:sp>
      <p:sp>
        <p:nvSpPr>
          <p:cNvPr id="14" name="Oval 13"/>
          <p:cNvSpPr/>
          <p:nvPr/>
        </p:nvSpPr>
        <p:spPr>
          <a:xfrm>
            <a:off x="6217920" y="2651760"/>
            <a:ext cx="566928" cy="566928"/>
          </a:xfrm>
          <a:prstGeom prst="ellipse">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217920" y="2770632"/>
            <a:ext cx="566928" cy="274320"/>
          </a:xfrm>
          <a:prstGeom prst="rect">
            <a:avLst/>
          </a:prstGeom>
          <a:noFill/>
        </p:spPr>
        <p:txBody>
          <a:bodyPr wrap="none">
            <a:spAutoFit/>
          </a:bodyPr>
          <a:lstStyle/>
          <a:p>
            <a:pPr algn="ctr">
              <a:defRPr sz="1600" b="1">
                <a:solidFill>
                  <a:srgbClr val="FFFFFF"/>
                </a:solidFill>
              </a:defRPr>
            </a:pPr>
            <a:r>
              <a:t>4</a:t>
            </a:r>
          </a:p>
        </p:txBody>
      </p:sp>
      <p:sp>
        <p:nvSpPr>
          <p:cNvPr id="16" name="TextBox 15"/>
          <p:cNvSpPr txBox="1"/>
          <p:nvPr/>
        </p:nvSpPr>
        <p:spPr>
          <a:xfrm>
            <a:off x="6967727" y="2633472"/>
            <a:ext cx="4809745" cy="553998"/>
          </a:xfrm>
          <a:prstGeom prst="rect">
            <a:avLst/>
          </a:prstGeom>
          <a:noFill/>
        </p:spPr>
        <p:txBody>
          <a:bodyPr wrap="square">
            <a:spAutoFit/>
          </a:bodyPr>
          <a:lstStyle/>
          <a:p>
            <a:pPr>
              <a:defRPr sz="1500">
                <a:solidFill>
                  <a:srgbClr val="232A30"/>
                </a:solidFill>
              </a:defRPr>
            </a:pPr>
            <a:r>
              <a:rPr b="1" dirty="0"/>
              <a:t>Monitor data and trends to identify high-risk populations and tailor interventions effectively.</a:t>
            </a:r>
          </a:p>
        </p:txBody>
      </p:sp>
      <p:sp>
        <p:nvSpPr>
          <p:cNvPr id="17" name="Oval 16"/>
          <p:cNvSpPr/>
          <p:nvPr/>
        </p:nvSpPr>
        <p:spPr>
          <a:xfrm>
            <a:off x="640080" y="4251960"/>
            <a:ext cx="566928" cy="566928"/>
          </a:xfrm>
          <a:prstGeom prst="ellipse">
            <a:avLst/>
          </a:prstGeom>
          <a:solidFill>
            <a:srgbClr val="DAA4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0080" y="4370832"/>
            <a:ext cx="566928" cy="274320"/>
          </a:xfrm>
          <a:prstGeom prst="rect">
            <a:avLst/>
          </a:prstGeom>
          <a:noFill/>
        </p:spPr>
        <p:txBody>
          <a:bodyPr wrap="none">
            <a:spAutoFit/>
          </a:bodyPr>
          <a:lstStyle/>
          <a:p>
            <a:pPr algn="ctr">
              <a:defRPr sz="1600" b="1">
                <a:solidFill>
                  <a:srgbClr val="FFFFFF"/>
                </a:solidFill>
              </a:defRPr>
            </a:pPr>
            <a:r>
              <a:t>5</a:t>
            </a:r>
          </a:p>
        </p:txBody>
      </p:sp>
      <p:sp>
        <p:nvSpPr>
          <p:cNvPr id="19" name="TextBox 18"/>
          <p:cNvSpPr txBox="1"/>
          <p:nvPr/>
        </p:nvSpPr>
        <p:spPr>
          <a:xfrm>
            <a:off x="1389888" y="4233672"/>
            <a:ext cx="4215384" cy="553998"/>
          </a:xfrm>
          <a:prstGeom prst="rect">
            <a:avLst/>
          </a:prstGeom>
          <a:noFill/>
        </p:spPr>
        <p:txBody>
          <a:bodyPr wrap="square">
            <a:spAutoFit/>
          </a:bodyPr>
          <a:lstStyle/>
          <a:p>
            <a:pPr>
              <a:defRPr sz="1500">
                <a:solidFill>
                  <a:srgbClr val="232A30"/>
                </a:solidFill>
              </a:defRPr>
            </a:pPr>
            <a:r>
              <a:rPr b="1" dirty="0"/>
              <a:t>Support HIV cluster detection and response services.</a:t>
            </a:r>
          </a:p>
        </p:txBody>
      </p:sp>
      <p:sp>
        <p:nvSpPr>
          <p:cNvPr id="20" name="Oval 19"/>
          <p:cNvSpPr/>
          <p:nvPr/>
        </p:nvSpPr>
        <p:spPr>
          <a:xfrm>
            <a:off x="6217920" y="4251960"/>
            <a:ext cx="566928" cy="566928"/>
          </a:xfrm>
          <a:prstGeom prst="ellipse">
            <a:avLst/>
          </a:prstGeom>
          <a:solidFill>
            <a:srgbClr val="DAA4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217920" y="4370832"/>
            <a:ext cx="566928" cy="274320"/>
          </a:xfrm>
          <a:prstGeom prst="rect">
            <a:avLst/>
          </a:prstGeom>
          <a:noFill/>
        </p:spPr>
        <p:txBody>
          <a:bodyPr wrap="none">
            <a:spAutoFit/>
          </a:bodyPr>
          <a:lstStyle/>
          <a:p>
            <a:pPr algn="ctr">
              <a:defRPr sz="1600" b="1">
                <a:solidFill>
                  <a:srgbClr val="FFFFFF"/>
                </a:solidFill>
              </a:defRPr>
            </a:pPr>
            <a:r>
              <a:t>6</a:t>
            </a:r>
          </a:p>
        </p:txBody>
      </p:sp>
      <p:sp>
        <p:nvSpPr>
          <p:cNvPr id="22" name="TextBox 21"/>
          <p:cNvSpPr txBox="1"/>
          <p:nvPr/>
        </p:nvSpPr>
        <p:spPr>
          <a:xfrm>
            <a:off x="6967728" y="4233672"/>
            <a:ext cx="4828032" cy="784830"/>
          </a:xfrm>
          <a:prstGeom prst="rect">
            <a:avLst/>
          </a:prstGeom>
          <a:noFill/>
        </p:spPr>
        <p:txBody>
          <a:bodyPr wrap="square">
            <a:spAutoFit/>
          </a:bodyPr>
          <a:lstStyle/>
          <a:p>
            <a:pPr>
              <a:defRPr sz="1500">
                <a:solidFill>
                  <a:srgbClr val="232A30"/>
                </a:solidFill>
              </a:defRPr>
            </a:pPr>
            <a:r>
              <a:rPr b="1" dirty="0"/>
              <a:t>Assign all new cases to Disease Intervention Specialists (DIS) for field interview and partner services follow-up.</a:t>
            </a:r>
          </a:p>
        </p:txBody>
      </p:sp>
      <p:sp>
        <p:nvSpPr>
          <p:cNvPr id="23" name="Rectangle 22"/>
          <p:cNvSpPr/>
          <p:nvPr/>
        </p:nvSpPr>
        <p:spPr>
          <a:xfrm>
            <a:off x="502920" y="6547104"/>
            <a:ext cx="11155680" cy="9144"/>
          </a:xfrm>
          <a:prstGeom prst="rect">
            <a:avLst/>
          </a:prstGeom>
          <a:solidFill>
            <a:srgbClr val="DCE1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530352" y="6574536"/>
            <a:ext cx="8229600" cy="201168"/>
          </a:xfrm>
          <a:prstGeom prst="rect">
            <a:avLst/>
          </a:prstGeom>
          <a:noFill/>
        </p:spPr>
        <p:txBody>
          <a:bodyPr wrap="none">
            <a:spAutoFit/>
          </a:bodyPr>
          <a:lstStyle/>
          <a:p>
            <a:pPr>
              <a:defRPr sz="850">
                <a:solidFill>
                  <a:srgbClr val="586069"/>
                </a:solidFill>
              </a:defRPr>
            </a:pPr>
            <a:r>
              <a:t>Delaware Division of Public Health • Bureau of Communicable Disease • HIV Prevention Program</a:t>
            </a:r>
          </a:p>
        </p:txBody>
      </p:sp>
      <p:sp>
        <p:nvSpPr>
          <p:cNvPr id="25" name="TextBox 24"/>
          <p:cNvSpPr txBox="1"/>
          <p:nvPr/>
        </p:nvSpPr>
        <p:spPr>
          <a:xfrm>
            <a:off x="10789920" y="6556248"/>
            <a:ext cx="822960" cy="201168"/>
          </a:xfrm>
          <a:prstGeom prst="rect">
            <a:avLst/>
          </a:prstGeom>
          <a:noFill/>
        </p:spPr>
        <p:txBody>
          <a:bodyPr wrap="none">
            <a:spAutoFit/>
          </a:bodyPr>
          <a:lstStyle/>
          <a:p>
            <a:pPr algn="r">
              <a:defRPr sz="900">
                <a:solidFill>
                  <a:srgbClr val="586069"/>
                </a:solidFill>
              </a:defRPr>
            </a:pPr>
            <a:r>
              <a:t>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rgbClr val="1234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2994660" y="128683"/>
            <a:ext cx="5349240" cy="492443"/>
          </a:xfrm>
          <a:prstGeom prst="rect">
            <a:avLst/>
          </a:prstGeom>
          <a:noFill/>
        </p:spPr>
        <p:txBody>
          <a:bodyPr wrap="square">
            <a:spAutoFit/>
          </a:bodyPr>
          <a:lstStyle/>
          <a:p>
            <a:pPr algn="ctr">
              <a:defRPr sz="2600" b="1">
                <a:solidFill>
                  <a:srgbClr val="FFFFFF"/>
                </a:solidFill>
              </a:defRPr>
            </a:pPr>
            <a:r>
              <a:rPr dirty="0"/>
              <a:t>Core Program Responsibilities</a:t>
            </a:r>
          </a:p>
        </p:txBody>
      </p:sp>
      <p:sp>
        <p:nvSpPr>
          <p:cNvPr id="5" name="Rounded Rectangle 4"/>
          <p:cNvSpPr/>
          <p:nvPr/>
        </p:nvSpPr>
        <p:spPr>
          <a:xfrm>
            <a:off x="640080" y="1005840"/>
            <a:ext cx="5212080" cy="132588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1005840"/>
            <a:ext cx="82296" cy="1325880"/>
          </a:xfrm>
          <a:prstGeom prst="rect">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8680" y="1170432"/>
            <a:ext cx="4800600" cy="411480"/>
          </a:xfrm>
          <a:prstGeom prst="rect">
            <a:avLst/>
          </a:prstGeom>
          <a:noFill/>
        </p:spPr>
        <p:txBody>
          <a:bodyPr wrap="none">
            <a:spAutoFit/>
          </a:bodyPr>
          <a:lstStyle/>
          <a:p>
            <a:pPr>
              <a:defRPr sz="1600" b="1">
                <a:solidFill>
                  <a:srgbClr val="123456"/>
                </a:solidFill>
              </a:defRPr>
            </a:pPr>
            <a:r>
              <a:t>Prevention Education &amp; Outreach</a:t>
            </a:r>
          </a:p>
        </p:txBody>
      </p:sp>
      <p:sp>
        <p:nvSpPr>
          <p:cNvPr id="8" name="TextBox 7"/>
          <p:cNvSpPr txBox="1"/>
          <p:nvPr/>
        </p:nvSpPr>
        <p:spPr>
          <a:xfrm>
            <a:off x="868680" y="1664208"/>
            <a:ext cx="4800600" cy="502919"/>
          </a:xfrm>
          <a:prstGeom prst="rect">
            <a:avLst/>
          </a:prstGeom>
          <a:noFill/>
        </p:spPr>
        <p:txBody>
          <a:bodyPr wrap="square">
            <a:spAutoFit/>
          </a:bodyPr>
          <a:lstStyle/>
          <a:p>
            <a:pPr>
              <a:spcAft>
                <a:spcPts val="600"/>
              </a:spcAft>
              <a:defRPr sz="1300">
                <a:solidFill>
                  <a:srgbClr val="232A30"/>
                </a:solidFill>
              </a:defRPr>
            </a:pPr>
            <a:r>
              <a:rPr b="1" dirty="0"/>
              <a:t>Provide HIV prevention education and community outreach</a:t>
            </a:r>
            <a:r>
              <a:rPr dirty="0"/>
              <a:t>.</a:t>
            </a:r>
          </a:p>
        </p:txBody>
      </p:sp>
      <p:sp>
        <p:nvSpPr>
          <p:cNvPr id="9" name="Rounded Rectangle 8"/>
          <p:cNvSpPr/>
          <p:nvPr/>
        </p:nvSpPr>
        <p:spPr>
          <a:xfrm>
            <a:off x="6217920" y="1005840"/>
            <a:ext cx="5212080" cy="132588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217920" y="1005840"/>
            <a:ext cx="82296" cy="1325880"/>
          </a:xfrm>
          <a:prstGeom prst="rect">
            <a:avLst/>
          </a:prstGeom>
          <a:solidFill>
            <a:srgbClr val="275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446520" y="1170432"/>
            <a:ext cx="4800600" cy="411480"/>
          </a:xfrm>
          <a:prstGeom prst="rect">
            <a:avLst/>
          </a:prstGeom>
          <a:noFill/>
        </p:spPr>
        <p:txBody>
          <a:bodyPr wrap="none">
            <a:spAutoFit/>
          </a:bodyPr>
          <a:lstStyle/>
          <a:p>
            <a:pPr>
              <a:defRPr sz="1600" b="1">
                <a:solidFill>
                  <a:srgbClr val="123456"/>
                </a:solidFill>
              </a:defRPr>
            </a:pPr>
            <a:r>
              <a:t>Testing &amp; Counseling</a:t>
            </a:r>
          </a:p>
        </p:txBody>
      </p:sp>
      <p:sp>
        <p:nvSpPr>
          <p:cNvPr id="12" name="TextBox 11"/>
          <p:cNvSpPr txBox="1"/>
          <p:nvPr/>
        </p:nvSpPr>
        <p:spPr>
          <a:xfrm>
            <a:off x="6446520" y="1664208"/>
            <a:ext cx="4800600" cy="502919"/>
          </a:xfrm>
          <a:prstGeom prst="rect">
            <a:avLst/>
          </a:prstGeom>
          <a:noFill/>
        </p:spPr>
        <p:txBody>
          <a:bodyPr wrap="square">
            <a:spAutoFit/>
          </a:bodyPr>
          <a:lstStyle/>
          <a:p>
            <a:pPr>
              <a:spcAft>
                <a:spcPts val="600"/>
              </a:spcAft>
              <a:defRPr sz="1300">
                <a:solidFill>
                  <a:srgbClr val="232A30"/>
                </a:solidFill>
              </a:defRPr>
            </a:pPr>
            <a:r>
              <a:rPr b="1" dirty="0"/>
              <a:t>Coordinate HIV testing services statewide and expand access to counseling, testing, and referral.</a:t>
            </a:r>
          </a:p>
        </p:txBody>
      </p:sp>
      <p:sp>
        <p:nvSpPr>
          <p:cNvPr id="13" name="Rounded Rectangle 12"/>
          <p:cNvSpPr/>
          <p:nvPr/>
        </p:nvSpPr>
        <p:spPr>
          <a:xfrm>
            <a:off x="640080" y="2651760"/>
            <a:ext cx="5212080" cy="132588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640080" y="2651760"/>
            <a:ext cx="82296" cy="1325880"/>
          </a:xfrm>
          <a:prstGeom prst="rect">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68680" y="2816352"/>
            <a:ext cx="4800600" cy="411480"/>
          </a:xfrm>
          <a:prstGeom prst="rect">
            <a:avLst/>
          </a:prstGeom>
          <a:noFill/>
        </p:spPr>
        <p:txBody>
          <a:bodyPr wrap="none">
            <a:spAutoFit/>
          </a:bodyPr>
          <a:lstStyle/>
          <a:p>
            <a:pPr>
              <a:defRPr sz="1600" b="1">
                <a:solidFill>
                  <a:srgbClr val="123456"/>
                </a:solidFill>
              </a:defRPr>
            </a:pPr>
            <a:r>
              <a:t>PrEP &amp; Prevention Supplies</a:t>
            </a:r>
          </a:p>
        </p:txBody>
      </p:sp>
      <p:sp>
        <p:nvSpPr>
          <p:cNvPr id="16" name="TextBox 15"/>
          <p:cNvSpPr txBox="1"/>
          <p:nvPr/>
        </p:nvSpPr>
        <p:spPr>
          <a:xfrm>
            <a:off x="868680" y="3310128"/>
            <a:ext cx="4800600" cy="502919"/>
          </a:xfrm>
          <a:prstGeom prst="rect">
            <a:avLst/>
          </a:prstGeom>
          <a:noFill/>
        </p:spPr>
        <p:txBody>
          <a:bodyPr wrap="square">
            <a:spAutoFit/>
          </a:bodyPr>
          <a:lstStyle/>
          <a:p>
            <a:pPr>
              <a:spcAft>
                <a:spcPts val="600"/>
              </a:spcAft>
              <a:defRPr sz="1300">
                <a:solidFill>
                  <a:srgbClr val="232A30"/>
                </a:solidFill>
              </a:defRPr>
            </a:pPr>
            <a:r>
              <a:rPr b="1" dirty="0"/>
              <a:t>Promote PrEP education/referrals and oversee condoms and HIV rapid-test inventory</a:t>
            </a:r>
            <a:r>
              <a:rPr dirty="0"/>
              <a:t>.</a:t>
            </a:r>
          </a:p>
        </p:txBody>
      </p:sp>
      <p:sp>
        <p:nvSpPr>
          <p:cNvPr id="17" name="Rounded Rectangle 16"/>
          <p:cNvSpPr/>
          <p:nvPr/>
        </p:nvSpPr>
        <p:spPr>
          <a:xfrm>
            <a:off x="6217920" y="2651760"/>
            <a:ext cx="5212080" cy="132588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6217920" y="2651760"/>
            <a:ext cx="82296" cy="1325880"/>
          </a:xfrm>
          <a:prstGeom prst="rect">
            <a:avLst/>
          </a:prstGeom>
          <a:solidFill>
            <a:srgbClr val="275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446520" y="2816352"/>
            <a:ext cx="4800600" cy="411480"/>
          </a:xfrm>
          <a:prstGeom prst="rect">
            <a:avLst/>
          </a:prstGeom>
          <a:noFill/>
        </p:spPr>
        <p:txBody>
          <a:bodyPr wrap="none">
            <a:spAutoFit/>
          </a:bodyPr>
          <a:lstStyle/>
          <a:p>
            <a:pPr>
              <a:defRPr sz="1600" b="1">
                <a:solidFill>
                  <a:srgbClr val="123456"/>
                </a:solidFill>
              </a:defRPr>
            </a:pPr>
            <a:r>
              <a:t>Training &amp; Technical Assistance</a:t>
            </a:r>
          </a:p>
        </p:txBody>
      </p:sp>
      <p:sp>
        <p:nvSpPr>
          <p:cNvPr id="20" name="TextBox 19"/>
          <p:cNvSpPr txBox="1"/>
          <p:nvPr/>
        </p:nvSpPr>
        <p:spPr>
          <a:xfrm>
            <a:off x="6446520" y="3310128"/>
            <a:ext cx="4800600" cy="502919"/>
          </a:xfrm>
          <a:prstGeom prst="rect">
            <a:avLst/>
          </a:prstGeom>
          <a:noFill/>
        </p:spPr>
        <p:txBody>
          <a:bodyPr wrap="square">
            <a:spAutoFit/>
          </a:bodyPr>
          <a:lstStyle/>
          <a:p>
            <a:pPr>
              <a:spcAft>
                <a:spcPts val="600"/>
              </a:spcAft>
              <a:defRPr sz="1300">
                <a:solidFill>
                  <a:srgbClr val="232A30"/>
                </a:solidFill>
              </a:defRPr>
            </a:pPr>
            <a:r>
              <a:rPr b="1" dirty="0"/>
              <a:t>Coordinate CTR training and provide technical assistance to testing sites and partners.</a:t>
            </a:r>
          </a:p>
        </p:txBody>
      </p:sp>
      <p:sp>
        <p:nvSpPr>
          <p:cNvPr id="21" name="Rounded Rectangle 20"/>
          <p:cNvSpPr/>
          <p:nvPr/>
        </p:nvSpPr>
        <p:spPr>
          <a:xfrm>
            <a:off x="640080" y="4297680"/>
            <a:ext cx="5212080" cy="132588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640080" y="4297680"/>
            <a:ext cx="82296" cy="1325880"/>
          </a:xfrm>
          <a:prstGeom prst="rect">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868680" y="4462272"/>
            <a:ext cx="4800600" cy="411480"/>
          </a:xfrm>
          <a:prstGeom prst="rect">
            <a:avLst/>
          </a:prstGeom>
          <a:noFill/>
        </p:spPr>
        <p:txBody>
          <a:bodyPr wrap="none">
            <a:spAutoFit/>
          </a:bodyPr>
          <a:lstStyle/>
          <a:p>
            <a:pPr>
              <a:defRPr sz="1600" b="1">
                <a:solidFill>
                  <a:srgbClr val="123456"/>
                </a:solidFill>
              </a:defRPr>
            </a:pPr>
            <a:r>
              <a:t>Partnerships</a:t>
            </a:r>
          </a:p>
        </p:txBody>
      </p:sp>
      <p:sp>
        <p:nvSpPr>
          <p:cNvPr id="24" name="TextBox 23"/>
          <p:cNvSpPr txBox="1"/>
          <p:nvPr/>
        </p:nvSpPr>
        <p:spPr>
          <a:xfrm>
            <a:off x="868680" y="4956048"/>
            <a:ext cx="4800600" cy="502919"/>
          </a:xfrm>
          <a:prstGeom prst="rect">
            <a:avLst/>
          </a:prstGeom>
          <a:noFill/>
        </p:spPr>
        <p:txBody>
          <a:bodyPr wrap="square">
            <a:spAutoFit/>
          </a:bodyPr>
          <a:lstStyle/>
          <a:p>
            <a:pPr>
              <a:spcAft>
                <a:spcPts val="600"/>
              </a:spcAft>
              <a:defRPr sz="1300">
                <a:solidFill>
                  <a:srgbClr val="232A30"/>
                </a:solidFill>
              </a:defRPr>
            </a:pPr>
            <a:r>
              <a:rPr b="1" dirty="0"/>
              <a:t>Manage relationships with CBOs, healthcare providers, and community partners.</a:t>
            </a:r>
          </a:p>
        </p:txBody>
      </p:sp>
      <p:sp>
        <p:nvSpPr>
          <p:cNvPr id="25" name="Rounded Rectangle 24"/>
          <p:cNvSpPr/>
          <p:nvPr/>
        </p:nvSpPr>
        <p:spPr>
          <a:xfrm>
            <a:off x="6217920" y="4297680"/>
            <a:ext cx="5212080" cy="132588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217920" y="4297680"/>
            <a:ext cx="82296" cy="1325880"/>
          </a:xfrm>
          <a:prstGeom prst="rect">
            <a:avLst/>
          </a:prstGeom>
          <a:solidFill>
            <a:srgbClr val="275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446520" y="4462272"/>
            <a:ext cx="4800600" cy="411480"/>
          </a:xfrm>
          <a:prstGeom prst="rect">
            <a:avLst/>
          </a:prstGeom>
          <a:noFill/>
        </p:spPr>
        <p:txBody>
          <a:bodyPr wrap="none">
            <a:spAutoFit/>
          </a:bodyPr>
          <a:lstStyle/>
          <a:p>
            <a:pPr>
              <a:defRPr sz="1600" b="1">
                <a:solidFill>
                  <a:srgbClr val="123456"/>
                </a:solidFill>
              </a:defRPr>
            </a:pPr>
            <a:r>
              <a:t>Data &amp; Compliance</a:t>
            </a:r>
          </a:p>
        </p:txBody>
      </p:sp>
      <p:sp>
        <p:nvSpPr>
          <p:cNvPr id="28" name="TextBox 27"/>
          <p:cNvSpPr txBox="1"/>
          <p:nvPr/>
        </p:nvSpPr>
        <p:spPr>
          <a:xfrm>
            <a:off x="6446520" y="4956048"/>
            <a:ext cx="4800600" cy="502919"/>
          </a:xfrm>
          <a:prstGeom prst="rect">
            <a:avLst/>
          </a:prstGeom>
          <a:noFill/>
        </p:spPr>
        <p:txBody>
          <a:bodyPr wrap="square">
            <a:spAutoFit/>
          </a:bodyPr>
          <a:lstStyle/>
          <a:p>
            <a:pPr>
              <a:spcAft>
                <a:spcPts val="600"/>
              </a:spcAft>
              <a:defRPr sz="1300">
                <a:solidFill>
                  <a:srgbClr val="232A30"/>
                </a:solidFill>
              </a:defRPr>
            </a:pPr>
            <a:r>
              <a:rPr b="1" dirty="0"/>
              <a:t>Monitor program performance, reporting, data quality, and CDC grant requirements.</a:t>
            </a:r>
          </a:p>
        </p:txBody>
      </p:sp>
      <p:sp>
        <p:nvSpPr>
          <p:cNvPr id="29" name="Rectangle 28"/>
          <p:cNvSpPr/>
          <p:nvPr/>
        </p:nvSpPr>
        <p:spPr>
          <a:xfrm>
            <a:off x="502920" y="6547104"/>
            <a:ext cx="11155680" cy="9144"/>
          </a:xfrm>
          <a:prstGeom prst="rect">
            <a:avLst/>
          </a:prstGeom>
          <a:solidFill>
            <a:srgbClr val="DCE1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530352" y="6574536"/>
            <a:ext cx="8229600" cy="201168"/>
          </a:xfrm>
          <a:prstGeom prst="rect">
            <a:avLst/>
          </a:prstGeom>
          <a:noFill/>
        </p:spPr>
        <p:txBody>
          <a:bodyPr wrap="none">
            <a:spAutoFit/>
          </a:bodyPr>
          <a:lstStyle/>
          <a:p>
            <a:pPr>
              <a:defRPr sz="850">
                <a:solidFill>
                  <a:srgbClr val="586069"/>
                </a:solidFill>
              </a:defRPr>
            </a:pPr>
            <a:r>
              <a:t>Delaware Division of Public Health • Bureau of Communicable Disease • HIV Prevention Program</a:t>
            </a:r>
          </a:p>
        </p:txBody>
      </p:sp>
      <p:sp>
        <p:nvSpPr>
          <p:cNvPr id="31" name="TextBox 30"/>
          <p:cNvSpPr txBox="1"/>
          <p:nvPr/>
        </p:nvSpPr>
        <p:spPr>
          <a:xfrm>
            <a:off x="10789920" y="6556248"/>
            <a:ext cx="822960" cy="201168"/>
          </a:xfrm>
          <a:prstGeom prst="rect">
            <a:avLst/>
          </a:prstGeom>
          <a:noFill/>
        </p:spPr>
        <p:txBody>
          <a:bodyPr wrap="none">
            <a:spAutoFit/>
          </a:bodyPr>
          <a:lstStyle/>
          <a:p>
            <a:pPr algn="r">
              <a:defRPr sz="900">
                <a:solidFill>
                  <a:srgbClr val="586069"/>
                </a:solidFill>
              </a:defRPr>
            </a:pPr>
            <a:r>
              <a:t>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756834" y="147637"/>
            <a:ext cx="7112845" cy="492443"/>
          </a:xfrm>
          <a:prstGeom prst="rect">
            <a:avLst/>
          </a:prstGeom>
          <a:noFill/>
        </p:spPr>
        <p:txBody>
          <a:bodyPr wrap="none">
            <a:spAutoFit/>
          </a:bodyPr>
          <a:lstStyle/>
          <a:p>
            <a:pPr algn="ctr">
              <a:defRPr sz="2600" b="1">
                <a:solidFill>
                  <a:srgbClr val="FFFFFF"/>
                </a:solidFill>
              </a:defRPr>
            </a:pPr>
            <a:r>
              <a:rPr dirty="0"/>
              <a:t>Community Partnerships &amp; Service Network</a:t>
            </a:r>
          </a:p>
        </p:txBody>
      </p:sp>
      <p:sp>
        <p:nvSpPr>
          <p:cNvPr id="5" name="Rounded Rectangle 4"/>
          <p:cNvSpPr/>
          <p:nvPr/>
        </p:nvSpPr>
        <p:spPr>
          <a:xfrm>
            <a:off x="640080" y="1051560"/>
            <a:ext cx="5303520" cy="361188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1051560"/>
            <a:ext cx="82296" cy="3611880"/>
          </a:xfrm>
          <a:prstGeom prst="rect">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8680" y="1216151"/>
            <a:ext cx="5303520" cy="677108"/>
          </a:xfrm>
          <a:prstGeom prst="rect">
            <a:avLst/>
          </a:prstGeom>
          <a:noFill/>
        </p:spPr>
        <p:txBody>
          <a:bodyPr wrap="square">
            <a:spAutoFit/>
          </a:bodyPr>
          <a:lstStyle/>
          <a:p>
            <a:pPr>
              <a:defRPr sz="1900" b="1">
                <a:solidFill>
                  <a:srgbClr val="123456"/>
                </a:solidFill>
              </a:defRPr>
            </a:pPr>
            <a:r>
              <a:rPr dirty="0"/>
              <a:t>Funded Community-Based Organizations (CBOs)</a:t>
            </a:r>
          </a:p>
        </p:txBody>
      </p:sp>
      <p:sp>
        <p:nvSpPr>
          <p:cNvPr id="8" name="TextBox 7"/>
          <p:cNvSpPr txBox="1"/>
          <p:nvPr/>
        </p:nvSpPr>
        <p:spPr>
          <a:xfrm>
            <a:off x="786384" y="1893259"/>
            <a:ext cx="4892040" cy="2092881"/>
          </a:xfrm>
          <a:prstGeom prst="rect">
            <a:avLst/>
          </a:prstGeom>
          <a:noFill/>
        </p:spPr>
        <p:txBody>
          <a:bodyPr wrap="square">
            <a:spAutoFit/>
          </a:bodyPr>
          <a:lstStyle/>
          <a:p>
            <a:pPr marL="342900" indent="-342900">
              <a:spcAft>
                <a:spcPts val="600"/>
              </a:spcAft>
              <a:buFont typeface="+mj-lt"/>
              <a:buAutoNum type="arabicPeriod"/>
              <a:defRPr sz="1500">
                <a:solidFill>
                  <a:srgbClr val="232A30"/>
                </a:solidFill>
              </a:defRPr>
            </a:pPr>
            <a:r>
              <a:rPr b="1" dirty="0"/>
              <a:t>Latin American Community Center (LACC)</a:t>
            </a:r>
          </a:p>
          <a:p>
            <a:pPr marL="342900" indent="-342900">
              <a:spcAft>
                <a:spcPts val="600"/>
              </a:spcAft>
              <a:buFont typeface="+mj-lt"/>
              <a:buAutoNum type="arabicPeriod"/>
              <a:defRPr sz="1500">
                <a:solidFill>
                  <a:srgbClr val="232A30"/>
                </a:solidFill>
              </a:defRPr>
            </a:pPr>
            <a:r>
              <a:rPr b="1" dirty="0"/>
              <a:t>AIDS Delaware</a:t>
            </a:r>
          </a:p>
          <a:p>
            <a:pPr marL="342900" indent="-342900">
              <a:spcAft>
                <a:spcPts val="600"/>
              </a:spcAft>
              <a:buFont typeface="+mj-lt"/>
              <a:buAutoNum type="arabicPeriod"/>
              <a:defRPr sz="1500">
                <a:solidFill>
                  <a:srgbClr val="232A30"/>
                </a:solidFill>
              </a:defRPr>
            </a:pPr>
            <a:r>
              <a:rPr b="1" dirty="0"/>
              <a:t>Brandywine Counseling &amp; Community Services</a:t>
            </a:r>
          </a:p>
          <a:p>
            <a:pPr>
              <a:spcAft>
                <a:spcPts val="600"/>
              </a:spcAft>
              <a:defRPr sz="1500">
                <a:solidFill>
                  <a:srgbClr val="232A30"/>
                </a:solidFill>
              </a:defRPr>
            </a:pPr>
            <a:endParaRPr lang="en-US" dirty="0"/>
          </a:p>
          <a:p>
            <a:pPr>
              <a:spcAft>
                <a:spcPts val="600"/>
              </a:spcAft>
              <a:defRPr sz="1500">
                <a:solidFill>
                  <a:srgbClr val="232A30"/>
                </a:solidFill>
              </a:defRPr>
            </a:pPr>
            <a:endParaRPr lang="en-US" dirty="0"/>
          </a:p>
          <a:p>
            <a:pPr>
              <a:spcAft>
                <a:spcPts val="600"/>
              </a:spcAft>
              <a:defRPr sz="1500">
                <a:solidFill>
                  <a:srgbClr val="232A30"/>
                </a:solidFill>
              </a:defRPr>
            </a:pPr>
            <a:r>
              <a:rPr dirty="0"/>
              <a:t>These CBOs deliver HIV prevention services throughout Delaware.</a:t>
            </a:r>
          </a:p>
        </p:txBody>
      </p:sp>
      <p:sp>
        <p:nvSpPr>
          <p:cNvPr id="9" name="Rounded Rectangle 8"/>
          <p:cNvSpPr/>
          <p:nvPr/>
        </p:nvSpPr>
        <p:spPr>
          <a:xfrm>
            <a:off x="6172200" y="1051560"/>
            <a:ext cx="5349240" cy="361188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172200" y="1051560"/>
            <a:ext cx="82296" cy="3611880"/>
          </a:xfrm>
          <a:prstGeom prst="rect">
            <a:avLst/>
          </a:prstGeom>
          <a:solidFill>
            <a:srgbClr val="275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400800" y="1216151"/>
            <a:ext cx="4937759" cy="411480"/>
          </a:xfrm>
          <a:prstGeom prst="rect">
            <a:avLst/>
          </a:prstGeom>
          <a:noFill/>
        </p:spPr>
        <p:txBody>
          <a:bodyPr wrap="none">
            <a:spAutoFit/>
          </a:bodyPr>
          <a:lstStyle/>
          <a:p>
            <a:pPr>
              <a:defRPr sz="1900" b="1">
                <a:solidFill>
                  <a:srgbClr val="123456"/>
                </a:solidFill>
              </a:defRPr>
            </a:pPr>
            <a:r>
              <a:t>Memorandums of Understanding (MOUs)</a:t>
            </a:r>
          </a:p>
        </p:txBody>
      </p:sp>
      <p:sp>
        <p:nvSpPr>
          <p:cNvPr id="12" name="TextBox 11"/>
          <p:cNvSpPr txBox="1"/>
          <p:nvPr/>
        </p:nvSpPr>
        <p:spPr>
          <a:xfrm>
            <a:off x="6400800" y="1709928"/>
            <a:ext cx="4937759" cy="1831271"/>
          </a:xfrm>
          <a:prstGeom prst="rect">
            <a:avLst/>
          </a:prstGeom>
          <a:noFill/>
        </p:spPr>
        <p:txBody>
          <a:bodyPr wrap="square">
            <a:spAutoFit/>
          </a:bodyPr>
          <a:lstStyle/>
          <a:p>
            <a:pPr marL="342900" indent="-342900">
              <a:spcAft>
                <a:spcPts val="600"/>
              </a:spcAft>
              <a:buFont typeface="+mj-lt"/>
              <a:buAutoNum type="arabicPeriod"/>
              <a:defRPr sz="1400">
                <a:solidFill>
                  <a:srgbClr val="232A30"/>
                </a:solidFill>
              </a:defRPr>
            </a:pPr>
            <a:r>
              <a:rPr b="1" dirty="0" err="1"/>
              <a:t>Conexio</a:t>
            </a:r>
            <a:r>
              <a:rPr b="1" dirty="0"/>
              <a:t> Care</a:t>
            </a:r>
            <a:r>
              <a:rPr lang="en-US" dirty="0"/>
              <a:t>: </a:t>
            </a:r>
            <a:r>
              <a:rPr dirty="0"/>
              <a:t>Harm Reduction &amp; Prevention Supply Distribution</a:t>
            </a:r>
          </a:p>
          <a:p>
            <a:pPr marL="342900" indent="-342900">
              <a:spcAft>
                <a:spcPts val="600"/>
              </a:spcAft>
              <a:buFont typeface="+mj-lt"/>
              <a:buAutoNum type="arabicPeriod"/>
              <a:defRPr sz="1400">
                <a:solidFill>
                  <a:srgbClr val="232A30"/>
                </a:solidFill>
              </a:defRPr>
            </a:pPr>
            <a:r>
              <a:rPr b="1" dirty="0"/>
              <a:t>Delaware HIV Consortium</a:t>
            </a:r>
            <a:r>
              <a:rPr lang="en-US" dirty="0"/>
              <a:t>: </a:t>
            </a:r>
            <a:r>
              <a:rPr dirty="0"/>
              <a:t>Harm Reduction &amp; Prevention Supply Distribution</a:t>
            </a:r>
          </a:p>
          <a:p>
            <a:pPr marL="342900" indent="-342900">
              <a:spcAft>
                <a:spcPts val="600"/>
              </a:spcAft>
              <a:buFont typeface="+mj-lt"/>
              <a:buAutoNum type="arabicPeriod"/>
              <a:defRPr sz="1400">
                <a:solidFill>
                  <a:srgbClr val="232A30"/>
                </a:solidFill>
              </a:defRPr>
            </a:pPr>
            <a:r>
              <a:rPr b="1" dirty="0"/>
              <a:t>Beautiful Gate Outreach Center</a:t>
            </a:r>
            <a:r>
              <a:rPr lang="en-US" dirty="0"/>
              <a:t>: </a:t>
            </a:r>
            <a:r>
              <a:rPr dirty="0"/>
              <a:t>HIV Testing Services</a:t>
            </a:r>
          </a:p>
          <a:p>
            <a:pPr marL="342900" indent="-342900">
              <a:spcAft>
                <a:spcPts val="600"/>
              </a:spcAft>
              <a:buFont typeface="+mj-lt"/>
              <a:buAutoNum type="arabicPeriod"/>
              <a:defRPr sz="1400">
                <a:solidFill>
                  <a:srgbClr val="232A30"/>
                </a:solidFill>
              </a:defRPr>
            </a:pPr>
            <a:r>
              <a:rPr b="1" dirty="0"/>
              <a:t>University of Delaware</a:t>
            </a:r>
            <a:r>
              <a:rPr lang="en-US" dirty="0"/>
              <a:t>: </a:t>
            </a:r>
            <a:r>
              <a:rPr dirty="0"/>
              <a:t>HIV Testing Services</a:t>
            </a:r>
          </a:p>
        </p:txBody>
      </p:sp>
      <p:sp>
        <p:nvSpPr>
          <p:cNvPr id="13" name="TextBox 12"/>
          <p:cNvSpPr txBox="1"/>
          <p:nvPr/>
        </p:nvSpPr>
        <p:spPr>
          <a:xfrm>
            <a:off x="731520" y="5074920"/>
            <a:ext cx="10277856" cy="707886"/>
          </a:xfrm>
          <a:prstGeom prst="rect">
            <a:avLst/>
          </a:prstGeom>
          <a:noFill/>
        </p:spPr>
        <p:txBody>
          <a:bodyPr wrap="square">
            <a:spAutoFit/>
          </a:bodyPr>
          <a:lstStyle/>
          <a:p>
            <a:pPr algn="ctr">
              <a:defRPr sz="2000" b="1">
                <a:solidFill>
                  <a:srgbClr val="123456"/>
                </a:solidFill>
              </a:defRPr>
            </a:pPr>
            <a:r>
              <a:rPr dirty="0"/>
              <a:t>Partnership goal: expand prevention services, testing access, harm-reduction resources, and community reach.</a:t>
            </a:r>
          </a:p>
        </p:txBody>
      </p:sp>
      <p:sp>
        <p:nvSpPr>
          <p:cNvPr id="14" name="Rectangle 13"/>
          <p:cNvSpPr/>
          <p:nvPr/>
        </p:nvSpPr>
        <p:spPr>
          <a:xfrm>
            <a:off x="502920" y="6547104"/>
            <a:ext cx="11155680" cy="9144"/>
          </a:xfrm>
          <a:prstGeom prst="rect">
            <a:avLst/>
          </a:prstGeom>
          <a:solidFill>
            <a:srgbClr val="DCE1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30352" y="6574536"/>
            <a:ext cx="8229600" cy="201168"/>
          </a:xfrm>
          <a:prstGeom prst="rect">
            <a:avLst/>
          </a:prstGeom>
          <a:noFill/>
        </p:spPr>
        <p:txBody>
          <a:bodyPr wrap="none">
            <a:spAutoFit/>
          </a:bodyPr>
          <a:lstStyle/>
          <a:p>
            <a:pPr>
              <a:defRPr sz="850">
                <a:solidFill>
                  <a:srgbClr val="586069"/>
                </a:solidFill>
              </a:defRPr>
            </a:pPr>
            <a:r>
              <a:t>Delaware Division of Public Health • Bureau of Communicable Disease • HIV Prevention Program</a:t>
            </a:r>
          </a:p>
        </p:txBody>
      </p:sp>
      <p:sp>
        <p:nvSpPr>
          <p:cNvPr id="16" name="TextBox 15"/>
          <p:cNvSpPr txBox="1"/>
          <p:nvPr/>
        </p:nvSpPr>
        <p:spPr>
          <a:xfrm>
            <a:off x="10789920" y="6556248"/>
            <a:ext cx="822960" cy="201168"/>
          </a:xfrm>
          <a:prstGeom prst="rect">
            <a:avLst/>
          </a:prstGeom>
          <a:noFill/>
        </p:spPr>
        <p:txBody>
          <a:bodyPr wrap="none">
            <a:spAutoFit/>
          </a:bodyPr>
          <a:lstStyle/>
          <a:p>
            <a:pPr algn="r">
              <a:defRPr sz="900">
                <a:solidFill>
                  <a:srgbClr val="586069"/>
                </a:solidFill>
              </a:defRPr>
            </a:pPr>
            <a:r>
              <a:t>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rgbClr val="1234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2787610" y="109728"/>
            <a:ext cx="5891356" cy="492443"/>
          </a:xfrm>
          <a:prstGeom prst="rect">
            <a:avLst/>
          </a:prstGeom>
          <a:noFill/>
        </p:spPr>
        <p:txBody>
          <a:bodyPr wrap="none">
            <a:spAutoFit/>
          </a:bodyPr>
          <a:lstStyle/>
          <a:p>
            <a:pPr algn="ctr">
              <a:defRPr sz="2600" b="1">
                <a:solidFill>
                  <a:srgbClr val="FFFFFF"/>
                </a:solidFill>
              </a:defRPr>
            </a:pPr>
            <a:r>
              <a:rPr dirty="0"/>
              <a:t>Needle/Syringe Exchange Program</a:t>
            </a:r>
          </a:p>
        </p:txBody>
      </p:sp>
      <p:sp>
        <p:nvSpPr>
          <p:cNvPr id="5" name="TextBox 4"/>
          <p:cNvSpPr txBox="1"/>
          <p:nvPr/>
        </p:nvSpPr>
        <p:spPr>
          <a:xfrm>
            <a:off x="640079" y="960120"/>
            <a:ext cx="11551615" cy="400110"/>
          </a:xfrm>
          <a:prstGeom prst="rect">
            <a:avLst/>
          </a:prstGeom>
          <a:noFill/>
        </p:spPr>
        <p:txBody>
          <a:bodyPr wrap="square">
            <a:spAutoFit/>
          </a:bodyPr>
          <a:lstStyle/>
          <a:p>
            <a:pPr>
              <a:defRPr sz="2000" b="1">
                <a:solidFill>
                  <a:srgbClr val="123456"/>
                </a:solidFill>
              </a:defRPr>
            </a:pPr>
            <a:r>
              <a:rPr dirty="0"/>
              <a:t>Mobile harm-reduction services for active drug injectors residing within</a:t>
            </a:r>
            <a:r>
              <a:rPr lang="en-US" dirty="0"/>
              <a:t> Delaware.</a:t>
            </a:r>
            <a:endParaRPr dirty="0"/>
          </a:p>
        </p:txBody>
      </p:sp>
      <p:sp>
        <p:nvSpPr>
          <p:cNvPr id="6" name="Rounded Rectangle 5"/>
          <p:cNvSpPr/>
          <p:nvPr/>
        </p:nvSpPr>
        <p:spPr>
          <a:xfrm>
            <a:off x="731520" y="1874519"/>
            <a:ext cx="5074920" cy="1124714"/>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31520" y="1874519"/>
            <a:ext cx="82296" cy="1051560"/>
          </a:xfrm>
          <a:prstGeom prst="rect">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60120" y="2039112"/>
            <a:ext cx="4663440" cy="411480"/>
          </a:xfrm>
          <a:prstGeom prst="rect">
            <a:avLst/>
          </a:prstGeom>
          <a:noFill/>
        </p:spPr>
        <p:txBody>
          <a:bodyPr wrap="none">
            <a:spAutoFit/>
          </a:bodyPr>
          <a:lstStyle/>
          <a:p>
            <a:pPr>
              <a:defRPr sz="1400" b="1">
                <a:solidFill>
                  <a:srgbClr val="123456"/>
                </a:solidFill>
              </a:defRPr>
            </a:pPr>
            <a:r>
              <a:t>Service 1</a:t>
            </a:r>
          </a:p>
        </p:txBody>
      </p:sp>
      <p:sp>
        <p:nvSpPr>
          <p:cNvPr id="9" name="TextBox 8"/>
          <p:cNvSpPr txBox="1"/>
          <p:nvPr/>
        </p:nvSpPr>
        <p:spPr>
          <a:xfrm>
            <a:off x="960120" y="2336293"/>
            <a:ext cx="4663440" cy="228599"/>
          </a:xfrm>
          <a:prstGeom prst="rect">
            <a:avLst/>
          </a:prstGeom>
          <a:noFill/>
        </p:spPr>
        <p:txBody>
          <a:bodyPr wrap="square">
            <a:spAutoFit/>
          </a:bodyPr>
          <a:lstStyle/>
          <a:p>
            <a:pPr>
              <a:spcAft>
                <a:spcPts val="600"/>
              </a:spcAft>
              <a:defRPr sz="1200">
                <a:solidFill>
                  <a:srgbClr val="232A30"/>
                </a:solidFill>
              </a:defRPr>
            </a:pPr>
            <a:r>
              <a:rPr dirty="0"/>
              <a:t>Provision of clean syringes through a 1-for-1 exchange to reduce risk of HIV, hepatitis, and other blood-borne infections.</a:t>
            </a:r>
          </a:p>
        </p:txBody>
      </p:sp>
      <p:sp>
        <p:nvSpPr>
          <p:cNvPr id="10" name="Rounded Rectangle 9"/>
          <p:cNvSpPr/>
          <p:nvPr/>
        </p:nvSpPr>
        <p:spPr>
          <a:xfrm>
            <a:off x="6217920" y="1874519"/>
            <a:ext cx="5074920" cy="105156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217920" y="1874519"/>
            <a:ext cx="82296" cy="1051560"/>
          </a:xfrm>
          <a:prstGeom prst="rect">
            <a:avLst/>
          </a:prstGeom>
          <a:solidFill>
            <a:srgbClr val="DAA4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46520" y="2039112"/>
            <a:ext cx="4663440" cy="411480"/>
          </a:xfrm>
          <a:prstGeom prst="rect">
            <a:avLst/>
          </a:prstGeom>
          <a:noFill/>
        </p:spPr>
        <p:txBody>
          <a:bodyPr wrap="none">
            <a:spAutoFit/>
          </a:bodyPr>
          <a:lstStyle/>
          <a:p>
            <a:pPr>
              <a:defRPr sz="1400" b="1">
                <a:solidFill>
                  <a:srgbClr val="123456"/>
                </a:solidFill>
              </a:defRPr>
            </a:pPr>
            <a:r>
              <a:t>Service 2</a:t>
            </a:r>
          </a:p>
        </p:txBody>
      </p:sp>
      <p:sp>
        <p:nvSpPr>
          <p:cNvPr id="13" name="TextBox 12"/>
          <p:cNvSpPr txBox="1"/>
          <p:nvPr/>
        </p:nvSpPr>
        <p:spPr>
          <a:xfrm>
            <a:off x="6446520" y="2532887"/>
            <a:ext cx="4663440" cy="228599"/>
          </a:xfrm>
          <a:prstGeom prst="rect">
            <a:avLst/>
          </a:prstGeom>
          <a:noFill/>
        </p:spPr>
        <p:txBody>
          <a:bodyPr wrap="square">
            <a:spAutoFit/>
          </a:bodyPr>
          <a:lstStyle/>
          <a:p>
            <a:pPr>
              <a:spcAft>
                <a:spcPts val="600"/>
              </a:spcAft>
              <a:defRPr sz="1200">
                <a:solidFill>
                  <a:srgbClr val="232A30"/>
                </a:solidFill>
              </a:defRPr>
            </a:pPr>
            <a:r>
              <a:t>Provision of HIV risk-reduction counseling and supplies.</a:t>
            </a:r>
          </a:p>
        </p:txBody>
      </p:sp>
      <p:sp>
        <p:nvSpPr>
          <p:cNvPr id="14" name="Rounded Rectangle 13"/>
          <p:cNvSpPr/>
          <p:nvPr/>
        </p:nvSpPr>
        <p:spPr>
          <a:xfrm>
            <a:off x="731520" y="3200400"/>
            <a:ext cx="5074920" cy="105156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731520" y="3200400"/>
            <a:ext cx="82296" cy="1051560"/>
          </a:xfrm>
          <a:prstGeom prst="rect">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60120" y="3364992"/>
            <a:ext cx="4663440" cy="411480"/>
          </a:xfrm>
          <a:prstGeom prst="rect">
            <a:avLst/>
          </a:prstGeom>
          <a:noFill/>
        </p:spPr>
        <p:txBody>
          <a:bodyPr wrap="none">
            <a:spAutoFit/>
          </a:bodyPr>
          <a:lstStyle/>
          <a:p>
            <a:pPr>
              <a:defRPr sz="1400" b="1">
                <a:solidFill>
                  <a:srgbClr val="123456"/>
                </a:solidFill>
              </a:defRPr>
            </a:pPr>
            <a:r>
              <a:t>Service 3</a:t>
            </a:r>
          </a:p>
        </p:txBody>
      </p:sp>
      <p:sp>
        <p:nvSpPr>
          <p:cNvPr id="17" name="TextBox 16"/>
          <p:cNvSpPr txBox="1"/>
          <p:nvPr/>
        </p:nvSpPr>
        <p:spPr>
          <a:xfrm>
            <a:off x="960120" y="3858768"/>
            <a:ext cx="4663440" cy="228599"/>
          </a:xfrm>
          <a:prstGeom prst="rect">
            <a:avLst/>
          </a:prstGeom>
          <a:noFill/>
        </p:spPr>
        <p:txBody>
          <a:bodyPr wrap="square">
            <a:spAutoFit/>
          </a:bodyPr>
          <a:lstStyle/>
          <a:p>
            <a:pPr>
              <a:spcAft>
                <a:spcPts val="600"/>
              </a:spcAft>
              <a:defRPr sz="1200">
                <a:solidFill>
                  <a:srgbClr val="232A30"/>
                </a:solidFill>
              </a:defRPr>
            </a:pPr>
            <a:r>
              <a:rPr dirty="0"/>
              <a:t>Active referral to HIV, hepatitis, and substance-use treatment services.</a:t>
            </a:r>
          </a:p>
        </p:txBody>
      </p:sp>
      <p:sp>
        <p:nvSpPr>
          <p:cNvPr id="18" name="Rounded Rectangle 17"/>
          <p:cNvSpPr/>
          <p:nvPr/>
        </p:nvSpPr>
        <p:spPr>
          <a:xfrm>
            <a:off x="6217920" y="3200400"/>
            <a:ext cx="5074920" cy="105156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217920" y="3200400"/>
            <a:ext cx="82296" cy="1051560"/>
          </a:xfrm>
          <a:prstGeom prst="rect">
            <a:avLst/>
          </a:prstGeom>
          <a:solidFill>
            <a:srgbClr val="DAA4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446520" y="3364992"/>
            <a:ext cx="4663440" cy="411480"/>
          </a:xfrm>
          <a:prstGeom prst="rect">
            <a:avLst/>
          </a:prstGeom>
          <a:noFill/>
        </p:spPr>
        <p:txBody>
          <a:bodyPr wrap="none">
            <a:spAutoFit/>
          </a:bodyPr>
          <a:lstStyle/>
          <a:p>
            <a:pPr>
              <a:defRPr sz="1400" b="1">
                <a:solidFill>
                  <a:srgbClr val="123456"/>
                </a:solidFill>
              </a:defRPr>
            </a:pPr>
            <a:r>
              <a:t>Service 4</a:t>
            </a:r>
          </a:p>
        </p:txBody>
      </p:sp>
      <p:sp>
        <p:nvSpPr>
          <p:cNvPr id="21" name="TextBox 20"/>
          <p:cNvSpPr txBox="1"/>
          <p:nvPr/>
        </p:nvSpPr>
        <p:spPr>
          <a:xfrm>
            <a:off x="6446520" y="3858768"/>
            <a:ext cx="4663440" cy="228599"/>
          </a:xfrm>
          <a:prstGeom prst="rect">
            <a:avLst/>
          </a:prstGeom>
          <a:noFill/>
        </p:spPr>
        <p:txBody>
          <a:bodyPr wrap="square">
            <a:spAutoFit/>
          </a:bodyPr>
          <a:lstStyle/>
          <a:p>
            <a:pPr>
              <a:spcAft>
                <a:spcPts val="600"/>
              </a:spcAft>
              <a:defRPr sz="1200">
                <a:solidFill>
                  <a:srgbClr val="232A30"/>
                </a:solidFill>
              </a:defRPr>
            </a:pPr>
            <a:r>
              <a:t>HIV testing services for clients and residents of served communities.</a:t>
            </a:r>
          </a:p>
        </p:txBody>
      </p:sp>
      <p:sp>
        <p:nvSpPr>
          <p:cNvPr id="22" name="Rounded Rectangle 21"/>
          <p:cNvSpPr/>
          <p:nvPr/>
        </p:nvSpPr>
        <p:spPr>
          <a:xfrm>
            <a:off x="731520" y="4526279"/>
            <a:ext cx="5074920" cy="105156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731520" y="4526279"/>
            <a:ext cx="82296" cy="1051560"/>
          </a:xfrm>
          <a:prstGeom prst="rect">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60120" y="4690871"/>
            <a:ext cx="4663440" cy="411480"/>
          </a:xfrm>
          <a:prstGeom prst="rect">
            <a:avLst/>
          </a:prstGeom>
          <a:noFill/>
        </p:spPr>
        <p:txBody>
          <a:bodyPr wrap="none">
            <a:spAutoFit/>
          </a:bodyPr>
          <a:lstStyle/>
          <a:p>
            <a:pPr>
              <a:defRPr sz="1400" b="1">
                <a:solidFill>
                  <a:srgbClr val="123456"/>
                </a:solidFill>
              </a:defRPr>
            </a:pPr>
            <a:r>
              <a:t>Service 5</a:t>
            </a:r>
          </a:p>
        </p:txBody>
      </p:sp>
      <p:sp>
        <p:nvSpPr>
          <p:cNvPr id="25" name="TextBox 24"/>
          <p:cNvSpPr txBox="1"/>
          <p:nvPr/>
        </p:nvSpPr>
        <p:spPr>
          <a:xfrm>
            <a:off x="960120" y="5184647"/>
            <a:ext cx="4663440" cy="228599"/>
          </a:xfrm>
          <a:prstGeom prst="rect">
            <a:avLst/>
          </a:prstGeom>
          <a:noFill/>
        </p:spPr>
        <p:txBody>
          <a:bodyPr wrap="square">
            <a:spAutoFit/>
          </a:bodyPr>
          <a:lstStyle/>
          <a:p>
            <a:pPr>
              <a:spcAft>
                <a:spcPts val="600"/>
              </a:spcAft>
              <a:defRPr sz="1200">
                <a:solidFill>
                  <a:srgbClr val="232A30"/>
                </a:solidFill>
              </a:defRPr>
            </a:pPr>
            <a:r>
              <a:t>Potential additions: pregnancy testing and hepatitis vaccination services.</a:t>
            </a:r>
          </a:p>
        </p:txBody>
      </p:sp>
      <p:sp>
        <p:nvSpPr>
          <p:cNvPr id="26" name="Rounded Rectangle 25"/>
          <p:cNvSpPr/>
          <p:nvPr/>
        </p:nvSpPr>
        <p:spPr>
          <a:xfrm>
            <a:off x="6217920" y="4526279"/>
            <a:ext cx="5074920" cy="105156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6217920" y="4526279"/>
            <a:ext cx="82296" cy="1051560"/>
          </a:xfrm>
          <a:prstGeom prst="rect">
            <a:avLst/>
          </a:prstGeom>
          <a:solidFill>
            <a:srgbClr val="DAA4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6446520" y="4690871"/>
            <a:ext cx="4663440" cy="411480"/>
          </a:xfrm>
          <a:prstGeom prst="rect">
            <a:avLst/>
          </a:prstGeom>
          <a:noFill/>
        </p:spPr>
        <p:txBody>
          <a:bodyPr wrap="none">
            <a:spAutoFit/>
          </a:bodyPr>
          <a:lstStyle/>
          <a:p>
            <a:pPr>
              <a:defRPr sz="1400" b="1">
                <a:solidFill>
                  <a:srgbClr val="123456"/>
                </a:solidFill>
              </a:defRPr>
            </a:pPr>
            <a:r>
              <a:t>Service 6</a:t>
            </a:r>
          </a:p>
        </p:txBody>
      </p:sp>
      <p:sp>
        <p:nvSpPr>
          <p:cNvPr id="29" name="TextBox 28"/>
          <p:cNvSpPr txBox="1"/>
          <p:nvPr/>
        </p:nvSpPr>
        <p:spPr>
          <a:xfrm>
            <a:off x="6446520" y="5184647"/>
            <a:ext cx="4663440" cy="228599"/>
          </a:xfrm>
          <a:prstGeom prst="rect">
            <a:avLst/>
          </a:prstGeom>
          <a:noFill/>
        </p:spPr>
        <p:txBody>
          <a:bodyPr wrap="square">
            <a:spAutoFit/>
          </a:bodyPr>
          <a:lstStyle/>
          <a:p>
            <a:pPr>
              <a:spcAft>
                <a:spcPts val="600"/>
              </a:spcAft>
              <a:defRPr sz="1200">
                <a:solidFill>
                  <a:srgbClr val="232A30"/>
                </a:solidFill>
              </a:defRPr>
            </a:pPr>
            <a:r>
              <a:t>Services are provided via mobile van.</a:t>
            </a:r>
          </a:p>
        </p:txBody>
      </p:sp>
      <p:sp>
        <p:nvSpPr>
          <p:cNvPr id="30" name="Rectangle 29"/>
          <p:cNvSpPr/>
          <p:nvPr/>
        </p:nvSpPr>
        <p:spPr>
          <a:xfrm>
            <a:off x="502920" y="6547104"/>
            <a:ext cx="11155680" cy="9144"/>
          </a:xfrm>
          <a:prstGeom prst="rect">
            <a:avLst/>
          </a:prstGeom>
          <a:solidFill>
            <a:srgbClr val="DCE1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530352" y="6574536"/>
            <a:ext cx="8229600" cy="201168"/>
          </a:xfrm>
          <a:prstGeom prst="rect">
            <a:avLst/>
          </a:prstGeom>
          <a:noFill/>
        </p:spPr>
        <p:txBody>
          <a:bodyPr wrap="none">
            <a:spAutoFit/>
          </a:bodyPr>
          <a:lstStyle/>
          <a:p>
            <a:pPr>
              <a:defRPr sz="850">
                <a:solidFill>
                  <a:srgbClr val="586069"/>
                </a:solidFill>
              </a:defRPr>
            </a:pPr>
            <a:r>
              <a:t>Delaware Division of Public Health • Bureau of Communicable Disease • HIV Prevention Program</a:t>
            </a:r>
          </a:p>
        </p:txBody>
      </p:sp>
      <p:sp>
        <p:nvSpPr>
          <p:cNvPr id="32" name="TextBox 31"/>
          <p:cNvSpPr txBox="1"/>
          <p:nvPr/>
        </p:nvSpPr>
        <p:spPr>
          <a:xfrm>
            <a:off x="10789920" y="6556248"/>
            <a:ext cx="822960" cy="201168"/>
          </a:xfrm>
          <a:prstGeom prst="rect">
            <a:avLst/>
          </a:prstGeom>
          <a:noFill/>
        </p:spPr>
        <p:txBody>
          <a:bodyPr wrap="none">
            <a:spAutoFit/>
          </a:bodyPr>
          <a:lstStyle/>
          <a:p>
            <a:pPr algn="r">
              <a:defRPr sz="900">
                <a:solidFill>
                  <a:srgbClr val="586069"/>
                </a:solidFill>
              </a:defRPr>
            </a:pPr>
            <a:r>
              <a:t>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2999232" y="129349"/>
            <a:ext cx="5358384" cy="492443"/>
          </a:xfrm>
          <a:prstGeom prst="rect">
            <a:avLst/>
          </a:prstGeom>
          <a:noFill/>
        </p:spPr>
        <p:txBody>
          <a:bodyPr wrap="square">
            <a:spAutoFit/>
          </a:bodyPr>
          <a:lstStyle/>
          <a:p>
            <a:pPr algn="ctr">
              <a:defRPr sz="2600" b="1">
                <a:solidFill>
                  <a:srgbClr val="FFFFFF"/>
                </a:solidFill>
              </a:defRPr>
            </a:pPr>
            <a:r>
              <a:rPr dirty="0"/>
              <a:t>Related HIV &amp; STI Programs</a:t>
            </a:r>
          </a:p>
        </p:txBody>
      </p:sp>
      <p:sp>
        <p:nvSpPr>
          <p:cNvPr id="5" name="Rounded Rectangle 4"/>
          <p:cNvSpPr/>
          <p:nvPr/>
        </p:nvSpPr>
        <p:spPr>
          <a:xfrm>
            <a:off x="502920" y="960120"/>
            <a:ext cx="2743200" cy="443484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502920" y="960120"/>
            <a:ext cx="82296" cy="4434840"/>
          </a:xfrm>
          <a:prstGeom prst="rect">
            <a:avLst/>
          </a:prstGeom>
          <a:solidFill>
            <a:srgbClr val="275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31520" y="1124712"/>
            <a:ext cx="2697480" cy="1138773"/>
          </a:xfrm>
          <a:prstGeom prst="rect">
            <a:avLst/>
          </a:prstGeom>
          <a:noFill/>
        </p:spPr>
        <p:txBody>
          <a:bodyPr wrap="square">
            <a:spAutoFit/>
          </a:bodyPr>
          <a:lstStyle/>
          <a:p>
            <a:pPr>
              <a:defRPr sz="1700" b="1">
                <a:solidFill>
                  <a:srgbClr val="123456"/>
                </a:solidFill>
              </a:defRPr>
            </a:pPr>
            <a:r>
              <a:rPr dirty="0"/>
              <a:t>HIV Surveillance Program</a:t>
            </a:r>
            <a:endParaRPr lang="en-US" dirty="0"/>
          </a:p>
          <a:p>
            <a:pPr>
              <a:defRPr sz="1700" b="1">
                <a:solidFill>
                  <a:srgbClr val="123456"/>
                </a:solidFill>
              </a:defRPr>
            </a:pPr>
            <a:endParaRPr lang="en-US" dirty="0"/>
          </a:p>
          <a:p>
            <a:pPr>
              <a:defRPr sz="1700" b="1">
                <a:solidFill>
                  <a:srgbClr val="123456"/>
                </a:solidFill>
              </a:defRPr>
            </a:pPr>
            <a:endParaRPr dirty="0"/>
          </a:p>
        </p:txBody>
      </p:sp>
      <p:sp>
        <p:nvSpPr>
          <p:cNvPr id="8" name="TextBox 7"/>
          <p:cNvSpPr txBox="1"/>
          <p:nvPr/>
        </p:nvSpPr>
        <p:spPr>
          <a:xfrm>
            <a:off x="731520" y="1773936"/>
            <a:ext cx="2331720" cy="2951577"/>
          </a:xfrm>
          <a:prstGeom prst="rect">
            <a:avLst/>
          </a:prstGeom>
          <a:noFill/>
        </p:spPr>
        <p:txBody>
          <a:bodyPr wrap="square">
            <a:spAutoFit/>
          </a:bodyPr>
          <a:lstStyle/>
          <a:p>
            <a:pPr>
              <a:spcAft>
                <a:spcPts val="600"/>
              </a:spcAft>
              <a:defRPr sz="1220">
                <a:solidFill>
                  <a:srgbClr val="232A30"/>
                </a:solidFill>
              </a:defRPr>
            </a:pPr>
            <a:r>
              <a:rPr b="1" dirty="0"/>
              <a:t>Administrator: </a:t>
            </a:r>
            <a:r>
              <a:rPr dirty="0"/>
              <a:t>Charlene Rodriguez</a:t>
            </a:r>
          </a:p>
          <a:p>
            <a:pPr>
              <a:spcAft>
                <a:spcPts val="600"/>
              </a:spcAft>
              <a:defRPr sz="1220">
                <a:solidFill>
                  <a:srgbClr val="232A30"/>
                </a:solidFill>
              </a:defRPr>
            </a:pPr>
            <a:r>
              <a:rPr dirty="0"/>
              <a:t>Conducts ongoing, systematic collection, analysis, interpretation, and dissemination of population-based HIV data.</a:t>
            </a:r>
          </a:p>
          <a:p>
            <a:pPr>
              <a:spcAft>
                <a:spcPts val="600"/>
              </a:spcAft>
              <a:defRPr sz="1220">
                <a:solidFill>
                  <a:srgbClr val="232A30"/>
                </a:solidFill>
              </a:defRPr>
            </a:pPr>
            <a:r>
              <a:rPr dirty="0"/>
              <a:t>Works with providers, hospitals, laboratories, and CBOs to monitor trends and disease burden.</a:t>
            </a:r>
          </a:p>
          <a:p>
            <a:pPr>
              <a:spcAft>
                <a:spcPts val="600"/>
              </a:spcAft>
              <a:defRPr sz="1220">
                <a:solidFill>
                  <a:srgbClr val="232A30"/>
                </a:solidFill>
              </a:defRPr>
            </a:pPr>
            <a:r>
              <a:rPr dirty="0"/>
              <a:t>HIV diagnoses are reportable under Delaware law and regulations.</a:t>
            </a:r>
          </a:p>
        </p:txBody>
      </p:sp>
      <p:sp>
        <p:nvSpPr>
          <p:cNvPr id="9" name="Rounded Rectangle 8"/>
          <p:cNvSpPr/>
          <p:nvPr/>
        </p:nvSpPr>
        <p:spPr>
          <a:xfrm>
            <a:off x="3429000" y="960120"/>
            <a:ext cx="2743200" cy="443484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3429000" y="960120"/>
            <a:ext cx="82296" cy="4434840"/>
          </a:xfrm>
          <a:prstGeom prst="rect">
            <a:avLst/>
          </a:prstGeom>
          <a:solidFill>
            <a:srgbClr val="DAA4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657600" y="1124712"/>
            <a:ext cx="2331720" cy="411480"/>
          </a:xfrm>
          <a:prstGeom prst="rect">
            <a:avLst/>
          </a:prstGeom>
          <a:noFill/>
        </p:spPr>
        <p:txBody>
          <a:bodyPr wrap="none">
            <a:spAutoFit/>
          </a:bodyPr>
          <a:lstStyle/>
          <a:p>
            <a:pPr>
              <a:defRPr sz="1700" b="1">
                <a:solidFill>
                  <a:srgbClr val="123456"/>
                </a:solidFill>
              </a:defRPr>
            </a:pPr>
            <a:r>
              <a:t>Ryan White Program</a:t>
            </a:r>
          </a:p>
        </p:txBody>
      </p:sp>
      <p:sp>
        <p:nvSpPr>
          <p:cNvPr id="12" name="TextBox 11"/>
          <p:cNvSpPr txBox="1"/>
          <p:nvPr/>
        </p:nvSpPr>
        <p:spPr>
          <a:xfrm>
            <a:off x="3657600" y="1618488"/>
            <a:ext cx="2331720" cy="2012859"/>
          </a:xfrm>
          <a:prstGeom prst="rect">
            <a:avLst/>
          </a:prstGeom>
          <a:noFill/>
        </p:spPr>
        <p:txBody>
          <a:bodyPr wrap="square">
            <a:spAutoFit/>
          </a:bodyPr>
          <a:lstStyle/>
          <a:p>
            <a:pPr>
              <a:spcAft>
                <a:spcPts val="600"/>
              </a:spcAft>
              <a:defRPr sz="1220">
                <a:solidFill>
                  <a:srgbClr val="232A30"/>
                </a:solidFill>
              </a:defRPr>
            </a:pPr>
            <a:r>
              <a:rPr b="1" dirty="0"/>
              <a:t>Administrator: </a:t>
            </a:r>
            <a:r>
              <a:rPr dirty="0"/>
              <a:t>Doug Trader</a:t>
            </a:r>
          </a:p>
          <a:p>
            <a:pPr>
              <a:spcAft>
                <a:spcPts val="600"/>
              </a:spcAft>
              <a:defRPr sz="1220">
                <a:solidFill>
                  <a:srgbClr val="232A30"/>
                </a:solidFill>
              </a:defRPr>
            </a:pPr>
            <a:r>
              <a:rPr dirty="0"/>
              <a:t>Federal program addressing gaps in care for persons living with HIV.</a:t>
            </a:r>
          </a:p>
          <a:p>
            <a:pPr>
              <a:spcAft>
                <a:spcPts val="600"/>
              </a:spcAft>
              <a:defRPr sz="1220">
                <a:solidFill>
                  <a:srgbClr val="232A30"/>
                </a:solidFill>
              </a:defRPr>
            </a:pPr>
            <a:r>
              <a:rPr dirty="0"/>
              <a:t>Funds primary health care and support services that increase access to and retention in care.</a:t>
            </a:r>
          </a:p>
          <a:p>
            <a:pPr>
              <a:spcAft>
                <a:spcPts val="600"/>
              </a:spcAft>
              <a:defRPr sz="1220">
                <a:solidFill>
                  <a:srgbClr val="232A30"/>
                </a:solidFill>
              </a:defRPr>
            </a:pPr>
            <a:r>
              <a:rPr dirty="0"/>
              <a:t>Serves as payer of last resort.</a:t>
            </a:r>
          </a:p>
        </p:txBody>
      </p:sp>
      <p:sp>
        <p:nvSpPr>
          <p:cNvPr id="13" name="Rounded Rectangle 12"/>
          <p:cNvSpPr/>
          <p:nvPr/>
        </p:nvSpPr>
        <p:spPr>
          <a:xfrm>
            <a:off x="6355080" y="960120"/>
            <a:ext cx="2743200" cy="443484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6355080" y="960120"/>
            <a:ext cx="82296" cy="4434840"/>
          </a:xfrm>
          <a:prstGeom prst="rect">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583680" y="1124712"/>
            <a:ext cx="2331720" cy="411480"/>
          </a:xfrm>
          <a:prstGeom prst="rect">
            <a:avLst/>
          </a:prstGeom>
          <a:noFill/>
        </p:spPr>
        <p:txBody>
          <a:bodyPr wrap="none">
            <a:spAutoFit/>
          </a:bodyPr>
          <a:lstStyle/>
          <a:p>
            <a:pPr>
              <a:defRPr sz="1700" b="1">
                <a:solidFill>
                  <a:srgbClr val="123456"/>
                </a:solidFill>
              </a:defRPr>
            </a:pPr>
            <a:r>
              <a:t>STI Program</a:t>
            </a:r>
          </a:p>
        </p:txBody>
      </p:sp>
      <p:sp>
        <p:nvSpPr>
          <p:cNvPr id="16" name="TextBox 15"/>
          <p:cNvSpPr txBox="1"/>
          <p:nvPr/>
        </p:nvSpPr>
        <p:spPr>
          <a:xfrm>
            <a:off x="6583680" y="1618488"/>
            <a:ext cx="2331720" cy="1483483"/>
          </a:xfrm>
          <a:prstGeom prst="rect">
            <a:avLst/>
          </a:prstGeom>
          <a:noFill/>
        </p:spPr>
        <p:txBody>
          <a:bodyPr wrap="square">
            <a:spAutoFit/>
          </a:bodyPr>
          <a:lstStyle/>
          <a:p>
            <a:pPr>
              <a:spcAft>
                <a:spcPts val="600"/>
              </a:spcAft>
              <a:defRPr sz="1220">
                <a:solidFill>
                  <a:srgbClr val="232A30"/>
                </a:solidFill>
              </a:defRPr>
            </a:pPr>
            <a:r>
              <a:rPr b="1" dirty="0"/>
              <a:t>Administrator: </a:t>
            </a:r>
            <a:r>
              <a:rPr dirty="0"/>
              <a:t>Attillio Zarella</a:t>
            </a:r>
          </a:p>
          <a:p>
            <a:pPr>
              <a:spcAft>
                <a:spcPts val="600"/>
              </a:spcAft>
              <a:defRPr sz="1220">
                <a:solidFill>
                  <a:srgbClr val="232A30"/>
                </a:solidFill>
              </a:defRPr>
            </a:pPr>
            <a:r>
              <a:rPr dirty="0"/>
              <a:t>CDC-funded program providing statewide surveillance, education, and training for prevention and treatment of sexually transmitted infections.</a:t>
            </a:r>
          </a:p>
        </p:txBody>
      </p:sp>
      <p:sp>
        <p:nvSpPr>
          <p:cNvPr id="17" name="Rounded Rectangle 16"/>
          <p:cNvSpPr/>
          <p:nvPr/>
        </p:nvSpPr>
        <p:spPr>
          <a:xfrm>
            <a:off x="9281160" y="960120"/>
            <a:ext cx="2423160" cy="443484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9281160" y="960120"/>
            <a:ext cx="82296" cy="4434840"/>
          </a:xfrm>
          <a:prstGeom prst="rect">
            <a:avLst/>
          </a:prstGeom>
          <a:solidFill>
            <a:srgbClr val="1234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509760" y="1124712"/>
            <a:ext cx="2011679" cy="411480"/>
          </a:xfrm>
          <a:prstGeom prst="rect">
            <a:avLst/>
          </a:prstGeom>
          <a:noFill/>
        </p:spPr>
        <p:txBody>
          <a:bodyPr wrap="none">
            <a:spAutoFit/>
          </a:bodyPr>
          <a:lstStyle/>
          <a:p>
            <a:pPr>
              <a:defRPr sz="1700" b="1">
                <a:solidFill>
                  <a:srgbClr val="123456"/>
                </a:solidFill>
              </a:defRPr>
            </a:pPr>
            <a:r>
              <a:t>How We Connect</a:t>
            </a:r>
          </a:p>
        </p:txBody>
      </p:sp>
      <p:sp>
        <p:nvSpPr>
          <p:cNvPr id="20" name="TextBox 19"/>
          <p:cNvSpPr txBox="1"/>
          <p:nvPr/>
        </p:nvSpPr>
        <p:spPr>
          <a:xfrm>
            <a:off x="9509760" y="1618488"/>
            <a:ext cx="2011679" cy="3611879"/>
          </a:xfrm>
          <a:prstGeom prst="rect">
            <a:avLst/>
          </a:prstGeom>
          <a:noFill/>
        </p:spPr>
        <p:txBody>
          <a:bodyPr wrap="square">
            <a:spAutoFit/>
          </a:bodyPr>
          <a:lstStyle/>
          <a:p>
            <a:pPr>
              <a:spcAft>
                <a:spcPts val="600"/>
              </a:spcAft>
              <a:defRPr sz="1220">
                <a:solidFill>
                  <a:srgbClr val="232A30"/>
                </a:solidFill>
              </a:defRPr>
            </a:pPr>
            <a:r>
              <a:t>Surveillance data informs prevention.</a:t>
            </a:r>
          </a:p>
          <a:p>
            <a:pPr>
              <a:spcAft>
                <a:spcPts val="600"/>
              </a:spcAft>
              <a:defRPr sz="1220">
                <a:solidFill>
                  <a:srgbClr val="232A30"/>
                </a:solidFill>
              </a:defRPr>
            </a:pPr>
            <a:r>
              <a:t>Prevention supports early diagnosis and linkage to care.</a:t>
            </a:r>
          </a:p>
          <a:p>
            <a:pPr>
              <a:spcAft>
                <a:spcPts val="600"/>
              </a:spcAft>
              <a:defRPr sz="1220">
                <a:solidFill>
                  <a:srgbClr val="232A30"/>
                </a:solidFill>
              </a:defRPr>
            </a:pPr>
            <a:r>
              <a:t>Ryan White supports access and retention in HIV care.</a:t>
            </a:r>
          </a:p>
          <a:p>
            <a:pPr>
              <a:spcAft>
                <a:spcPts val="600"/>
              </a:spcAft>
              <a:defRPr sz="1220">
                <a:solidFill>
                  <a:srgbClr val="232A30"/>
                </a:solidFill>
              </a:defRPr>
            </a:pPr>
            <a:r>
              <a:t>STI prevention complements HIV prevention efforts.</a:t>
            </a:r>
          </a:p>
        </p:txBody>
      </p:sp>
      <p:sp>
        <p:nvSpPr>
          <p:cNvPr id="21" name="Rectangle 20"/>
          <p:cNvSpPr/>
          <p:nvPr/>
        </p:nvSpPr>
        <p:spPr>
          <a:xfrm>
            <a:off x="502920" y="6547104"/>
            <a:ext cx="11155680" cy="9144"/>
          </a:xfrm>
          <a:prstGeom prst="rect">
            <a:avLst/>
          </a:prstGeom>
          <a:solidFill>
            <a:srgbClr val="DCE1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530352" y="6574536"/>
            <a:ext cx="8229600" cy="201168"/>
          </a:xfrm>
          <a:prstGeom prst="rect">
            <a:avLst/>
          </a:prstGeom>
          <a:noFill/>
        </p:spPr>
        <p:txBody>
          <a:bodyPr wrap="none">
            <a:spAutoFit/>
          </a:bodyPr>
          <a:lstStyle/>
          <a:p>
            <a:pPr>
              <a:defRPr sz="850">
                <a:solidFill>
                  <a:srgbClr val="586069"/>
                </a:solidFill>
              </a:defRPr>
            </a:pPr>
            <a:r>
              <a:t>Delaware Division of Public Health • Bureau of Communicable Disease • HIV Prevention Program</a:t>
            </a:r>
          </a:p>
        </p:txBody>
      </p:sp>
      <p:sp>
        <p:nvSpPr>
          <p:cNvPr id="23" name="TextBox 22"/>
          <p:cNvSpPr txBox="1"/>
          <p:nvPr/>
        </p:nvSpPr>
        <p:spPr>
          <a:xfrm>
            <a:off x="10789920" y="6556248"/>
            <a:ext cx="822960" cy="201168"/>
          </a:xfrm>
          <a:prstGeom prst="rect">
            <a:avLst/>
          </a:prstGeom>
          <a:noFill/>
        </p:spPr>
        <p:txBody>
          <a:bodyPr wrap="none">
            <a:spAutoFit/>
          </a:bodyPr>
          <a:lstStyle/>
          <a:p>
            <a:pPr algn="r">
              <a:defRPr sz="900">
                <a:solidFill>
                  <a:srgbClr val="586069"/>
                </a:solidFill>
              </a:defRPr>
            </a:pPr>
            <a:r>
              <a:t>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808" y="658368"/>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rgbClr val="1234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145536" y="130016"/>
            <a:ext cx="6272784" cy="492443"/>
          </a:xfrm>
          <a:prstGeom prst="rect">
            <a:avLst/>
          </a:prstGeom>
          <a:noFill/>
        </p:spPr>
        <p:txBody>
          <a:bodyPr wrap="square">
            <a:spAutoFit/>
          </a:bodyPr>
          <a:lstStyle/>
          <a:p>
            <a:pPr>
              <a:defRPr sz="2600" b="1">
                <a:solidFill>
                  <a:srgbClr val="FFFFFF"/>
                </a:solidFill>
              </a:defRPr>
            </a:pPr>
            <a:r>
              <a:rPr dirty="0"/>
              <a:t>Prevention-to-Response Continuum</a:t>
            </a:r>
          </a:p>
        </p:txBody>
      </p:sp>
      <p:sp>
        <p:nvSpPr>
          <p:cNvPr id="5" name="Oval 4"/>
          <p:cNvSpPr/>
          <p:nvPr/>
        </p:nvSpPr>
        <p:spPr>
          <a:xfrm>
            <a:off x="1069848" y="1234440"/>
            <a:ext cx="685800" cy="685800"/>
          </a:xfrm>
          <a:prstGeom prst="ellipse">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69848" y="1417320"/>
            <a:ext cx="685800" cy="274320"/>
          </a:xfrm>
          <a:prstGeom prst="rect">
            <a:avLst/>
          </a:prstGeom>
          <a:noFill/>
        </p:spPr>
        <p:txBody>
          <a:bodyPr wrap="none">
            <a:spAutoFit/>
          </a:bodyPr>
          <a:lstStyle/>
          <a:p>
            <a:pPr algn="ctr">
              <a:defRPr sz="1800" b="1">
                <a:solidFill>
                  <a:srgbClr val="FFFFFF"/>
                </a:solidFill>
              </a:defRPr>
            </a:pPr>
            <a:r>
              <a:t>1</a:t>
            </a:r>
          </a:p>
        </p:txBody>
      </p:sp>
      <p:sp>
        <p:nvSpPr>
          <p:cNvPr id="7" name="TextBox 6"/>
          <p:cNvSpPr txBox="1"/>
          <p:nvPr/>
        </p:nvSpPr>
        <p:spPr>
          <a:xfrm>
            <a:off x="502920" y="2103120"/>
            <a:ext cx="1828800" cy="411480"/>
          </a:xfrm>
          <a:prstGeom prst="rect">
            <a:avLst/>
          </a:prstGeom>
          <a:noFill/>
        </p:spPr>
        <p:txBody>
          <a:bodyPr wrap="none">
            <a:spAutoFit/>
          </a:bodyPr>
          <a:lstStyle/>
          <a:p>
            <a:pPr algn="ctr">
              <a:defRPr sz="1800" b="1">
                <a:solidFill>
                  <a:srgbClr val="123456"/>
                </a:solidFill>
              </a:defRPr>
            </a:pPr>
            <a:r>
              <a:t>Educate</a:t>
            </a:r>
          </a:p>
        </p:txBody>
      </p:sp>
      <p:sp>
        <p:nvSpPr>
          <p:cNvPr id="8" name="TextBox 7"/>
          <p:cNvSpPr txBox="1"/>
          <p:nvPr/>
        </p:nvSpPr>
        <p:spPr>
          <a:xfrm>
            <a:off x="1755648" y="3392424"/>
            <a:ext cx="1737360" cy="1371600"/>
          </a:xfrm>
          <a:prstGeom prst="rect">
            <a:avLst/>
          </a:prstGeom>
          <a:noFill/>
        </p:spPr>
        <p:txBody>
          <a:bodyPr wrap="none">
            <a:spAutoFit/>
          </a:bodyPr>
          <a:lstStyle/>
          <a:p>
            <a:pPr algn="ctr">
              <a:defRPr sz="1250">
                <a:solidFill>
                  <a:srgbClr val="232A30"/>
                </a:solidFill>
              </a:defRPr>
            </a:pPr>
            <a:r>
              <a:rPr dirty="0"/>
              <a:t>Community outreach and HIV prevention education</a:t>
            </a:r>
          </a:p>
        </p:txBody>
      </p:sp>
      <p:sp>
        <p:nvSpPr>
          <p:cNvPr id="9" name="Right Arrow 8"/>
          <p:cNvSpPr/>
          <p:nvPr/>
        </p:nvSpPr>
        <p:spPr>
          <a:xfrm>
            <a:off x="2203704" y="1444752"/>
            <a:ext cx="274320" cy="256032"/>
          </a:xfrm>
          <a:prstGeom prst="rightArrow">
            <a:avLst/>
          </a:prstGeom>
          <a:solidFill>
            <a:srgbClr val="586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2971800" y="1234440"/>
            <a:ext cx="685800" cy="685800"/>
          </a:xfrm>
          <a:prstGeom prst="ellipse">
            <a:avLst/>
          </a:prstGeom>
          <a:solidFill>
            <a:srgbClr val="275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971800" y="1417320"/>
            <a:ext cx="685800" cy="274320"/>
          </a:xfrm>
          <a:prstGeom prst="rect">
            <a:avLst/>
          </a:prstGeom>
          <a:noFill/>
        </p:spPr>
        <p:txBody>
          <a:bodyPr wrap="none">
            <a:spAutoFit/>
          </a:bodyPr>
          <a:lstStyle/>
          <a:p>
            <a:pPr algn="ctr">
              <a:defRPr sz="1800" b="1">
                <a:solidFill>
                  <a:srgbClr val="FFFFFF"/>
                </a:solidFill>
              </a:defRPr>
            </a:pPr>
            <a:r>
              <a:t>2</a:t>
            </a:r>
          </a:p>
        </p:txBody>
      </p:sp>
      <p:sp>
        <p:nvSpPr>
          <p:cNvPr id="12" name="TextBox 11"/>
          <p:cNvSpPr txBox="1"/>
          <p:nvPr/>
        </p:nvSpPr>
        <p:spPr>
          <a:xfrm>
            <a:off x="2404872" y="2103120"/>
            <a:ext cx="1828800" cy="411480"/>
          </a:xfrm>
          <a:prstGeom prst="rect">
            <a:avLst/>
          </a:prstGeom>
          <a:noFill/>
        </p:spPr>
        <p:txBody>
          <a:bodyPr wrap="none">
            <a:spAutoFit/>
          </a:bodyPr>
          <a:lstStyle/>
          <a:p>
            <a:pPr algn="ctr">
              <a:defRPr sz="1800" b="1">
                <a:solidFill>
                  <a:srgbClr val="123456"/>
                </a:solidFill>
              </a:defRPr>
            </a:pPr>
            <a:r>
              <a:t>Test</a:t>
            </a:r>
          </a:p>
        </p:txBody>
      </p:sp>
      <p:sp>
        <p:nvSpPr>
          <p:cNvPr id="13" name="TextBox 12"/>
          <p:cNvSpPr txBox="1"/>
          <p:nvPr/>
        </p:nvSpPr>
        <p:spPr>
          <a:xfrm>
            <a:off x="1755648" y="3982212"/>
            <a:ext cx="1737360" cy="1371600"/>
          </a:xfrm>
          <a:prstGeom prst="rect">
            <a:avLst/>
          </a:prstGeom>
          <a:noFill/>
        </p:spPr>
        <p:txBody>
          <a:bodyPr wrap="none">
            <a:spAutoFit/>
          </a:bodyPr>
          <a:lstStyle/>
          <a:p>
            <a:pPr algn="ctr">
              <a:defRPr sz="1250">
                <a:solidFill>
                  <a:srgbClr val="232A30"/>
                </a:solidFill>
              </a:defRPr>
            </a:pPr>
            <a:r>
              <a:rPr dirty="0"/>
              <a:t>Increase access to HIV testing and counseling</a:t>
            </a:r>
          </a:p>
        </p:txBody>
      </p:sp>
      <p:sp>
        <p:nvSpPr>
          <p:cNvPr id="14" name="Right Arrow 13"/>
          <p:cNvSpPr/>
          <p:nvPr/>
        </p:nvSpPr>
        <p:spPr>
          <a:xfrm>
            <a:off x="4105656" y="1444752"/>
            <a:ext cx="274320" cy="256032"/>
          </a:xfrm>
          <a:prstGeom prst="rightArrow">
            <a:avLst/>
          </a:prstGeom>
          <a:solidFill>
            <a:srgbClr val="586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4873752" y="1234440"/>
            <a:ext cx="685800" cy="685800"/>
          </a:xfrm>
          <a:prstGeom prst="ellipse">
            <a:avLst/>
          </a:prstGeom>
          <a:solidFill>
            <a:srgbClr val="DAA4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873752" y="1417320"/>
            <a:ext cx="685800" cy="274320"/>
          </a:xfrm>
          <a:prstGeom prst="rect">
            <a:avLst/>
          </a:prstGeom>
          <a:noFill/>
        </p:spPr>
        <p:txBody>
          <a:bodyPr wrap="none">
            <a:spAutoFit/>
          </a:bodyPr>
          <a:lstStyle/>
          <a:p>
            <a:pPr algn="ctr">
              <a:defRPr sz="1800" b="1">
                <a:solidFill>
                  <a:srgbClr val="FFFFFF"/>
                </a:solidFill>
              </a:defRPr>
            </a:pPr>
            <a:r>
              <a:t>3</a:t>
            </a:r>
          </a:p>
        </p:txBody>
      </p:sp>
      <p:sp>
        <p:nvSpPr>
          <p:cNvPr id="17" name="TextBox 16"/>
          <p:cNvSpPr txBox="1"/>
          <p:nvPr/>
        </p:nvSpPr>
        <p:spPr>
          <a:xfrm>
            <a:off x="4306824" y="2103120"/>
            <a:ext cx="1828800" cy="411480"/>
          </a:xfrm>
          <a:prstGeom prst="rect">
            <a:avLst/>
          </a:prstGeom>
          <a:noFill/>
        </p:spPr>
        <p:txBody>
          <a:bodyPr wrap="none">
            <a:spAutoFit/>
          </a:bodyPr>
          <a:lstStyle/>
          <a:p>
            <a:pPr algn="ctr">
              <a:defRPr sz="1800" b="1">
                <a:solidFill>
                  <a:srgbClr val="123456"/>
                </a:solidFill>
              </a:defRPr>
            </a:pPr>
            <a:r>
              <a:t>Diagnose</a:t>
            </a:r>
          </a:p>
        </p:txBody>
      </p:sp>
      <p:sp>
        <p:nvSpPr>
          <p:cNvPr id="18" name="TextBox 17"/>
          <p:cNvSpPr txBox="1"/>
          <p:nvPr/>
        </p:nvSpPr>
        <p:spPr>
          <a:xfrm>
            <a:off x="1786052" y="2788920"/>
            <a:ext cx="1737360" cy="1371600"/>
          </a:xfrm>
          <a:prstGeom prst="rect">
            <a:avLst/>
          </a:prstGeom>
          <a:noFill/>
        </p:spPr>
        <p:txBody>
          <a:bodyPr wrap="none">
            <a:spAutoFit/>
          </a:bodyPr>
          <a:lstStyle/>
          <a:p>
            <a:pPr algn="ctr">
              <a:defRPr sz="1250">
                <a:solidFill>
                  <a:srgbClr val="232A30"/>
                </a:solidFill>
              </a:defRPr>
            </a:pPr>
            <a:r>
              <a:rPr dirty="0"/>
              <a:t>Identify new HIV diagnoses early</a:t>
            </a:r>
          </a:p>
        </p:txBody>
      </p:sp>
      <p:sp>
        <p:nvSpPr>
          <p:cNvPr id="19" name="Right Arrow 18"/>
          <p:cNvSpPr/>
          <p:nvPr/>
        </p:nvSpPr>
        <p:spPr>
          <a:xfrm>
            <a:off x="6007608" y="1444752"/>
            <a:ext cx="274320" cy="256032"/>
          </a:xfrm>
          <a:prstGeom prst="rightArrow">
            <a:avLst/>
          </a:prstGeom>
          <a:solidFill>
            <a:srgbClr val="586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6775704" y="1234440"/>
            <a:ext cx="685800" cy="685800"/>
          </a:xfrm>
          <a:prstGeom prst="ellipse">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775704" y="1417320"/>
            <a:ext cx="685800" cy="274320"/>
          </a:xfrm>
          <a:prstGeom prst="rect">
            <a:avLst/>
          </a:prstGeom>
          <a:noFill/>
        </p:spPr>
        <p:txBody>
          <a:bodyPr wrap="none">
            <a:spAutoFit/>
          </a:bodyPr>
          <a:lstStyle/>
          <a:p>
            <a:pPr algn="ctr">
              <a:defRPr sz="1800" b="1">
                <a:solidFill>
                  <a:srgbClr val="FFFFFF"/>
                </a:solidFill>
              </a:defRPr>
            </a:pPr>
            <a:r>
              <a:t>4</a:t>
            </a:r>
          </a:p>
        </p:txBody>
      </p:sp>
      <p:sp>
        <p:nvSpPr>
          <p:cNvPr id="22" name="TextBox 21"/>
          <p:cNvSpPr txBox="1"/>
          <p:nvPr/>
        </p:nvSpPr>
        <p:spPr>
          <a:xfrm>
            <a:off x="6208776" y="2103120"/>
            <a:ext cx="1828800" cy="411480"/>
          </a:xfrm>
          <a:prstGeom prst="rect">
            <a:avLst/>
          </a:prstGeom>
          <a:noFill/>
        </p:spPr>
        <p:txBody>
          <a:bodyPr wrap="none">
            <a:spAutoFit/>
          </a:bodyPr>
          <a:lstStyle/>
          <a:p>
            <a:pPr algn="ctr">
              <a:defRPr sz="1800" b="1">
                <a:solidFill>
                  <a:srgbClr val="123456"/>
                </a:solidFill>
              </a:defRPr>
            </a:pPr>
            <a:r>
              <a:t>Link</a:t>
            </a:r>
          </a:p>
        </p:txBody>
      </p:sp>
      <p:sp>
        <p:nvSpPr>
          <p:cNvPr id="23" name="TextBox 22"/>
          <p:cNvSpPr txBox="1"/>
          <p:nvPr/>
        </p:nvSpPr>
        <p:spPr>
          <a:xfrm>
            <a:off x="7947736" y="3483864"/>
            <a:ext cx="1737360" cy="1371600"/>
          </a:xfrm>
          <a:prstGeom prst="rect">
            <a:avLst/>
          </a:prstGeom>
          <a:noFill/>
        </p:spPr>
        <p:txBody>
          <a:bodyPr wrap="none">
            <a:spAutoFit/>
          </a:bodyPr>
          <a:lstStyle/>
          <a:p>
            <a:pPr algn="ctr">
              <a:defRPr sz="1250">
                <a:solidFill>
                  <a:srgbClr val="232A30"/>
                </a:solidFill>
              </a:defRPr>
            </a:pPr>
            <a:r>
              <a:rPr dirty="0"/>
              <a:t>Connect individuals to appropriate care and prevention services</a:t>
            </a:r>
          </a:p>
        </p:txBody>
      </p:sp>
      <p:sp>
        <p:nvSpPr>
          <p:cNvPr id="24" name="Right Arrow 23"/>
          <p:cNvSpPr/>
          <p:nvPr/>
        </p:nvSpPr>
        <p:spPr>
          <a:xfrm>
            <a:off x="7909560" y="1444752"/>
            <a:ext cx="274320" cy="256032"/>
          </a:xfrm>
          <a:prstGeom prst="rightArrow">
            <a:avLst/>
          </a:prstGeom>
          <a:solidFill>
            <a:srgbClr val="586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8677656" y="1234440"/>
            <a:ext cx="685800" cy="685800"/>
          </a:xfrm>
          <a:prstGeom prst="ellipse">
            <a:avLst/>
          </a:prstGeom>
          <a:solidFill>
            <a:srgbClr val="275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8677656" y="1417320"/>
            <a:ext cx="685800" cy="274320"/>
          </a:xfrm>
          <a:prstGeom prst="rect">
            <a:avLst/>
          </a:prstGeom>
          <a:noFill/>
        </p:spPr>
        <p:txBody>
          <a:bodyPr wrap="none">
            <a:spAutoFit/>
          </a:bodyPr>
          <a:lstStyle/>
          <a:p>
            <a:pPr algn="ctr">
              <a:defRPr sz="1800" b="1">
                <a:solidFill>
                  <a:srgbClr val="FFFFFF"/>
                </a:solidFill>
              </a:defRPr>
            </a:pPr>
            <a:r>
              <a:t>5</a:t>
            </a:r>
          </a:p>
        </p:txBody>
      </p:sp>
      <p:sp>
        <p:nvSpPr>
          <p:cNvPr id="27" name="TextBox 26"/>
          <p:cNvSpPr txBox="1"/>
          <p:nvPr/>
        </p:nvSpPr>
        <p:spPr>
          <a:xfrm>
            <a:off x="8110728" y="2103120"/>
            <a:ext cx="1828800" cy="411480"/>
          </a:xfrm>
          <a:prstGeom prst="rect">
            <a:avLst/>
          </a:prstGeom>
          <a:noFill/>
        </p:spPr>
        <p:txBody>
          <a:bodyPr wrap="none">
            <a:spAutoFit/>
          </a:bodyPr>
          <a:lstStyle/>
          <a:p>
            <a:pPr algn="ctr">
              <a:defRPr sz="1800" b="1">
                <a:solidFill>
                  <a:srgbClr val="123456"/>
                </a:solidFill>
              </a:defRPr>
            </a:pPr>
            <a:r>
              <a:t>Protect</a:t>
            </a:r>
          </a:p>
        </p:txBody>
      </p:sp>
      <p:sp>
        <p:nvSpPr>
          <p:cNvPr id="28" name="TextBox 27"/>
          <p:cNvSpPr txBox="1"/>
          <p:nvPr/>
        </p:nvSpPr>
        <p:spPr>
          <a:xfrm>
            <a:off x="8275320" y="4041648"/>
            <a:ext cx="1737360" cy="1371600"/>
          </a:xfrm>
          <a:prstGeom prst="rect">
            <a:avLst/>
          </a:prstGeom>
          <a:noFill/>
        </p:spPr>
        <p:txBody>
          <a:bodyPr wrap="none">
            <a:spAutoFit/>
          </a:bodyPr>
          <a:lstStyle/>
          <a:p>
            <a:pPr algn="ctr">
              <a:defRPr sz="1250">
                <a:solidFill>
                  <a:srgbClr val="232A30"/>
                </a:solidFill>
              </a:defRPr>
            </a:pPr>
            <a:r>
              <a:rPr dirty="0"/>
              <a:t>PrEP, condoms, harm reduction, and risk-reduction counseling</a:t>
            </a:r>
          </a:p>
        </p:txBody>
      </p:sp>
      <p:sp>
        <p:nvSpPr>
          <p:cNvPr id="29" name="Right Arrow 28"/>
          <p:cNvSpPr/>
          <p:nvPr/>
        </p:nvSpPr>
        <p:spPr>
          <a:xfrm>
            <a:off x="9811512" y="1444752"/>
            <a:ext cx="274320" cy="256032"/>
          </a:xfrm>
          <a:prstGeom prst="rightArrow">
            <a:avLst/>
          </a:prstGeom>
          <a:solidFill>
            <a:srgbClr val="586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p:cNvSpPr/>
          <p:nvPr/>
        </p:nvSpPr>
        <p:spPr>
          <a:xfrm>
            <a:off x="10579608" y="1234440"/>
            <a:ext cx="685800" cy="685800"/>
          </a:xfrm>
          <a:prstGeom prst="ellipse">
            <a:avLst/>
          </a:prstGeom>
          <a:solidFill>
            <a:srgbClr val="1234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10579608" y="1417320"/>
            <a:ext cx="685800" cy="274320"/>
          </a:xfrm>
          <a:prstGeom prst="rect">
            <a:avLst/>
          </a:prstGeom>
          <a:noFill/>
        </p:spPr>
        <p:txBody>
          <a:bodyPr wrap="none">
            <a:spAutoFit/>
          </a:bodyPr>
          <a:lstStyle/>
          <a:p>
            <a:pPr algn="ctr">
              <a:defRPr sz="1800" b="1">
                <a:solidFill>
                  <a:srgbClr val="FFFFFF"/>
                </a:solidFill>
              </a:defRPr>
            </a:pPr>
            <a:r>
              <a:t>6</a:t>
            </a:r>
          </a:p>
        </p:txBody>
      </p:sp>
      <p:sp>
        <p:nvSpPr>
          <p:cNvPr id="32" name="TextBox 31"/>
          <p:cNvSpPr txBox="1"/>
          <p:nvPr/>
        </p:nvSpPr>
        <p:spPr>
          <a:xfrm>
            <a:off x="10012680" y="2103120"/>
            <a:ext cx="1828800" cy="411480"/>
          </a:xfrm>
          <a:prstGeom prst="rect">
            <a:avLst/>
          </a:prstGeom>
          <a:noFill/>
        </p:spPr>
        <p:txBody>
          <a:bodyPr wrap="none">
            <a:spAutoFit/>
          </a:bodyPr>
          <a:lstStyle/>
          <a:p>
            <a:pPr algn="ctr">
              <a:defRPr sz="1800" b="1">
                <a:solidFill>
                  <a:srgbClr val="123456"/>
                </a:solidFill>
              </a:defRPr>
            </a:pPr>
            <a:r>
              <a:t>Respond</a:t>
            </a:r>
          </a:p>
        </p:txBody>
      </p:sp>
      <p:sp>
        <p:nvSpPr>
          <p:cNvPr id="33" name="TextBox 32"/>
          <p:cNvSpPr txBox="1"/>
          <p:nvPr/>
        </p:nvSpPr>
        <p:spPr>
          <a:xfrm>
            <a:off x="7978140" y="2898648"/>
            <a:ext cx="1737360" cy="1371600"/>
          </a:xfrm>
          <a:prstGeom prst="rect">
            <a:avLst/>
          </a:prstGeom>
          <a:noFill/>
        </p:spPr>
        <p:txBody>
          <a:bodyPr wrap="none">
            <a:spAutoFit/>
          </a:bodyPr>
          <a:lstStyle/>
          <a:p>
            <a:pPr algn="ctr">
              <a:defRPr sz="1250">
                <a:solidFill>
                  <a:srgbClr val="232A30"/>
                </a:solidFill>
              </a:defRPr>
            </a:pPr>
            <a:r>
              <a:rPr dirty="0"/>
              <a:t>DIS assignment, field interview, partner services, and cluster response</a:t>
            </a:r>
          </a:p>
        </p:txBody>
      </p:sp>
      <p:sp>
        <p:nvSpPr>
          <p:cNvPr id="34" name="TextBox 33"/>
          <p:cNvSpPr txBox="1"/>
          <p:nvPr/>
        </p:nvSpPr>
        <p:spPr>
          <a:xfrm>
            <a:off x="914400" y="4709160"/>
            <a:ext cx="10241280" cy="822960"/>
          </a:xfrm>
          <a:prstGeom prst="rect">
            <a:avLst/>
          </a:prstGeom>
          <a:noFill/>
        </p:spPr>
        <p:txBody>
          <a:bodyPr wrap="none">
            <a:spAutoFit/>
          </a:bodyPr>
          <a:lstStyle/>
          <a:p>
            <a:pPr algn="ctr">
              <a:defRPr sz="2800" b="1">
                <a:solidFill>
                  <a:srgbClr val="007D82"/>
                </a:solidFill>
              </a:defRPr>
            </a:pPr>
            <a:r>
              <a:t>“Diagnose • Treat • Protect • Respond”</a:t>
            </a:r>
          </a:p>
        </p:txBody>
      </p:sp>
      <p:sp>
        <p:nvSpPr>
          <p:cNvPr id="35" name="Rectangle 34"/>
          <p:cNvSpPr/>
          <p:nvPr/>
        </p:nvSpPr>
        <p:spPr>
          <a:xfrm>
            <a:off x="502920" y="6547104"/>
            <a:ext cx="11155680" cy="9144"/>
          </a:xfrm>
          <a:prstGeom prst="rect">
            <a:avLst/>
          </a:prstGeom>
          <a:solidFill>
            <a:srgbClr val="DCE1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530352" y="6574536"/>
            <a:ext cx="8229600" cy="201168"/>
          </a:xfrm>
          <a:prstGeom prst="rect">
            <a:avLst/>
          </a:prstGeom>
          <a:noFill/>
        </p:spPr>
        <p:txBody>
          <a:bodyPr wrap="none">
            <a:spAutoFit/>
          </a:bodyPr>
          <a:lstStyle/>
          <a:p>
            <a:pPr>
              <a:defRPr sz="850">
                <a:solidFill>
                  <a:srgbClr val="586069"/>
                </a:solidFill>
              </a:defRPr>
            </a:pPr>
            <a:r>
              <a:t>Delaware Division of Public Health • Bureau of Communicable Disease • HIV Prevention Program</a:t>
            </a:r>
          </a:p>
        </p:txBody>
      </p:sp>
      <p:sp>
        <p:nvSpPr>
          <p:cNvPr id="37" name="TextBox 36"/>
          <p:cNvSpPr txBox="1"/>
          <p:nvPr/>
        </p:nvSpPr>
        <p:spPr>
          <a:xfrm>
            <a:off x="10789920" y="6556248"/>
            <a:ext cx="822960" cy="201168"/>
          </a:xfrm>
          <a:prstGeom prst="rect">
            <a:avLst/>
          </a:prstGeom>
          <a:noFill/>
        </p:spPr>
        <p:txBody>
          <a:bodyPr wrap="none">
            <a:spAutoFit/>
          </a:bodyPr>
          <a:lstStyle/>
          <a:p>
            <a:pPr algn="r">
              <a:defRPr sz="900">
                <a:solidFill>
                  <a:srgbClr val="586069"/>
                </a:solidFill>
              </a:defRPr>
            </a:pPr>
            <a:r>
              <a:t>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A17CF-981C-00D0-62CA-BC1C7DFD7CF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5306035-814E-7199-AAD3-86C9546DB209}"/>
              </a:ext>
            </a:extLst>
          </p:cNvPr>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FFED1CA6-6E2F-9E0E-E76F-FB7F48A6FFD0}"/>
              </a:ext>
            </a:extLst>
          </p:cNvPr>
          <p:cNvSpPr/>
          <p:nvPr/>
        </p:nvSpPr>
        <p:spPr>
          <a:xfrm>
            <a:off x="0" y="0"/>
            <a:ext cx="12191695" cy="65836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C23EF9E2-A1DE-0B14-F4D9-02215C672B86}"/>
              </a:ext>
            </a:extLst>
          </p:cNvPr>
          <p:cNvSpPr txBox="1"/>
          <p:nvPr/>
        </p:nvSpPr>
        <p:spPr>
          <a:xfrm>
            <a:off x="2375638" y="109728"/>
            <a:ext cx="6715300" cy="492443"/>
          </a:xfrm>
          <a:prstGeom prst="rect">
            <a:avLst/>
          </a:prstGeom>
          <a:noFill/>
        </p:spPr>
        <p:txBody>
          <a:bodyPr wrap="none">
            <a:spAutoFit/>
          </a:bodyPr>
          <a:lstStyle/>
          <a:p>
            <a:pPr algn="ctr">
              <a:defRPr sz="2600" b="1">
                <a:solidFill>
                  <a:srgbClr val="FFFFFF"/>
                </a:solidFill>
              </a:defRPr>
            </a:pPr>
            <a:r>
              <a:rPr lang="en-US" sz="2600" b="1"/>
              <a:t>CTR (Rapid HIV Testing) Training Eligibility</a:t>
            </a:r>
            <a:endParaRPr dirty="0"/>
          </a:p>
        </p:txBody>
      </p:sp>
      <p:sp>
        <p:nvSpPr>
          <p:cNvPr id="5" name="TextBox 4">
            <a:extLst>
              <a:ext uri="{FF2B5EF4-FFF2-40B4-BE49-F238E27FC236}">
                <a16:creationId xmlns:a16="http://schemas.microsoft.com/office/drawing/2014/main" id="{7650FF36-206C-E804-3D92-EFAFE91DB687}"/>
              </a:ext>
            </a:extLst>
          </p:cNvPr>
          <p:cNvSpPr txBox="1"/>
          <p:nvPr/>
        </p:nvSpPr>
        <p:spPr>
          <a:xfrm>
            <a:off x="640079" y="960120"/>
            <a:ext cx="11365993" cy="584775"/>
          </a:xfrm>
          <a:prstGeom prst="rect">
            <a:avLst/>
          </a:prstGeom>
          <a:noFill/>
        </p:spPr>
        <p:txBody>
          <a:bodyPr wrap="square">
            <a:spAutoFit/>
          </a:bodyPr>
          <a:lstStyle/>
          <a:p>
            <a:pPr>
              <a:defRPr sz="2000" b="1">
                <a:solidFill>
                  <a:srgbClr val="123456"/>
                </a:solidFill>
              </a:defRPr>
            </a:pPr>
            <a:r>
              <a:rPr lang="en-US" sz="1600" dirty="0"/>
              <a:t>The State of Delaware HIV Prevention Program provides Counseling, Testing, and Referral (CTR) / Rapid HIV Testing training exclusively to organizations that have an active contractual relationship with the HIV Prevention Program.</a:t>
            </a:r>
            <a:endParaRPr sz="1600" dirty="0"/>
          </a:p>
        </p:txBody>
      </p:sp>
      <p:sp>
        <p:nvSpPr>
          <p:cNvPr id="6" name="Rounded Rectangle 5">
            <a:extLst>
              <a:ext uri="{FF2B5EF4-FFF2-40B4-BE49-F238E27FC236}">
                <a16:creationId xmlns:a16="http://schemas.microsoft.com/office/drawing/2014/main" id="{C98702A2-2B35-235C-784B-E83F2202FB2C}"/>
              </a:ext>
            </a:extLst>
          </p:cNvPr>
          <p:cNvSpPr/>
          <p:nvPr/>
        </p:nvSpPr>
        <p:spPr>
          <a:xfrm>
            <a:off x="731520" y="1874519"/>
            <a:ext cx="5074920" cy="1124714"/>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a:extLst>
              <a:ext uri="{FF2B5EF4-FFF2-40B4-BE49-F238E27FC236}">
                <a16:creationId xmlns:a16="http://schemas.microsoft.com/office/drawing/2014/main" id="{DE18C585-A75C-5956-FDE2-7B947D609B67}"/>
              </a:ext>
            </a:extLst>
          </p:cNvPr>
          <p:cNvSpPr/>
          <p:nvPr/>
        </p:nvSpPr>
        <p:spPr>
          <a:xfrm>
            <a:off x="731520" y="1874519"/>
            <a:ext cx="82296" cy="1051560"/>
          </a:xfrm>
          <a:prstGeom prst="rect">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4A5A448A-6F0B-557A-39DF-CC71286ABF5A}"/>
              </a:ext>
            </a:extLst>
          </p:cNvPr>
          <p:cNvSpPr txBox="1"/>
          <p:nvPr/>
        </p:nvSpPr>
        <p:spPr>
          <a:xfrm>
            <a:off x="1069848" y="1914050"/>
            <a:ext cx="2807179" cy="307777"/>
          </a:xfrm>
          <a:prstGeom prst="rect">
            <a:avLst/>
          </a:prstGeom>
          <a:noFill/>
        </p:spPr>
        <p:txBody>
          <a:bodyPr wrap="none">
            <a:spAutoFit/>
          </a:bodyPr>
          <a:lstStyle/>
          <a:p>
            <a:pPr>
              <a:defRPr sz="1400" b="1">
                <a:solidFill>
                  <a:srgbClr val="123456"/>
                </a:solidFill>
              </a:defRPr>
            </a:pPr>
            <a:r>
              <a:rPr lang="en-US" sz="1400" b="1" dirty="0"/>
              <a:t>Eligible Organizations Include:</a:t>
            </a:r>
            <a:endParaRPr dirty="0"/>
          </a:p>
        </p:txBody>
      </p:sp>
      <p:sp>
        <p:nvSpPr>
          <p:cNvPr id="9" name="TextBox 8">
            <a:extLst>
              <a:ext uri="{FF2B5EF4-FFF2-40B4-BE49-F238E27FC236}">
                <a16:creationId xmlns:a16="http://schemas.microsoft.com/office/drawing/2014/main" id="{7246B487-D528-C622-5594-1F20266AED1B}"/>
              </a:ext>
            </a:extLst>
          </p:cNvPr>
          <p:cNvSpPr txBox="1"/>
          <p:nvPr/>
        </p:nvSpPr>
        <p:spPr>
          <a:xfrm>
            <a:off x="1027147" y="2197786"/>
            <a:ext cx="4663440" cy="769441"/>
          </a:xfrm>
          <a:prstGeom prst="rect">
            <a:avLst/>
          </a:prstGeom>
          <a:noFill/>
        </p:spPr>
        <p:txBody>
          <a:bodyPr wrap="square">
            <a:spAutoFit/>
          </a:bodyPr>
          <a:lstStyle/>
          <a:p>
            <a:pPr marL="171450" lvl="0" indent="-171450">
              <a:buFont typeface="Arial" panose="020B0604020202020204" pitchFamily="34" charset="0"/>
              <a:buChar char="•"/>
            </a:pPr>
            <a:r>
              <a:rPr lang="en-US" sz="1100" b="1" dirty="0">
                <a:solidFill>
                  <a:schemeClr val="bg1"/>
                </a:solidFill>
              </a:rPr>
              <a:t>Community-Based Organizations (CBOs)</a:t>
            </a:r>
            <a:r>
              <a:rPr lang="en-US" sz="1100" dirty="0">
                <a:solidFill>
                  <a:schemeClr val="bg1"/>
                </a:solidFill>
              </a:rPr>
              <a:t> </a:t>
            </a:r>
          </a:p>
          <a:p>
            <a:pPr marL="171450" lvl="0" indent="-171450">
              <a:buFont typeface="Arial" panose="020B0604020202020204" pitchFamily="34" charset="0"/>
              <a:buChar char="•"/>
            </a:pPr>
            <a:r>
              <a:rPr lang="en-US" sz="1100" b="1" dirty="0">
                <a:solidFill>
                  <a:schemeClr val="bg1"/>
                </a:solidFill>
              </a:rPr>
              <a:t>Memorandum of Understanding (MOU) Partners</a:t>
            </a:r>
            <a:r>
              <a:rPr lang="en-US" sz="1100" dirty="0">
                <a:solidFill>
                  <a:schemeClr val="bg1"/>
                </a:solidFill>
              </a:rPr>
              <a:t> </a:t>
            </a:r>
          </a:p>
          <a:p>
            <a:pPr marL="171450" lvl="0" indent="-171450">
              <a:buFont typeface="Arial" panose="020B0604020202020204" pitchFamily="34" charset="0"/>
              <a:buChar char="•"/>
            </a:pPr>
            <a:r>
              <a:rPr lang="en-US" sz="1100" b="1" dirty="0">
                <a:solidFill>
                  <a:schemeClr val="bg1"/>
                </a:solidFill>
              </a:rPr>
              <a:t>State-Operated Clinics</a:t>
            </a:r>
            <a:r>
              <a:rPr lang="en-US" sz="1100" dirty="0">
                <a:solidFill>
                  <a:schemeClr val="bg1"/>
                </a:solidFill>
              </a:rPr>
              <a:t> </a:t>
            </a:r>
          </a:p>
          <a:p>
            <a:pPr marL="171450" lvl="0" indent="-171450">
              <a:buFont typeface="Arial" panose="020B0604020202020204" pitchFamily="34" charset="0"/>
              <a:buChar char="•"/>
            </a:pPr>
            <a:r>
              <a:rPr lang="en-US" sz="1100" b="1" dirty="0">
                <a:solidFill>
                  <a:schemeClr val="bg1"/>
                </a:solidFill>
              </a:rPr>
              <a:t>Title X School-Based Health Centers</a:t>
            </a:r>
            <a:endParaRPr sz="1100" dirty="0">
              <a:solidFill>
                <a:schemeClr val="bg1"/>
              </a:solidFill>
            </a:endParaRPr>
          </a:p>
        </p:txBody>
      </p:sp>
      <p:sp>
        <p:nvSpPr>
          <p:cNvPr id="10" name="Rounded Rectangle 9">
            <a:extLst>
              <a:ext uri="{FF2B5EF4-FFF2-40B4-BE49-F238E27FC236}">
                <a16:creationId xmlns:a16="http://schemas.microsoft.com/office/drawing/2014/main" id="{0ED8C089-85C8-8705-DC73-28108D070469}"/>
              </a:ext>
            </a:extLst>
          </p:cNvPr>
          <p:cNvSpPr/>
          <p:nvPr/>
        </p:nvSpPr>
        <p:spPr>
          <a:xfrm>
            <a:off x="6217920" y="1874519"/>
            <a:ext cx="5074920" cy="105156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a:extLst>
              <a:ext uri="{FF2B5EF4-FFF2-40B4-BE49-F238E27FC236}">
                <a16:creationId xmlns:a16="http://schemas.microsoft.com/office/drawing/2014/main" id="{7164F32B-C37D-42CB-103C-474BE98E2A0D}"/>
              </a:ext>
            </a:extLst>
          </p:cNvPr>
          <p:cNvSpPr/>
          <p:nvPr/>
        </p:nvSpPr>
        <p:spPr>
          <a:xfrm>
            <a:off x="6217920" y="1874519"/>
            <a:ext cx="82296" cy="1051560"/>
          </a:xfrm>
          <a:prstGeom prst="rect">
            <a:avLst/>
          </a:prstGeom>
          <a:solidFill>
            <a:srgbClr val="DAA4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a:extLst>
              <a:ext uri="{FF2B5EF4-FFF2-40B4-BE49-F238E27FC236}">
                <a16:creationId xmlns:a16="http://schemas.microsoft.com/office/drawing/2014/main" id="{464AAD6B-A6AE-9912-0D8A-871BE59EBDE9}"/>
              </a:ext>
            </a:extLst>
          </p:cNvPr>
          <p:cNvSpPr txBox="1"/>
          <p:nvPr/>
        </p:nvSpPr>
        <p:spPr>
          <a:xfrm>
            <a:off x="6323075" y="1884213"/>
            <a:ext cx="2811988" cy="307777"/>
          </a:xfrm>
          <a:prstGeom prst="rect">
            <a:avLst/>
          </a:prstGeom>
          <a:noFill/>
        </p:spPr>
        <p:txBody>
          <a:bodyPr wrap="none">
            <a:spAutoFit/>
          </a:bodyPr>
          <a:lstStyle/>
          <a:p>
            <a:pPr>
              <a:defRPr sz="1400" b="1">
                <a:solidFill>
                  <a:srgbClr val="123456"/>
                </a:solidFill>
              </a:defRPr>
            </a:pPr>
            <a:r>
              <a:rPr lang="en-US" sz="1400" b="1" dirty="0"/>
              <a:t>Training Eligibility Requirement</a:t>
            </a:r>
            <a:endParaRPr dirty="0"/>
          </a:p>
        </p:txBody>
      </p:sp>
      <p:sp>
        <p:nvSpPr>
          <p:cNvPr id="13" name="TextBox 12">
            <a:extLst>
              <a:ext uri="{FF2B5EF4-FFF2-40B4-BE49-F238E27FC236}">
                <a16:creationId xmlns:a16="http://schemas.microsoft.com/office/drawing/2014/main" id="{120FC68D-361E-B384-9EF6-7CA5792EF3DA}"/>
              </a:ext>
            </a:extLst>
          </p:cNvPr>
          <p:cNvSpPr txBox="1"/>
          <p:nvPr/>
        </p:nvSpPr>
        <p:spPr>
          <a:xfrm>
            <a:off x="6423660" y="2185965"/>
            <a:ext cx="4663440" cy="784830"/>
          </a:xfrm>
          <a:prstGeom prst="rect">
            <a:avLst/>
          </a:prstGeom>
          <a:noFill/>
        </p:spPr>
        <p:txBody>
          <a:bodyPr wrap="square">
            <a:spAutoFit/>
          </a:bodyPr>
          <a:lstStyle/>
          <a:p>
            <a:r>
              <a:rPr lang="en-US" sz="1100" dirty="0">
                <a:solidFill>
                  <a:schemeClr val="bg1"/>
                </a:solidFill>
              </a:rPr>
              <a:t>CTR training is </a:t>
            </a:r>
            <a:r>
              <a:rPr lang="en-US" sz="1100" b="1" dirty="0">
                <a:solidFill>
                  <a:schemeClr val="bg1"/>
                </a:solidFill>
              </a:rPr>
              <a:t>not provided to agencies or organizations that do not have a contractual relationship</a:t>
            </a:r>
            <a:r>
              <a:rPr lang="en-US" sz="1100" dirty="0">
                <a:solidFill>
                  <a:schemeClr val="bg1"/>
                </a:solidFill>
              </a:rPr>
              <a:t> with the State of Delaware HIV Prevention Program.</a:t>
            </a:r>
          </a:p>
          <a:p>
            <a:pPr>
              <a:spcAft>
                <a:spcPts val="600"/>
              </a:spcAft>
              <a:defRPr sz="1200">
                <a:solidFill>
                  <a:srgbClr val="232A30"/>
                </a:solidFill>
              </a:defRPr>
            </a:pPr>
            <a:endParaRPr dirty="0"/>
          </a:p>
        </p:txBody>
      </p:sp>
      <p:sp>
        <p:nvSpPr>
          <p:cNvPr id="14" name="Rounded Rectangle 13">
            <a:extLst>
              <a:ext uri="{FF2B5EF4-FFF2-40B4-BE49-F238E27FC236}">
                <a16:creationId xmlns:a16="http://schemas.microsoft.com/office/drawing/2014/main" id="{7AF4890F-0FCC-5A1A-C4B6-3046095C8F67}"/>
              </a:ext>
            </a:extLst>
          </p:cNvPr>
          <p:cNvSpPr/>
          <p:nvPr/>
        </p:nvSpPr>
        <p:spPr>
          <a:xfrm>
            <a:off x="731520" y="3200400"/>
            <a:ext cx="5074920" cy="105156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a:extLst>
              <a:ext uri="{FF2B5EF4-FFF2-40B4-BE49-F238E27FC236}">
                <a16:creationId xmlns:a16="http://schemas.microsoft.com/office/drawing/2014/main" id="{CB8D8150-5433-D6F3-9E60-186E87184C12}"/>
              </a:ext>
            </a:extLst>
          </p:cNvPr>
          <p:cNvSpPr/>
          <p:nvPr/>
        </p:nvSpPr>
        <p:spPr>
          <a:xfrm>
            <a:off x="731520" y="3200400"/>
            <a:ext cx="82296" cy="1051560"/>
          </a:xfrm>
          <a:prstGeom prst="rect">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a:extLst>
              <a:ext uri="{FF2B5EF4-FFF2-40B4-BE49-F238E27FC236}">
                <a16:creationId xmlns:a16="http://schemas.microsoft.com/office/drawing/2014/main" id="{BDBD69E5-2B9A-0209-0264-066BDDEF8D0F}"/>
              </a:ext>
            </a:extLst>
          </p:cNvPr>
          <p:cNvSpPr txBox="1"/>
          <p:nvPr/>
        </p:nvSpPr>
        <p:spPr>
          <a:xfrm>
            <a:off x="960120" y="3364992"/>
            <a:ext cx="4663440" cy="769441"/>
          </a:xfrm>
          <a:prstGeom prst="rect">
            <a:avLst/>
          </a:prstGeom>
          <a:noFill/>
        </p:spPr>
        <p:txBody>
          <a:bodyPr wrap="square">
            <a:spAutoFit/>
          </a:bodyPr>
          <a:lstStyle/>
          <a:p>
            <a:pPr>
              <a:spcAft>
                <a:spcPts val="600"/>
              </a:spcAft>
              <a:defRPr sz="1200">
                <a:solidFill>
                  <a:srgbClr val="232A30"/>
                </a:solidFill>
              </a:defRPr>
            </a:pPr>
            <a:r>
              <a:rPr lang="en-US" sz="1100" dirty="0"/>
              <a:t>This requirement ensures that CTR training and technical assistance are provided to organizations operating within the program's established service network and contractual framework.</a:t>
            </a:r>
            <a:endParaRPr sz="1100" dirty="0"/>
          </a:p>
        </p:txBody>
      </p:sp>
      <p:sp>
        <p:nvSpPr>
          <p:cNvPr id="18" name="Rounded Rectangle 17">
            <a:extLst>
              <a:ext uri="{FF2B5EF4-FFF2-40B4-BE49-F238E27FC236}">
                <a16:creationId xmlns:a16="http://schemas.microsoft.com/office/drawing/2014/main" id="{B813A083-5634-3A3E-4EC9-43DFE3C46F5D}"/>
              </a:ext>
            </a:extLst>
          </p:cNvPr>
          <p:cNvSpPr/>
          <p:nvPr/>
        </p:nvSpPr>
        <p:spPr>
          <a:xfrm>
            <a:off x="6217920" y="3200400"/>
            <a:ext cx="5074920" cy="105156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a:extLst>
              <a:ext uri="{FF2B5EF4-FFF2-40B4-BE49-F238E27FC236}">
                <a16:creationId xmlns:a16="http://schemas.microsoft.com/office/drawing/2014/main" id="{10A6B464-ADA5-5F33-A4BF-428FB04D3DEB}"/>
              </a:ext>
            </a:extLst>
          </p:cNvPr>
          <p:cNvSpPr/>
          <p:nvPr/>
        </p:nvSpPr>
        <p:spPr>
          <a:xfrm>
            <a:off x="6217920" y="3200400"/>
            <a:ext cx="82296" cy="1051560"/>
          </a:xfrm>
          <a:prstGeom prst="rect">
            <a:avLst/>
          </a:prstGeom>
          <a:solidFill>
            <a:srgbClr val="DAA4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a:extLst>
              <a:ext uri="{FF2B5EF4-FFF2-40B4-BE49-F238E27FC236}">
                <a16:creationId xmlns:a16="http://schemas.microsoft.com/office/drawing/2014/main" id="{37B6C86B-0D6A-F70B-46D2-BB6E6E1D9B8E}"/>
              </a:ext>
            </a:extLst>
          </p:cNvPr>
          <p:cNvSpPr txBox="1"/>
          <p:nvPr/>
        </p:nvSpPr>
        <p:spPr>
          <a:xfrm>
            <a:off x="6323075" y="3245115"/>
            <a:ext cx="3110147" cy="307777"/>
          </a:xfrm>
          <a:prstGeom prst="rect">
            <a:avLst/>
          </a:prstGeom>
          <a:noFill/>
        </p:spPr>
        <p:txBody>
          <a:bodyPr wrap="none">
            <a:spAutoFit/>
          </a:bodyPr>
          <a:lstStyle/>
          <a:p>
            <a:pPr>
              <a:defRPr sz="1400" b="1">
                <a:solidFill>
                  <a:srgbClr val="123456"/>
                </a:solidFill>
              </a:defRPr>
            </a:pPr>
            <a:r>
              <a:rPr lang="en-US" sz="1400" b="1" dirty="0"/>
              <a:t>Support for External Organizations</a:t>
            </a:r>
            <a:endParaRPr dirty="0"/>
          </a:p>
        </p:txBody>
      </p:sp>
      <p:sp>
        <p:nvSpPr>
          <p:cNvPr id="21" name="TextBox 20">
            <a:extLst>
              <a:ext uri="{FF2B5EF4-FFF2-40B4-BE49-F238E27FC236}">
                <a16:creationId xmlns:a16="http://schemas.microsoft.com/office/drawing/2014/main" id="{0C721CE4-47A7-A942-ABB8-23964CCA175A}"/>
              </a:ext>
            </a:extLst>
          </p:cNvPr>
          <p:cNvSpPr txBox="1"/>
          <p:nvPr/>
        </p:nvSpPr>
        <p:spPr>
          <a:xfrm>
            <a:off x="6385562" y="3510623"/>
            <a:ext cx="4663440" cy="769441"/>
          </a:xfrm>
          <a:prstGeom prst="rect">
            <a:avLst/>
          </a:prstGeom>
          <a:noFill/>
        </p:spPr>
        <p:txBody>
          <a:bodyPr wrap="square">
            <a:spAutoFit/>
          </a:bodyPr>
          <a:lstStyle/>
          <a:p>
            <a:pPr>
              <a:spcAft>
                <a:spcPts val="600"/>
              </a:spcAft>
              <a:defRPr sz="1200">
                <a:solidFill>
                  <a:srgbClr val="232A30"/>
                </a:solidFill>
              </a:defRPr>
            </a:pPr>
            <a:r>
              <a:rPr lang="en-US" sz="1100" dirty="0"/>
              <a:t>Although external organizations are not eligible to participate directly in the HIV Prevention Program's CTR training, the program is </a:t>
            </a:r>
            <a:r>
              <a:rPr lang="en-US" sz="1100" b="1" dirty="0"/>
              <a:t>happy to provide information about available CTR/Rapid HIV Testing training opportunities</a:t>
            </a:r>
            <a:r>
              <a:rPr lang="en-US" sz="1100" dirty="0"/>
              <a:t>.</a:t>
            </a:r>
            <a:endParaRPr sz="1100" dirty="0"/>
          </a:p>
        </p:txBody>
      </p:sp>
      <p:sp>
        <p:nvSpPr>
          <p:cNvPr id="22" name="Rounded Rectangle 21">
            <a:extLst>
              <a:ext uri="{FF2B5EF4-FFF2-40B4-BE49-F238E27FC236}">
                <a16:creationId xmlns:a16="http://schemas.microsoft.com/office/drawing/2014/main" id="{4A4B06F5-7B99-2F20-01B4-2E6F20555423}"/>
              </a:ext>
            </a:extLst>
          </p:cNvPr>
          <p:cNvSpPr/>
          <p:nvPr/>
        </p:nvSpPr>
        <p:spPr>
          <a:xfrm>
            <a:off x="731520" y="4526279"/>
            <a:ext cx="5074920" cy="105156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a:extLst>
              <a:ext uri="{FF2B5EF4-FFF2-40B4-BE49-F238E27FC236}">
                <a16:creationId xmlns:a16="http://schemas.microsoft.com/office/drawing/2014/main" id="{8B342A4C-C54A-63DD-4455-A463FD5DE7C1}"/>
              </a:ext>
            </a:extLst>
          </p:cNvPr>
          <p:cNvSpPr/>
          <p:nvPr/>
        </p:nvSpPr>
        <p:spPr>
          <a:xfrm>
            <a:off x="731520" y="4526279"/>
            <a:ext cx="82296" cy="1051560"/>
          </a:xfrm>
          <a:prstGeom prst="rect">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a:extLst>
              <a:ext uri="{FF2B5EF4-FFF2-40B4-BE49-F238E27FC236}">
                <a16:creationId xmlns:a16="http://schemas.microsoft.com/office/drawing/2014/main" id="{EBF6D49F-D114-F9D7-C6DA-2BEF0F2A2822}"/>
              </a:ext>
            </a:extLst>
          </p:cNvPr>
          <p:cNvSpPr txBox="1"/>
          <p:nvPr/>
        </p:nvSpPr>
        <p:spPr>
          <a:xfrm>
            <a:off x="899160" y="4708927"/>
            <a:ext cx="4663440" cy="646331"/>
          </a:xfrm>
          <a:prstGeom prst="rect">
            <a:avLst/>
          </a:prstGeom>
          <a:noFill/>
        </p:spPr>
        <p:txBody>
          <a:bodyPr wrap="square">
            <a:spAutoFit/>
          </a:bodyPr>
          <a:lstStyle/>
          <a:p>
            <a:pPr>
              <a:spcAft>
                <a:spcPts val="600"/>
              </a:spcAft>
              <a:defRPr sz="1200">
                <a:solidFill>
                  <a:srgbClr val="232A30"/>
                </a:solidFill>
              </a:defRPr>
            </a:pPr>
            <a:r>
              <a:rPr lang="en-US" sz="1200" dirty="0"/>
              <a:t>This assistance may include directing external agencies to appropriate training resources or opportunities, as the program has done in the past.</a:t>
            </a:r>
            <a:endParaRPr dirty="0"/>
          </a:p>
        </p:txBody>
      </p:sp>
      <p:sp>
        <p:nvSpPr>
          <p:cNvPr id="26" name="Rounded Rectangle 25">
            <a:extLst>
              <a:ext uri="{FF2B5EF4-FFF2-40B4-BE49-F238E27FC236}">
                <a16:creationId xmlns:a16="http://schemas.microsoft.com/office/drawing/2014/main" id="{BE93D585-3C1B-E227-A281-2D2DF7220D9F}"/>
              </a:ext>
            </a:extLst>
          </p:cNvPr>
          <p:cNvSpPr/>
          <p:nvPr/>
        </p:nvSpPr>
        <p:spPr>
          <a:xfrm>
            <a:off x="6217920" y="4526279"/>
            <a:ext cx="5074920" cy="105156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a:extLst>
              <a:ext uri="{FF2B5EF4-FFF2-40B4-BE49-F238E27FC236}">
                <a16:creationId xmlns:a16="http://schemas.microsoft.com/office/drawing/2014/main" id="{8780CD42-ED83-2523-CBA7-9196BD19AC86}"/>
              </a:ext>
            </a:extLst>
          </p:cNvPr>
          <p:cNvSpPr/>
          <p:nvPr/>
        </p:nvSpPr>
        <p:spPr>
          <a:xfrm>
            <a:off x="6217920" y="4526279"/>
            <a:ext cx="82296" cy="1051560"/>
          </a:xfrm>
          <a:prstGeom prst="rect">
            <a:avLst/>
          </a:prstGeom>
          <a:solidFill>
            <a:srgbClr val="DAA4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a:extLst>
              <a:ext uri="{FF2B5EF4-FFF2-40B4-BE49-F238E27FC236}">
                <a16:creationId xmlns:a16="http://schemas.microsoft.com/office/drawing/2014/main" id="{347C9F8A-D419-1701-C829-363A837AB0D7}"/>
              </a:ext>
            </a:extLst>
          </p:cNvPr>
          <p:cNvSpPr txBox="1"/>
          <p:nvPr/>
        </p:nvSpPr>
        <p:spPr>
          <a:xfrm>
            <a:off x="6446520" y="4690871"/>
            <a:ext cx="1401346" cy="307777"/>
          </a:xfrm>
          <a:prstGeom prst="rect">
            <a:avLst/>
          </a:prstGeom>
          <a:noFill/>
        </p:spPr>
        <p:txBody>
          <a:bodyPr wrap="none">
            <a:spAutoFit/>
          </a:bodyPr>
          <a:lstStyle/>
          <a:p>
            <a:pPr>
              <a:defRPr sz="1400" b="1">
                <a:solidFill>
                  <a:srgbClr val="123456"/>
                </a:solidFill>
              </a:defRPr>
            </a:pPr>
            <a:r>
              <a:rPr lang="en-US" sz="1400" b="1" dirty="0"/>
              <a:t>Key Message:</a:t>
            </a:r>
            <a:endParaRPr dirty="0"/>
          </a:p>
        </p:txBody>
      </p:sp>
      <p:sp>
        <p:nvSpPr>
          <p:cNvPr id="29" name="TextBox 28">
            <a:extLst>
              <a:ext uri="{FF2B5EF4-FFF2-40B4-BE49-F238E27FC236}">
                <a16:creationId xmlns:a16="http://schemas.microsoft.com/office/drawing/2014/main" id="{92B4B2BB-21B0-B82D-3ADC-9D5C9AE01F18}"/>
              </a:ext>
            </a:extLst>
          </p:cNvPr>
          <p:cNvSpPr txBox="1"/>
          <p:nvPr/>
        </p:nvSpPr>
        <p:spPr>
          <a:xfrm>
            <a:off x="6428232" y="4958044"/>
            <a:ext cx="4663440" cy="600164"/>
          </a:xfrm>
          <a:prstGeom prst="rect">
            <a:avLst/>
          </a:prstGeom>
          <a:noFill/>
        </p:spPr>
        <p:txBody>
          <a:bodyPr wrap="square">
            <a:spAutoFit/>
          </a:bodyPr>
          <a:lstStyle/>
          <a:p>
            <a:pPr>
              <a:spcAft>
                <a:spcPts val="600"/>
              </a:spcAft>
              <a:defRPr sz="1200">
                <a:solidFill>
                  <a:srgbClr val="232A30"/>
                </a:solidFill>
              </a:defRPr>
            </a:pPr>
            <a:r>
              <a:rPr lang="en-US" sz="1100" dirty="0"/>
              <a:t>CTR training is available to contracted HIV Prevention Program partners; external organizations may receive information and referral to appropriate training opportunities.</a:t>
            </a:r>
            <a:endParaRPr sz="1100" dirty="0"/>
          </a:p>
        </p:txBody>
      </p:sp>
      <p:sp>
        <p:nvSpPr>
          <p:cNvPr id="30" name="Rectangle 29">
            <a:extLst>
              <a:ext uri="{FF2B5EF4-FFF2-40B4-BE49-F238E27FC236}">
                <a16:creationId xmlns:a16="http://schemas.microsoft.com/office/drawing/2014/main" id="{312E21B4-A196-3335-E155-AE7DFE8D132B}"/>
              </a:ext>
            </a:extLst>
          </p:cNvPr>
          <p:cNvSpPr/>
          <p:nvPr/>
        </p:nvSpPr>
        <p:spPr>
          <a:xfrm>
            <a:off x="502920" y="6547104"/>
            <a:ext cx="11155680" cy="9144"/>
          </a:xfrm>
          <a:prstGeom prst="rect">
            <a:avLst/>
          </a:prstGeom>
          <a:solidFill>
            <a:srgbClr val="DCE1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a:extLst>
              <a:ext uri="{FF2B5EF4-FFF2-40B4-BE49-F238E27FC236}">
                <a16:creationId xmlns:a16="http://schemas.microsoft.com/office/drawing/2014/main" id="{5FE89F4C-2A86-2F01-BDD0-569A24D32801}"/>
              </a:ext>
            </a:extLst>
          </p:cNvPr>
          <p:cNvSpPr txBox="1"/>
          <p:nvPr/>
        </p:nvSpPr>
        <p:spPr>
          <a:xfrm>
            <a:off x="530352" y="6574536"/>
            <a:ext cx="8229600" cy="201168"/>
          </a:xfrm>
          <a:prstGeom prst="rect">
            <a:avLst/>
          </a:prstGeom>
          <a:noFill/>
        </p:spPr>
        <p:txBody>
          <a:bodyPr wrap="none">
            <a:spAutoFit/>
          </a:bodyPr>
          <a:lstStyle/>
          <a:p>
            <a:pPr>
              <a:defRPr sz="850">
                <a:solidFill>
                  <a:srgbClr val="586069"/>
                </a:solidFill>
              </a:defRPr>
            </a:pPr>
            <a:r>
              <a:t>Delaware Division of Public Health • Bureau of Communicable Disease • HIV Prevention Program</a:t>
            </a:r>
          </a:p>
        </p:txBody>
      </p:sp>
      <p:sp>
        <p:nvSpPr>
          <p:cNvPr id="32" name="TextBox 31">
            <a:extLst>
              <a:ext uri="{FF2B5EF4-FFF2-40B4-BE49-F238E27FC236}">
                <a16:creationId xmlns:a16="http://schemas.microsoft.com/office/drawing/2014/main" id="{708D7B7B-DEF3-BBD8-5EEE-00E733AB37CE}"/>
              </a:ext>
            </a:extLst>
          </p:cNvPr>
          <p:cNvSpPr txBox="1"/>
          <p:nvPr/>
        </p:nvSpPr>
        <p:spPr>
          <a:xfrm>
            <a:off x="10789920" y="6556248"/>
            <a:ext cx="822960" cy="201168"/>
          </a:xfrm>
          <a:prstGeom prst="rect">
            <a:avLst/>
          </a:prstGeom>
          <a:noFill/>
        </p:spPr>
        <p:txBody>
          <a:bodyPr wrap="none">
            <a:spAutoFit/>
          </a:bodyPr>
          <a:lstStyle/>
          <a:p>
            <a:pPr algn="r">
              <a:defRPr sz="900">
                <a:solidFill>
                  <a:srgbClr val="586069"/>
                </a:solidFill>
              </a:defRPr>
            </a:pPr>
            <a:r>
              <a:t>8</a:t>
            </a:r>
          </a:p>
        </p:txBody>
      </p:sp>
    </p:spTree>
    <p:extLst>
      <p:ext uri="{BB962C8B-B14F-4D97-AF65-F5344CB8AC3E}">
        <p14:creationId xmlns:p14="http://schemas.microsoft.com/office/powerpoint/2010/main" val="1445541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67783-4649-203A-2273-7B87823250B7}"/>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40CB52F-261D-319D-20A6-9BDE5D047E10}"/>
              </a:ext>
            </a:extLst>
          </p:cNvPr>
          <p:cNvGraphicFramePr>
            <a:graphicFrameLocks noGrp="1"/>
          </p:cNvGraphicFramePr>
          <p:nvPr>
            <p:extLst>
              <p:ext uri="{D42A27DB-BD31-4B8C-83A1-F6EECF244321}">
                <p14:modId xmlns:p14="http://schemas.microsoft.com/office/powerpoint/2010/main" val="2774867131"/>
              </p:ext>
            </p:extLst>
          </p:nvPr>
        </p:nvGraphicFramePr>
        <p:xfrm>
          <a:off x="1028064" y="910128"/>
          <a:ext cx="9377808" cy="5688826"/>
        </p:xfrm>
        <a:graphic>
          <a:graphicData uri="http://schemas.openxmlformats.org/drawingml/2006/table">
            <a:tbl>
              <a:tblPr firstRow="1" firstCol="1" bandRow="1">
                <a:tableStyleId>{5C22544A-7EE6-4342-B048-85BDC9FD1C3A}</a:tableStyleId>
              </a:tblPr>
              <a:tblGrid>
                <a:gridCol w="4688904">
                  <a:extLst>
                    <a:ext uri="{9D8B030D-6E8A-4147-A177-3AD203B41FA5}">
                      <a16:colId xmlns:a16="http://schemas.microsoft.com/office/drawing/2014/main" val="1423284595"/>
                    </a:ext>
                  </a:extLst>
                </a:gridCol>
                <a:gridCol w="4688904">
                  <a:extLst>
                    <a:ext uri="{9D8B030D-6E8A-4147-A177-3AD203B41FA5}">
                      <a16:colId xmlns:a16="http://schemas.microsoft.com/office/drawing/2014/main" val="2651206048"/>
                    </a:ext>
                  </a:extLst>
                </a:gridCol>
              </a:tblGrid>
              <a:tr h="328514">
                <a:tc>
                  <a:txBody>
                    <a:bodyPr/>
                    <a:lstStyle/>
                    <a:p>
                      <a:pPr marL="0" marR="0" algn="ctr">
                        <a:lnSpc>
                          <a:spcPct val="115000"/>
                        </a:lnSpc>
                        <a:spcAft>
                          <a:spcPts val="800"/>
                        </a:spcAft>
                        <a:buNone/>
                      </a:pPr>
                      <a:r>
                        <a:rPr lang="en-US" sz="2800" kern="0" dirty="0">
                          <a:effectLst/>
                        </a:rPr>
                        <a:t>Term</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defTabSz="457200" rtl="0" eaLnBrk="1" latinLnBrk="0" hangingPunct="1">
                        <a:lnSpc>
                          <a:spcPct val="115000"/>
                        </a:lnSpc>
                        <a:spcAft>
                          <a:spcPts val="800"/>
                        </a:spcAft>
                        <a:buNone/>
                      </a:pPr>
                      <a:r>
                        <a:rPr lang="en-US" sz="2800" b="1" kern="0" dirty="0">
                          <a:solidFill>
                            <a:schemeClr val="lt1"/>
                          </a:solidFill>
                          <a:effectLst/>
                          <a:latin typeface="+mn-lt"/>
                          <a:ea typeface="+mn-ea"/>
                          <a:cs typeface="+mn-cs"/>
                        </a:rPr>
                        <a:t>Meaning</a:t>
                      </a:r>
                    </a:p>
                  </a:txBody>
                  <a:tcPr marL="9525" marR="9525" marT="9525" marB="9525" anchor="ctr"/>
                </a:tc>
                <a:extLst>
                  <a:ext uri="{0D108BD9-81ED-4DB2-BD59-A6C34878D82A}">
                    <a16:rowId xmlns:a16="http://schemas.microsoft.com/office/drawing/2014/main" val="2176514008"/>
                  </a:ext>
                </a:extLst>
              </a:tr>
              <a:tr h="328707">
                <a:tc>
                  <a:txBody>
                    <a:bodyPr/>
                    <a:lstStyle/>
                    <a:p>
                      <a:pPr marL="0" marR="0" algn="ctr">
                        <a:lnSpc>
                          <a:spcPct val="115000"/>
                        </a:lnSpc>
                        <a:spcAft>
                          <a:spcPts val="800"/>
                        </a:spcAft>
                        <a:buNone/>
                      </a:pPr>
                      <a:r>
                        <a:rPr lang="en-US" sz="1600" kern="0" dirty="0">
                          <a:effectLst/>
                        </a:rPr>
                        <a:t>HIV</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0">
                          <a:effectLst/>
                        </a:rPr>
                        <a:t>Human Immunodeficiency Virus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696597841"/>
                  </a:ext>
                </a:extLst>
              </a:tr>
              <a:tr h="328707">
                <a:tc>
                  <a:txBody>
                    <a:bodyPr/>
                    <a:lstStyle/>
                    <a:p>
                      <a:pPr marL="0" marR="0" algn="ctr">
                        <a:lnSpc>
                          <a:spcPct val="115000"/>
                        </a:lnSpc>
                        <a:spcAft>
                          <a:spcPts val="800"/>
                        </a:spcAft>
                        <a:buNone/>
                      </a:pPr>
                      <a:r>
                        <a:rPr lang="en-US" sz="1600" kern="0" dirty="0">
                          <a:effectLst/>
                        </a:rPr>
                        <a:t>AIDS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0">
                          <a:effectLst/>
                        </a:rPr>
                        <a:t>Acquired Immunodeficiency Syndrome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41266063"/>
                  </a:ext>
                </a:extLst>
              </a:tr>
              <a:tr h="647127">
                <a:tc>
                  <a:txBody>
                    <a:bodyPr/>
                    <a:lstStyle/>
                    <a:p>
                      <a:pPr marL="0" marR="0" algn="ctr">
                        <a:lnSpc>
                          <a:spcPct val="115000"/>
                        </a:lnSpc>
                        <a:spcAft>
                          <a:spcPts val="800"/>
                        </a:spcAft>
                        <a:buNone/>
                      </a:pPr>
                      <a:r>
                        <a:rPr lang="en-US" sz="1600" kern="0" dirty="0">
                          <a:effectLst/>
                        </a:rPr>
                        <a:t>PrEP</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0">
                          <a:effectLst/>
                        </a:rPr>
                        <a:t>Pre-Exposure Prophylaxis — medication taken to prevent HIV before exposure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651536803"/>
                  </a:ext>
                </a:extLst>
              </a:tr>
              <a:tr h="647127">
                <a:tc>
                  <a:txBody>
                    <a:bodyPr/>
                    <a:lstStyle/>
                    <a:p>
                      <a:pPr marL="0" marR="0" algn="ctr">
                        <a:lnSpc>
                          <a:spcPct val="115000"/>
                        </a:lnSpc>
                        <a:spcAft>
                          <a:spcPts val="800"/>
                        </a:spcAft>
                        <a:buNone/>
                      </a:pPr>
                      <a:r>
                        <a:rPr lang="en-US" sz="1600" kern="0" dirty="0">
                          <a:effectLst/>
                        </a:rPr>
                        <a:t>PEP</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0">
                          <a:effectLst/>
                        </a:rPr>
                        <a:t>Post-Exposure Prophylaxis — medication taken after a possible HIV exposure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026015430"/>
                  </a:ext>
                </a:extLst>
              </a:tr>
              <a:tr h="328707">
                <a:tc>
                  <a:txBody>
                    <a:bodyPr/>
                    <a:lstStyle/>
                    <a:p>
                      <a:pPr marL="0" marR="0" algn="ctr">
                        <a:lnSpc>
                          <a:spcPct val="115000"/>
                        </a:lnSpc>
                        <a:spcAft>
                          <a:spcPts val="800"/>
                        </a:spcAft>
                        <a:buNone/>
                      </a:pPr>
                      <a:r>
                        <a:rPr lang="en-US" sz="1600" kern="0" dirty="0">
                          <a:effectLst/>
                        </a:rPr>
                        <a:t>ART</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0">
                          <a:effectLst/>
                        </a:rPr>
                        <a:t>Antiretroviral Therapy — medication used to treat HIV</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673694014"/>
                  </a:ext>
                </a:extLst>
              </a:tr>
              <a:tr h="647127">
                <a:tc>
                  <a:txBody>
                    <a:bodyPr/>
                    <a:lstStyle/>
                    <a:p>
                      <a:pPr marL="0" marR="0" algn="ctr">
                        <a:lnSpc>
                          <a:spcPct val="115000"/>
                        </a:lnSpc>
                        <a:spcAft>
                          <a:spcPts val="800"/>
                        </a:spcAft>
                        <a:buNone/>
                      </a:pPr>
                      <a:r>
                        <a:rPr lang="en-US" sz="1600" kern="0" dirty="0">
                          <a:effectLst/>
                        </a:rPr>
                        <a:t>U=U</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0">
                          <a:effectLst/>
                        </a:rPr>
                        <a:t>Undetectable = Untransmittable — a person with an undetectable viral load does not sexually transmit HIV</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954791699"/>
                  </a:ext>
                </a:extLst>
              </a:tr>
              <a:tr h="328707">
                <a:tc>
                  <a:txBody>
                    <a:bodyPr/>
                    <a:lstStyle/>
                    <a:p>
                      <a:pPr marL="0" marR="0" algn="ctr">
                        <a:lnSpc>
                          <a:spcPct val="115000"/>
                        </a:lnSpc>
                        <a:spcAft>
                          <a:spcPts val="800"/>
                        </a:spcAft>
                        <a:buNone/>
                      </a:pPr>
                      <a:r>
                        <a:rPr lang="en-US" sz="1600" kern="0" dirty="0">
                          <a:effectLst/>
                        </a:rPr>
                        <a:t>Viral Load</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0">
                          <a:effectLst/>
                        </a:rPr>
                        <a:t>Amount of HIV in a person's blood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95091476"/>
                  </a:ext>
                </a:extLst>
              </a:tr>
              <a:tr h="647127">
                <a:tc>
                  <a:txBody>
                    <a:bodyPr/>
                    <a:lstStyle/>
                    <a:p>
                      <a:pPr marL="0" marR="0" algn="ctr">
                        <a:lnSpc>
                          <a:spcPct val="115000"/>
                        </a:lnSpc>
                        <a:spcAft>
                          <a:spcPts val="800"/>
                        </a:spcAft>
                        <a:buNone/>
                      </a:pPr>
                      <a:r>
                        <a:rPr lang="en-US" sz="1600" kern="0" dirty="0">
                          <a:effectLst/>
                        </a:rPr>
                        <a:t>Viral Suppression</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0">
                          <a:effectLst/>
                        </a:rPr>
                        <a:t>When HIV levels are reduced to a very low/undetectable level through treatment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330343623"/>
                  </a:ext>
                </a:extLst>
              </a:tr>
              <a:tr h="328707">
                <a:tc>
                  <a:txBody>
                    <a:bodyPr/>
                    <a:lstStyle/>
                    <a:p>
                      <a:pPr marL="0" marR="0" algn="ctr">
                        <a:lnSpc>
                          <a:spcPct val="115000"/>
                        </a:lnSpc>
                        <a:spcAft>
                          <a:spcPts val="800"/>
                        </a:spcAft>
                        <a:buNone/>
                      </a:pPr>
                      <a:r>
                        <a:rPr lang="en-US" sz="1600" kern="0" dirty="0">
                          <a:effectLst/>
                        </a:rPr>
                        <a:t>HIV Testing</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0">
                          <a:effectLst/>
                        </a:rPr>
                        <a:t>Testing to determine whether a person has HIV</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932932528"/>
                  </a:ext>
                </a:extLst>
              </a:tr>
              <a:tr h="328707">
                <a:tc>
                  <a:txBody>
                    <a:bodyPr/>
                    <a:lstStyle/>
                    <a:p>
                      <a:pPr marL="0" marR="0" algn="ctr">
                        <a:lnSpc>
                          <a:spcPct val="115000"/>
                        </a:lnSpc>
                        <a:spcAft>
                          <a:spcPts val="800"/>
                        </a:spcAft>
                        <a:buNone/>
                      </a:pPr>
                      <a:r>
                        <a:rPr lang="en-US" sz="1600" kern="0" dirty="0">
                          <a:effectLst/>
                        </a:rPr>
                        <a:t>CTR</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0">
                          <a:effectLst/>
                        </a:rPr>
                        <a:t>Counseling, Testing, and Referral</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87132527"/>
                  </a:ext>
                </a:extLst>
              </a:tr>
              <a:tr h="647127">
                <a:tc>
                  <a:txBody>
                    <a:bodyPr/>
                    <a:lstStyle/>
                    <a:p>
                      <a:pPr marL="0" marR="0" algn="ctr">
                        <a:lnSpc>
                          <a:spcPct val="115000"/>
                        </a:lnSpc>
                        <a:spcAft>
                          <a:spcPts val="800"/>
                        </a:spcAft>
                        <a:buNone/>
                      </a:pPr>
                      <a:r>
                        <a:rPr lang="en-US" sz="1600" kern="0" dirty="0">
                          <a:effectLst/>
                        </a:rPr>
                        <a:t>Rapid HIV Testing</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0" dirty="0">
                          <a:effectLst/>
                        </a:rPr>
                        <a:t>HIV testing that provides results quickly, often during the same visit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921249352"/>
                  </a:ext>
                </a:extLst>
              </a:tr>
            </a:tbl>
          </a:graphicData>
        </a:graphic>
      </p:graphicFrame>
    </p:spTree>
    <p:extLst>
      <p:ext uri="{BB962C8B-B14F-4D97-AF65-F5344CB8AC3E}">
        <p14:creationId xmlns:p14="http://schemas.microsoft.com/office/powerpoint/2010/main" val="3461337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38573" y="7333108"/>
            <a:ext cx="12192000" cy="2631792"/>
            <a:chOff x="0" y="0"/>
            <a:chExt cx="4816593" cy="1039720"/>
          </a:xfrm>
        </p:grpSpPr>
        <p:sp>
          <p:nvSpPr>
            <p:cNvPr id="3" name="Freeform 3"/>
            <p:cNvSpPr/>
            <p:nvPr/>
          </p:nvSpPr>
          <p:spPr>
            <a:xfrm>
              <a:off x="0" y="0"/>
              <a:ext cx="4816592" cy="1039720"/>
            </a:xfrm>
            <a:custGeom>
              <a:avLst/>
              <a:gdLst/>
              <a:ahLst/>
              <a:cxnLst/>
              <a:rect l="l" t="t" r="r" b="b"/>
              <a:pathLst>
                <a:path w="4816592" h="1039720">
                  <a:moveTo>
                    <a:pt x="21590" y="0"/>
                  </a:moveTo>
                  <a:lnTo>
                    <a:pt x="4795002" y="0"/>
                  </a:lnTo>
                  <a:cubicBezTo>
                    <a:pt x="4800728" y="0"/>
                    <a:pt x="4806220" y="2275"/>
                    <a:pt x="4810269" y="6324"/>
                  </a:cubicBezTo>
                  <a:cubicBezTo>
                    <a:pt x="4814318" y="10372"/>
                    <a:pt x="4816592" y="15864"/>
                    <a:pt x="4816592" y="21590"/>
                  </a:cubicBezTo>
                  <a:lnTo>
                    <a:pt x="4816592" y="1018130"/>
                  </a:lnTo>
                  <a:cubicBezTo>
                    <a:pt x="4816592" y="1023856"/>
                    <a:pt x="4814318" y="1029348"/>
                    <a:pt x="4810269" y="1033397"/>
                  </a:cubicBezTo>
                  <a:cubicBezTo>
                    <a:pt x="4806220" y="1037446"/>
                    <a:pt x="4800728" y="1039720"/>
                    <a:pt x="4795002" y="1039720"/>
                  </a:cubicBezTo>
                  <a:lnTo>
                    <a:pt x="21590" y="1039720"/>
                  </a:lnTo>
                  <a:cubicBezTo>
                    <a:pt x="9666" y="1039720"/>
                    <a:pt x="0" y="1030054"/>
                    <a:pt x="0" y="1018130"/>
                  </a:cubicBezTo>
                  <a:lnTo>
                    <a:pt x="0" y="21590"/>
                  </a:lnTo>
                  <a:cubicBezTo>
                    <a:pt x="0" y="9666"/>
                    <a:pt x="9666" y="0"/>
                    <a:pt x="21590" y="0"/>
                  </a:cubicBezTo>
                  <a:close/>
                </a:path>
              </a:pathLst>
            </a:custGeom>
            <a:solidFill>
              <a:srgbClr val="FD717C"/>
            </a:solidFill>
          </p:spPr>
          <p:txBody>
            <a:bodyPr/>
            <a:lstStyle/>
            <a:p>
              <a:endParaRPr lang="en-US" sz="1200"/>
            </a:p>
          </p:txBody>
        </p:sp>
        <p:sp>
          <p:nvSpPr>
            <p:cNvPr id="4" name="TextBox 4"/>
            <p:cNvSpPr txBox="1"/>
            <p:nvPr/>
          </p:nvSpPr>
          <p:spPr>
            <a:xfrm>
              <a:off x="0" y="-28575"/>
              <a:ext cx="812800" cy="841375"/>
            </a:xfrm>
            <a:prstGeom prst="rect">
              <a:avLst/>
            </a:prstGeom>
          </p:spPr>
          <p:txBody>
            <a:bodyPr lIns="33867" tIns="33867" rIns="33867" bIns="33867" rtlCol="0" anchor="ctr"/>
            <a:lstStyle/>
            <a:p>
              <a:pPr algn="ctr">
                <a:lnSpc>
                  <a:spcPts val="1494"/>
                </a:lnSpc>
              </a:pPr>
              <a:endParaRPr sz="1200"/>
            </a:p>
          </p:txBody>
        </p:sp>
      </p:grpSp>
      <p:sp>
        <p:nvSpPr>
          <p:cNvPr id="6" name="TextBox 6"/>
          <p:cNvSpPr txBox="1"/>
          <p:nvPr/>
        </p:nvSpPr>
        <p:spPr>
          <a:xfrm>
            <a:off x="1021535" y="0"/>
            <a:ext cx="10572306" cy="685380"/>
          </a:xfrm>
          <a:prstGeom prst="rect">
            <a:avLst/>
          </a:prstGeom>
        </p:spPr>
        <p:txBody>
          <a:bodyPr lIns="0" tIns="0" rIns="0" bIns="0" rtlCol="0" anchor="t">
            <a:spAutoFit/>
          </a:bodyPr>
          <a:lstStyle/>
          <a:p>
            <a:pPr>
              <a:lnSpc>
                <a:spcPts val="5634"/>
              </a:lnSpc>
            </a:pPr>
            <a:r>
              <a:rPr lang="en-US" sz="4334" spc="650" dirty="0">
                <a:latin typeface="League Spartan Bold"/>
              </a:rPr>
              <a:t>DELAWARE DPH HIV UPDATE</a:t>
            </a:r>
          </a:p>
        </p:txBody>
      </p:sp>
      <p:pic>
        <p:nvPicPr>
          <p:cNvPr id="1026" name="Picture 2" descr="A new ambition to stop HIV – POLITICO">
            <a:extLst>
              <a:ext uri="{FF2B5EF4-FFF2-40B4-BE49-F238E27FC236}">
                <a16:creationId xmlns:a16="http://schemas.microsoft.com/office/drawing/2014/main" id="{3A96ACDE-8920-D2AF-8497-D848CF0D35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4302" y="598162"/>
            <a:ext cx="3843397" cy="137215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49B9F34-7614-D862-4EF2-45AE7066182C}"/>
              </a:ext>
            </a:extLst>
          </p:cNvPr>
          <p:cNvSpPr txBox="1"/>
          <p:nvPr/>
        </p:nvSpPr>
        <p:spPr>
          <a:xfrm>
            <a:off x="5146423" y="6547366"/>
            <a:ext cx="2234907" cy="276999"/>
          </a:xfrm>
          <a:prstGeom prst="rect">
            <a:avLst/>
          </a:prstGeom>
          <a:noFill/>
        </p:spPr>
        <p:txBody>
          <a:bodyPr wrap="none" rtlCol="0">
            <a:spAutoFit/>
          </a:bodyPr>
          <a:lstStyle/>
          <a:p>
            <a:r>
              <a:rPr lang="en-US" sz="1200" b="1" dirty="0"/>
              <a:t>Data Retrieved August 2025</a:t>
            </a:r>
          </a:p>
        </p:txBody>
      </p:sp>
      <p:pic>
        <p:nvPicPr>
          <p:cNvPr id="11" name="Picture 10">
            <a:extLst>
              <a:ext uri="{FF2B5EF4-FFF2-40B4-BE49-F238E27FC236}">
                <a16:creationId xmlns:a16="http://schemas.microsoft.com/office/drawing/2014/main" id="{6D182165-0367-6025-EB53-B0E024DCAF73}"/>
              </a:ext>
            </a:extLst>
          </p:cNvPr>
          <p:cNvPicPr>
            <a:picLocks noChangeAspect="1"/>
          </p:cNvPicPr>
          <p:nvPr/>
        </p:nvPicPr>
        <p:blipFill>
          <a:blip r:embed="rId5"/>
          <a:stretch>
            <a:fillRect/>
          </a:stretch>
        </p:blipFill>
        <p:spPr>
          <a:xfrm>
            <a:off x="1483686" y="2149499"/>
            <a:ext cx="9648003" cy="4265984"/>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7000"/>
                <a:hueMod val="88000"/>
                <a:satMod val="130000"/>
                <a:lumMod val="124000"/>
              </a:schemeClr>
            </a:gs>
            <a:gs pos="100000">
              <a:schemeClr val="bg1">
                <a:tint val="96000"/>
                <a:shade val="88000"/>
                <a:hueMod val="108000"/>
                <a:satMod val="164000"/>
                <a:lumMod val="76000"/>
              </a:schemeClr>
            </a:gs>
          </a:gsLst>
          <a:path path="circle">
            <a:fillToRect l="45000" t="65000" r="125000" b="100000"/>
          </a:path>
        </a:gradFill>
        <a:effectLst/>
      </p:bgPr>
    </p:bg>
    <p:spTree>
      <p:nvGrpSpPr>
        <p:cNvPr id="1" name="">
          <a:extLst>
            <a:ext uri="{FF2B5EF4-FFF2-40B4-BE49-F238E27FC236}">
              <a16:creationId xmlns:a16="http://schemas.microsoft.com/office/drawing/2014/main" id="{7CD4C3A6-F81A-93EF-0F12-AD9639D2B36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0487C8F-7D6C-4EAF-A9A5-45D8E94FC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578DA0F-394A-417D-892B-8253831A2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C7C8FBF3-2B5B-1F4B-3A8C-6DD80C68A471}"/>
              </a:ext>
            </a:extLst>
          </p:cNvPr>
          <p:cNvPicPr>
            <a:picLocks noChangeAspect="1"/>
          </p:cNvPicPr>
          <p:nvPr/>
        </p:nvPicPr>
        <p:blipFill>
          <a:blip r:embed="rId2"/>
          <a:stretch>
            <a:fillRect/>
          </a:stretch>
        </p:blipFill>
        <p:spPr>
          <a:xfrm>
            <a:off x="4070043" y="3743320"/>
            <a:ext cx="6665013" cy="2288624"/>
          </a:xfrm>
          <a:prstGeom prst="rect">
            <a:avLst/>
          </a:prstGeom>
        </p:spPr>
      </p:pic>
      <p:graphicFrame>
        <p:nvGraphicFramePr>
          <p:cNvPr id="4" name="Table 3">
            <a:extLst>
              <a:ext uri="{FF2B5EF4-FFF2-40B4-BE49-F238E27FC236}">
                <a16:creationId xmlns:a16="http://schemas.microsoft.com/office/drawing/2014/main" id="{765562D6-AC92-D7E4-6C15-641F5EFCEADC}"/>
              </a:ext>
            </a:extLst>
          </p:cNvPr>
          <p:cNvGraphicFramePr>
            <a:graphicFrameLocks noGrp="1"/>
          </p:cNvGraphicFramePr>
          <p:nvPr>
            <p:extLst>
              <p:ext uri="{D42A27DB-BD31-4B8C-83A1-F6EECF244321}">
                <p14:modId xmlns:p14="http://schemas.microsoft.com/office/powerpoint/2010/main" val="3593592546"/>
              </p:ext>
            </p:extLst>
          </p:nvPr>
        </p:nvGraphicFramePr>
        <p:xfrm>
          <a:off x="6183086" y="3619133"/>
          <a:ext cx="5111932" cy="370840"/>
        </p:xfrm>
        <a:graphic>
          <a:graphicData uri="http://schemas.openxmlformats.org/drawingml/2006/table">
            <a:tbl>
              <a:tblPr firstRow="1" bandRow="1">
                <a:tableStyleId>{5C22544A-7EE6-4342-B048-85BDC9FD1C3A}</a:tableStyleId>
              </a:tblPr>
              <a:tblGrid>
                <a:gridCol w="5111932">
                  <a:extLst>
                    <a:ext uri="{9D8B030D-6E8A-4147-A177-3AD203B41FA5}">
                      <a16:colId xmlns:a16="http://schemas.microsoft.com/office/drawing/2014/main" val="3207347000"/>
                    </a:ext>
                  </a:extLst>
                </a:gridCol>
              </a:tblGrid>
              <a:tr h="370840">
                <a:tc>
                  <a:txBody>
                    <a:bodyPr/>
                    <a:lstStyle/>
                    <a:p>
                      <a:pPr algn="ctr"/>
                      <a:r>
                        <a:rPr lang="en-US" dirty="0"/>
                        <a:t>2026 Quarterly Data</a:t>
                      </a:r>
                    </a:p>
                  </a:txBody>
                  <a:tcPr/>
                </a:tc>
                <a:extLst>
                  <a:ext uri="{0D108BD9-81ED-4DB2-BD59-A6C34878D82A}">
                    <a16:rowId xmlns:a16="http://schemas.microsoft.com/office/drawing/2014/main" val="3317162108"/>
                  </a:ext>
                </a:extLst>
              </a:tr>
            </a:tbl>
          </a:graphicData>
        </a:graphic>
      </p:graphicFrame>
      <p:pic>
        <p:nvPicPr>
          <p:cNvPr id="9" name="Picture 8">
            <a:extLst>
              <a:ext uri="{FF2B5EF4-FFF2-40B4-BE49-F238E27FC236}">
                <a16:creationId xmlns:a16="http://schemas.microsoft.com/office/drawing/2014/main" id="{1FCA2226-17C1-90DC-7FEC-668F94D78BBF}"/>
              </a:ext>
            </a:extLst>
          </p:cNvPr>
          <p:cNvPicPr>
            <a:picLocks noChangeAspect="1"/>
          </p:cNvPicPr>
          <p:nvPr/>
        </p:nvPicPr>
        <p:blipFill>
          <a:blip r:embed="rId3"/>
          <a:stretch>
            <a:fillRect/>
          </a:stretch>
        </p:blipFill>
        <p:spPr>
          <a:xfrm>
            <a:off x="2545180" y="1108700"/>
            <a:ext cx="6754168" cy="2067213"/>
          </a:xfrm>
          <a:prstGeom prst="rect">
            <a:avLst/>
          </a:prstGeom>
        </p:spPr>
      </p:pic>
      <p:graphicFrame>
        <p:nvGraphicFramePr>
          <p:cNvPr id="11" name="Table 10">
            <a:extLst>
              <a:ext uri="{FF2B5EF4-FFF2-40B4-BE49-F238E27FC236}">
                <a16:creationId xmlns:a16="http://schemas.microsoft.com/office/drawing/2014/main" id="{7F10396C-FBE9-E385-F854-E98D028497FF}"/>
              </a:ext>
            </a:extLst>
          </p:cNvPr>
          <p:cNvGraphicFramePr>
            <a:graphicFrameLocks noGrp="1"/>
          </p:cNvGraphicFramePr>
          <p:nvPr>
            <p:extLst>
              <p:ext uri="{D42A27DB-BD31-4B8C-83A1-F6EECF244321}">
                <p14:modId xmlns:p14="http://schemas.microsoft.com/office/powerpoint/2010/main" val="1851534126"/>
              </p:ext>
            </p:extLst>
          </p:nvPr>
        </p:nvGraphicFramePr>
        <p:xfrm>
          <a:off x="2032000" y="719666"/>
          <a:ext cx="4151086" cy="370840"/>
        </p:xfrm>
        <a:graphic>
          <a:graphicData uri="http://schemas.openxmlformats.org/drawingml/2006/table">
            <a:tbl>
              <a:tblPr firstRow="1" bandRow="1">
                <a:tableStyleId>{5C22544A-7EE6-4342-B048-85BDC9FD1C3A}</a:tableStyleId>
              </a:tblPr>
              <a:tblGrid>
                <a:gridCol w="4151086">
                  <a:extLst>
                    <a:ext uri="{9D8B030D-6E8A-4147-A177-3AD203B41FA5}">
                      <a16:colId xmlns:a16="http://schemas.microsoft.com/office/drawing/2014/main" val="3769109216"/>
                    </a:ext>
                  </a:extLst>
                </a:gridCol>
              </a:tblGrid>
              <a:tr h="370840">
                <a:tc>
                  <a:txBody>
                    <a:bodyPr/>
                    <a:lstStyle/>
                    <a:p>
                      <a:r>
                        <a:rPr lang="en-US" dirty="0"/>
                        <a:t>2025 Quarterly Data </a:t>
                      </a:r>
                    </a:p>
                  </a:txBody>
                  <a:tcPr/>
                </a:tc>
                <a:extLst>
                  <a:ext uri="{0D108BD9-81ED-4DB2-BD59-A6C34878D82A}">
                    <a16:rowId xmlns:a16="http://schemas.microsoft.com/office/drawing/2014/main" val="2363024580"/>
                  </a:ext>
                </a:extLst>
              </a:tr>
            </a:tbl>
          </a:graphicData>
        </a:graphic>
      </p:graphicFrame>
      <p:graphicFrame>
        <p:nvGraphicFramePr>
          <p:cNvPr id="15" name="Table 14">
            <a:extLst>
              <a:ext uri="{FF2B5EF4-FFF2-40B4-BE49-F238E27FC236}">
                <a16:creationId xmlns:a16="http://schemas.microsoft.com/office/drawing/2014/main" id="{07401EB3-8FA4-06B5-5C3A-6B3D5887D320}"/>
              </a:ext>
            </a:extLst>
          </p:cNvPr>
          <p:cNvGraphicFramePr>
            <a:graphicFrameLocks noGrp="1"/>
          </p:cNvGraphicFramePr>
          <p:nvPr>
            <p:extLst>
              <p:ext uri="{D42A27DB-BD31-4B8C-83A1-F6EECF244321}">
                <p14:modId xmlns:p14="http://schemas.microsoft.com/office/powerpoint/2010/main" val="803598203"/>
              </p:ext>
            </p:extLst>
          </p:nvPr>
        </p:nvGraphicFramePr>
        <p:xfrm>
          <a:off x="1141348" y="4072393"/>
          <a:ext cx="2368733" cy="1798320"/>
        </p:xfrm>
        <a:graphic>
          <a:graphicData uri="http://schemas.openxmlformats.org/drawingml/2006/table">
            <a:tbl>
              <a:tblPr firstRow="1" bandRow="1">
                <a:tableStyleId>{5C22544A-7EE6-4342-B048-85BDC9FD1C3A}</a:tableStyleId>
              </a:tblPr>
              <a:tblGrid>
                <a:gridCol w="2368733">
                  <a:extLst>
                    <a:ext uri="{9D8B030D-6E8A-4147-A177-3AD203B41FA5}">
                      <a16:colId xmlns:a16="http://schemas.microsoft.com/office/drawing/2014/main" val="3554269826"/>
                    </a:ext>
                  </a:extLst>
                </a:gridCol>
              </a:tblGrid>
              <a:tr h="1562053">
                <a:tc>
                  <a:txBody>
                    <a:bodyPr/>
                    <a:lstStyle/>
                    <a:p>
                      <a:r>
                        <a:rPr lang="en-US" sz="1400" dirty="0"/>
                        <a:t>Of these, 16 individuals have been confirmed to be actively engaged in care, and 4 were determined to be HIV-negative and subsequently removed from the list. </a:t>
                      </a:r>
                    </a:p>
                  </a:txBody>
                  <a:tcPr/>
                </a:tc>
                <a:extLst>
                  <a:ext uri="{0D108BD9-81ED-4DB2-BD59-A6C34878D82A}">
                    <a16:rowId xmlns:a16="http://schemas.microsoft.com/office/drawing/2014/main" val="550554166"/>
                  </a:ext>
                </a:extLst>
              </a:tr>
            </a:tbl>
          </a:graphicData>
        </a:graphic>
      </p:graphicFrame>
      <p:cxnSp>
        <p:nvCxnSpPr>
          <p:cNvPr id="17" name="Straight Arrow Connector 16">
            <a:extLst>
              <a:ext uri="{FF2B5EF4-FFF2-40B4-BE49-F238E27FC236}">
                <a16:creationId xmlns:a16="http://schemas.microsoft.com/office/drawing/2014/main" id="{B7544A72-70A6-948B-71B1-4ADF00A023E5}"/>
              </a:ext>
            </a:extLst>
          </p:cNvPr>
          <p:cNvCxnSpPr/>
          <p:nvPr/>
        </p:nvCxnSpPr>
        <p:spPr>
          <a:xfrm>
            <a:off x="3510081" y="4545874"/>
            <a:ext cx="913873" cy="862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4914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7333361" y="6045200"/>
            <a:ext cx="1490841" cy="1490841"/>
          </a:xfrm>
          <a:custGeom>
            <a:avLst/>
            <a:gdLst/>
            <a:ahLst/>
            <a:cxnLst/>
            <a:rect l="l" t="t" r="r" b="b"/>
            <a:pathLst>
              <a:path w="2236261" h="2236261">
                <a:moveTo>
                  <a:pt x="0" y="0"/>
                </a:moveTo>
                <a:lnTo>
                  <a:pt x="2236261" y="0"/>
                </a:lnTo>
                <a:lnTo>
                  <a:pt x="2236261" y="2236261"/>
                </a:lnTo>
                <a:lnTo>
                  <a:pt x="0" y="223626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200"/>
          </a:p>
        </p:txBody>
      </p:sp>
      <p:grpSp>
        <p:nvGrpSpPr>
          <p:cNvPr id="4" name="Group 4"/>
          <p:cNvGrpSpPr/>
          <p:nvPr/>
        </p:nvGrpSpPr>
        <p:grpSpPr>
          <a:xfrm>
            <a:off x="-306689" y="1239339"/>
            <a:ext cx="12805378" cy="5966339"/>
            <a:chOff x="0" y="0"/>
            <a:chExt cx="5058915" cy="2357072"/>
          </a:xfrm>
        </p:grpSpPr>
        <p:sp>
          <p:nvSpPr>
            <p:cNvPr id="5" name="Freeform 5"/>
            <p:cNvSpPr/>
            <p:nvPr/>
          </p:nvSpPr>
          <p:spPr>
            <a:xfrm>
              <a:off x="0" y="0"/>
              <a:ext cx="5058915" cy="2357072"/>
            </a:xfrm>
            <a:custGeom>
              <a:avLst/>
              <a:gdLst/>
              <a:ahLst/>
              <a:cxnLst/>
              <a:rect l="l" t="t" r="r" b="b"/>
              <a:pathLst>
                <a:path w="5058915" h="2357072">
                  <a:moveTo>
                    <a:pt x="20556" y="0"/>
                  </a:moveTo>
                  <a:lnTo>
                    <a:pt x="5038359" y="0"/>
                  </a:lnTo>
                  <a:cubicBezTo>
                    <a:pt x="5043811" y="0"/>
                    <a:pt x="5049039" y="2166"/>
                    <a:pt x="5052894" y="6021"/>
                  </a:cubicBezTo>
                  <a:cubicBezTo>
                    <a:pt x="5056749" y="9876"/>
                    <a:pt x="5058915" y="15104"/>
                    <a:pt x="5058915" y="20556"/>
                  </a:cubicBezTo>
                  <a:lnTo>
                    <a:pt x="5058915" y="2336516"/>
                  </a:lnTo>
                  <a:cubicBezTo>
                    <a:pt x="5058915" y="2347869"/>
                    <a:pt x="5049712" y="2357072"/>
                    <a:pt x="5038359" y="2357072"/>
                  </a:cubicBezTo>
                  <a:lnTo>
                    <a:pt x="20556" y="2357072"/>
                  </a:lnTo>
                  <a:cubicBezTo>
                    <a:pt x="9203" y="2357072"/>
                    <a:pt x="0" y="2347869"/>
                    <a:pt x="0" y="2336516"/>
                  </a:cubicBezTo>
                  <a:lnTo>
                    <a:pt x="0" y="20556"/>
                  </a:lnTo>
                  <a:cubicBezTo>
                    <a:pt x="0" y="9203"/>
                    <a:pt x="9203" y="0"/>
                    <a:pt x="20556" y="0"/>
                  </a:cubicBezTo>
                  <a:close/>
                </a:path>
              </a:pathLst>
            </a:custGeom>
            <a:solidFill>
              <a:schemeClr val="bg1"/>
            </a:solidFill>
          </p:spPr>
          <p:txBody>
            <a:bodyPr/>
            <a:lstStyle/>
            <a:p>
              <a:endParaRPr lang="en-US" sz="1200" dirty="0"/>
            </a:p>
          </p:txBody>
        </p:sp>
        <p:sp>
          <p:nvSpPr>
            <p:cNvPr id="6" name="TextBox 6"/>
            <p:cNvSpPr txBox="1"/>
            <p:nvPr/>
          </p:nvSpPr>
          <p:spPr>
            <a:xfrm>
              <a:off x="0" y="-28575"/>
              <a:ext cx="812800" cy="841375"/>
            </a:xfrm>
            <a:prstGeom prst="rect">
              <a:avLst/>
            </a:prstGeom>
          </p:spPr>
          <p:txBody>
            <a:bodyPr lIns="33867" tIns="33867" rIns="33867" bIns="33867" rtlCol="0" anchor="ctr"/>
            <a:lstStyle/>
            <a:p>
              <a:pPr algn="ctr">
                <a:lnSpc>
                  <a:spcPts val="1494"/>
                </a:lnSpc>
              </a:pPr>
              <a:endParaRPr sz="1200"/>
            </a:p>
          </p:txBody>
        </p:sp>
      </p:grpSp>
      <p:sp>
        <p:nvSpPr>
          <p:cNvPr id="10" name="TextBox 10"/>
          <p:cNvSpPr txBox="1"/>
          <p:nvPr/>
        </p:nvSpPr>
        <p:spPr>
          <a:xfrm>
            <a:off x="-105085" y="2967036"/>
            <a:ext cx="11796252" cy="2492862"/>
          </a:xfrm>
          <a:prstGeom prst="rect">
            <a:avLst/>
          </a:prstGeom>
        </p:spPr>
        <p:txBody>
          <a:bodyPr lIns="0" tIns="0" rIns="0" bIns="0" rtlCol="0" anchor="t">
            <a:spAutoFit/>
          </a:bodyPr>
          <a:lstStyle/>
          <a:p>
            <a:pPr algn="ctr">
              <a:lnSpc>
                <a:spcPts val="2225"/>
              </a:lnSpc>
            </a:pPr>
            <a:r>
              <a:rPr lang="en-US" sz="1600" dirty="0">
                <a:latin typeface="TT Norms"/>
              </a:rPr>
              <a:t>Explain the process of conducting the HIV test, including:</a:t>
            </a:r>
          </a:p>
          <a:p>
            <a:pPr algn="ctr">
              <a:lnSpc>
                <a:spcPts val="2225"/>
              </a:lnSpc>
            </a:pPr>
            <a:r>
              <a:rPr lang="en-US" sz="1600" dirty="0">
                <a:latin typeface="TT Norms"/>
              </a:rPr>
              <a:t>Type of test used </a:t>
            </a:r>
          </a:p>
          <a:p>
            <a:pPr marL="229035" lvl="1" algn="ctr">
              <a:lnSpc>
                <a:spcPts val="2225"/>
              </a:lnSpc>
            </a:pPr>
            <a:r>
              <a:rPr lang="en-US" sz="1600" dirty="0">
                <a:latin typeface="TT Norms"/>
              </a:rPr>
              <a:t>The </a:t>
            </a:r>
            <a:r>
              <a:rPr lang="en-US" sz="1600" dirty="0" err="1">
                <a:latin typeface="TT Norms"/>
              </a:rPr>
              <a:t>OraQuick</a:t>
            </a:r>
            <a:r>
              <a:rPr lang="en-US" sz="1600" dirty="0">
                <a:latin typeface="TT Norms"/>
              </a:rPr>
              <a:t> ADVANCE™ Rapid HIV-1/2 Antibody Test detects antibodies to HIV-1 and HIV-2. </a:t>
            </a:r>
          </a:p>
          <a:p>
            <a:pPr marL="229035" lvl="1" algn="ctr">
              <a:lnSpc>
                <a:spcPts val="2225"/>
              </a:lnSpc>
            </a:pPr>
            <a:r>
              <a:rPr lang="en-US" sz="1600" dirty="0">
                <a:latin typeface="TT Norms"/>
              </a:rPr>
              <a:t>Provides results in 20 minutes enabling patients to learn their status in a single visit.</a:t>
            </a:r>
          </a:p>
          <a:p>
            <a:pPr marL="229035" lvl="1" algn="ctr">
              <a:lnSpc>
                <a:spcPts val="2225"/>
              </a:lnSpc>
            </a:pPr>
            <a:r>
              <a:rPr lang="en-US" sz="1600" dirty="0">
                <a:latin typeface="TT Norms"/>
              </a:rPr>
              <a:t>CLIA-waived for oral fluid, fingerstick and venipuncture whole blood.  </a:t>
            </a:r>
          </a:p>
          <a:p>
            <a:pPr marL="229035" lvl="1" algn="ctr">
              <a:lnSpc>
                <a:spcPts val="2225"/>
              </a:lnSpc>
            </a:pPr>
            <a:r>
              <a:rPr lang="en-US" sz="1600" dirty="0">
                <a:latin typeface="TT Norms"/>
              </a:rPr>
              <a:t>Ideal for both clinical and non-clinical settings.</a:t>
            </a:r>
          </a:p>
          <a:p>
            <a:pPr algn="ctr">
              <a:lnSpc>
                <a:spcPts val="1805"/>
              </a:lnSpc>
            </a:pPr>
            <a:endParaRPr lang="en-US" sz="1600" dirty="0">
              <a:latin typeface="TT Norms"/>
            </a:endParaRPr>
          </a:p>
          <a:p>
            <a:pPr algn="ctr">
              <a:lnSpc>
                <a:spcPts val="2225"/>
              </a:lnSpc>
            </a:pPr>
            <a:r>
              <a:rPr lang="en-US" sz="1600" b="1" dirty="0">
                <a:latin typeface="TT Norms Bold"/>
              </a:rPr>
              <a:t>Note: The rapid HIV test is a screening test. Confirmatory testing is always required with preliminary positive </a:t>
            </a:r>
            <a:r>
              <a:rPr lang="en-US" sz="1600" b="1" dirty="0">
                <a:solidFill>
                  <a:srgbClr val="FFFFFF"/>
                </a:solidFill>
                <a:latin typeface="TT Norms Bold"/>
              </a:rPr>
              <a:t>results.</a:t>
            </a:r>
          </a:p>
          <a:p>
            <a:pPr algn="ctr">
              <a:lnSpc>
                <a:spcPts val="2522"/>
              </a:lnSpc>
            </a:pPr>
            <a:endParaRPr lang="en-US" sz="1600" dirty="0">
              <a:solidFill>
                <a:srgbClr val="FFFFFF"/>
              </a:solidFill>
              <a:latin typeface="TT Norms Bold"/>
            </a:endParaRPr>
          </a:p>
        </p:txBody>
      </p:sp>
      <p:sp>
        <p:nvSpPr>
          <p:cNvPr id="11" name="TextBox 11"/>
          <p:cNvSpPr txBox="1"/>
          <p:nvPr/>
        </p:nvSpPr>
        <p:spPr>
          <a:xfrm>
            <a:off x="1992963" y="159813"/>
            <a:ext cx="7600157" cy="1732718"/>
          </a:xfrm>
          <a:prstGeom prst="rect">
            <a:avLst/>
          </a:prstGeom>
        </p:spPr>
        <p:txBody>
          <a:bodyPr lIns="0" tIns="0" rIns="0" bIns="0" rtlCol="0" anchor="t">
            <a:spAutoFit/>
          </a:bodyPr>
          <a:lstStyle/>
          <a:p>
            <a:pPr algn="ctr">
              <a:lnSpc>
                <a:spcPts val="4568"/>
              </a:lnSpc>
            </a:pPr>
            <a:r>
              <a:rPr lang="en-US" sz="3233" spc="489" dirty="0">
                <a:latin typeface="League Spartan Bold"/>
              </a:rPr>
              <a:t>STEP 2-PREPARE FOR AND CONDUCT THE HIV TEST</a:t>
            </a:r>
            <a:endParaRPr lang="en-US" sz="3263" spc="489" dirty="0">
              <a:latin typeface="League Spartan Bold"/>
            </a:endParaRPr>
          </a:p>
          <a:p>
            <a:pPr algn="ctr">
              <a:lnSpc>
                <a:spcPts val="4568"/>
              </a:lnSpc>
            </a:pPr>
            <a:endParaRPr lang="en-US" sz="3263" spc="489" dirty="0">
              <a:solidFill>
                <a:srgbClr val="FFE75B"/>
              </a:solidFill>
              <a:latin typeface="League Spartan Bold"/>
            </a:endParaRPr>
          </a:p>
        </p:txBody>
      </p:sp>
      <p:pic>
        <p:nvPicPr>
          <p:cNvPr id="12" name="Picture 11">
            <a:extLst>
              <a:ext uri="{FF2B5EF4-FFF2-40B4-BE49-F238E27FC236}">
                <a16:creationId xmlns:a16="http://schemas.microsoft.com/office/drawing/2014/main" id="{85321F30-1305-B205-FD04-9D72E1D85EDB}"/>
              </a:ext>
            </a:extLst>
          </p:cNvPr>
          <p:cNvPicPr>
            <a:picLocks noChangeAspect="1"/>
          </p:cNvPicPr>
          <p:nvPr/>
        </p:nvPicPr>
        <p:blipFill>
          <a:blip r:embed="rId5"/>
          <a:stretch>
            <a:fillRect/>
          </a:stretch>
        </p:blipFill>
        <p:spPr>
          <a:xfrm>
            <a:off x="9137841" y="1979930"/>
            <a:ext cx="3054159" cy="769747"/>
          </a:xfrm>
          <a:prstGeom prst="rect">
            <a:avLst/>
          </a:prstGeom>
        </p:spPr>
      </p:pic>
      <p:pic>
        <p:nvPicPr>
          <p:cNvPr id="13" name="Picture 12">
            <a:extLst>
              <a:ext uri="{FF2B5EF4-FFF2-40B4-BE49-F238E27FC236}">
                <a16:creationId xmlns:a16="http://schemas.microsoft.com/office/drawing/2014/main" id="{ABAEE8C3-91CE-29D7-B99A-398CF78A69A3}"/>
              </a:ext>
            </a:extLst>
          </p:cNvPr>
          <p:cNvPicPr>
            <a:picLocks noChangeAspect="1"/>
          </p:cNvPicPr>
          <p:nvPr/>
        </p:nvPicPr>
        <p:blipFill>
          <a:blip r:embed="rId6"/>
          <a:stretch>
            <a:fillRect/>
          </a:stretch>
        </p:blipFill>
        <p:spPr>
          <a:xfrm rot="21013709">
            <a:off x="665133" y="1444143"/>
            <a:ext cx="786829" cy="2828427"/>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7333361" y="6045200"/>
            <a:ext cx="1490841" cy="1490841"/>
          </a:xfrm>
          <a:custGeom>
            <a:avLst/>
            <a:gdLst/>
            <a:ahLst/>
            <a:cxnLst/>
            <a:rect l="l" t="t" r="r" b="b"/>
            <a:pathLst>
              <a:path w="2236261" h="2236261">
                <a:moveTo>
                  <a:pt x="0" y="0"/>
                </a:moveTo>
                <a:lnTo>
                  <a:pt x="2236261" y="0"/>
                </a:lnTo>
                <a:lnTo>
                  <a:pt x="2236261" y="2236261"/>
                </a:lnTo>
                <a:lnTo>
                  <a:pt x="0" y="223626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200"/>
          </a:p>
        </p:txBody>
      </p:sp>
      <p:grpSp>
        <p:nvGrpSpPr>
          <p:cNvPr id="4" name="Group 4"/>
          <p:cNvGrpSpPr/>
          <p:nvPr/>
        </p:nvGrpSpPr>
        <p:grpSpPr>
          <a:xfrm>
            <a:off x="-59620" y="1239339"/>
            <a:ext cx="12805378" cy="5966339"/>
            <a:chOff x="0" y="0"/>
            <a:chExt cx="5058915" cy="2357072"/>
          </a:xfrm>
        </p:grpSpPr>
        <p:sp>
          <p:nvSpPr>
            <p:cNvPr id="5" name="Freeform 5"/>
            <p:cNvSpPr/>
            <p:nvPr/>
          </p:nvSpPr>
          <p:spPr>
            <a:xfrm>
              <a:off x="0" y="0"/>
              <a:ext cx="5058915" cy="2357072"/>
            </a:xfrm>
            <a:custGeom>
              <a:avLst/>
              <a:gdLst/>
              <a:ahLst/>
              <a:cxnLst/>
              <a:rect l="l" t="t" r="r" b="b"/>
              <a:pathLst>
                <a:path w="5058915" h="2357072">
                  <a:moveTo>
                    <a:pt x="20556" y="0"/>
                  </a:moveTo>
                  <a:lnTo>
                    <a:pt x="5038359" y="0"/>
                  </a:lnTo>
                  <a:cubicBezTo>
                    <a:pt x="5043811" y="0"/>
                    <a:pt x="5049039" y="2166"/>
                    <a:pt x="5052894" y="6021"/>
                  </a:cubicBezTo>
                  <a:cubicBezTo>
                    <a:pt x="5056749" y="9876"/>
                    <a:pt x="5058915" y="15104"/>
                    <a:pt x="5058915" y="20556"/>
                  </a:cubicBezTo>
                  <a:lnTo>
                    <a:pt x="5058915" y="2336516"/>
                  </a:lnTo>
                  <a:cubicBezTo>
                    <a:pt x="5058915" y="2347869"/>
                    <a:pt x="5049712" y="2357072"/>
                    <a:pt x="5038359" y="2357072"/>
                  </a:cubicBezTo>
                  <a:lnTo>
                    <a:pt x="20556" y="2357072"/>
                  </a:lnTo>
                  <a:cubicBezTo>
                    <a:pt x="9203" y="2357072"/>
                    <a:pt x="0" y="2347869"/>
                    <a:pt x="0" y="2336516"/>
                  </a:cubicBezTo>
                  <a:lnTo>
                    <a:pt x="0" y="20556"/>
                  </a:lnTo>
                  <a:cubicBezTo>
                    <a:pt x="0" y="9203"/>
                    <a:pt x="9203" y="0"/>
                    <a:pt x="20556" y="0"/>
                  </a:cubicBezTo>
                  <a:close/>
                </a:path>
              </a:pathLst>
            </a:custGeom>
            <a:solidFill>
              <a:schemeClr val="tx2"/>
            </a:solidFill>
          </p:spPr>
          <p:txBody>
            <a:bodyPr/>
            <a:lstStyle/>
            <a:p>
              <a:endParaRPr lang="en-US" sz="1200" dirty="0"/>
            </a:p>
          </p:txBody>
        </p:sp>
        <p:sp>
          <p:nvSpPr>
            <p:cNvPr id="6" name="TextBox 6"/>
            <p:cNvSpPr txBox="1"/>
            <p:nvPr/>
          </p:nvSpPr>
          <p:spPr>
            <a:xfrm>
              <a:off x="0" y="-28575"/>
              <a:ext cx="812800" cy="841375"/>
            </a:xfrm>
            <a:prstGeom prst="rect">
              <a:avLst/>
            </a:prstGeom>
          </p:spPr>
          <p:txBody>
            <a:bodyPr lIns="33867" tIns="33867" rIns="33867" bIns="33867" rtlCol="0" anchor="ctr"/>
            <a:lstStyle/>
            <a:p>
              <a:pPr algn="ctr">
                <a:lnSpc>
                  <a:spcPts val="1494"/>
                </a:lnSpc>
              </a:pPr>
              <a:endParaRPr sz="1200"/>
            </a:p>
          </p:txBody>
        </p:sp>
      </p:grpSp>
      <p:sp>
        <p:nvSpPr>
          <p:cNvPr id="9" name="Freeform 9"/>
          <p:cNvSpPr/>
          <p:nvPr/>
        </p:nvSpPr>
        <p:spPr>
          <a:xfrm>
            <a:off x="3969601" y="3662371"/>
            <a:ext cx="3173259" cy="2382829"/>
          </a:xfrm>
          <a:custGeom>
            <a:avLst/>
            <a:gdLst/>
            <a:ahLst/>
            <a:cxnLst/>
            <a:rect l="l" t="t" r="r" b="b"/>
            <a:pathLst>
              <a:path w="4759889" h="3574244">
                <a:moveTo>
                  <a:pt x="0" y="0"/>
                </a:moveTo>
                <a:lnTo>
                  <a:pt x="4759890" y="0"/>
                </a:lnTo>
                <a:lnTo>
                  <a:pt x="4759890" y="3574244"/>
                </a:lnTo>
                <a:lnTo>
                  <a:pt x="0" y="357424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0" name="TextBox 10"/>
          <p:cNvSpPr txBox="1"/>
          <p:nvPr/>
        </p:nvSpPr>
        <p:spPr>
          <a:xfrm>
            <a:off x="1992963" y="159813"/>
            <a:ext cx="7600157" cy="1732718"/>
          </a:xfrm>
          <a:prstGeom prst="rect">
            <a:avLst/>
          </a:prstGeom>
        </p:spPr>
        <p:txBody>
          <a:bodyPr lIns="0" tIns="0" rIns="0" bIns="0" rtlCol="0" anchor="t">
            <a:spAutoFit/>
          </a:bodyPr>
          <a:lstStyle/>
          <a:p>
            <a:pPr algn="ctr">
              <a:lnSpc>
                <a:spcPts val="4568"/>
              </a:lnSpc>
            </a:pPr>
            <a:r>
              <a:rPr lang="en-US" sz="3263" spc="489" dirty="0">
                <a:latin typeface="League Spartan Bold"/>
              </a:rPr>
              <a:t>STEP 2-PREPARE FOR AND CONDUCT THE HIV TEST</a:t>
            </a:r>
          </a:p>
          <a:p>
            <a:pPr algn="ctr">
              <a:lnSpc>
                <a:spcPts val="4568"/>
              </a:lnSpc>
            </a:pPr>
            <a:endParaRPr lang="en-US" sz="3263" spc="489" dirty="0">
              <a:solidFill>
                <a:srgbClr val="FFE75B"/>
              </a:solidFill>
              <a:latin typeface="League Spartan Bold"/>
            </a:endParaRPr>
          </a:p>
        </p:txBody>
      </p:sp>
      <p:sp>
        <p:nvSpPr>
          <p:cNvPr id="11" name="TextBox 11"/>
          <p:cNvSpPr txBox="1"/>
          <p:nvPr/>
        </p:nvSpPr>
        <p:spPr>
          <a:xfrm>
            <a:off x="1009374" y="1442314"/>
            <a:ext cx="10001802" cy="2015360"/>
          </a:xfrm>
          <a:prstGeom prst="rect">
            <a:avLst/>
          </a:prstGeom>
        </p:spPr>
        <p:txBody>
          <a:bodyPr lIns="0" tIns="0" rIns="0" bIns="0" rtlCol="0" anchor="t">
            <a:spAutoFit/>
          </a:bodyPr>
          <a:lstStyle/>
          <a:p>
            <a:pPr algn="ctr">
              <a:lnSpc>
                <a:spcPts val="3173"/>
              </a:lnSpc>
            </a:pPr>
            <a:r>
              <a:rPr lang="en-US" sz="2266" dirty="0">
                <a:solidFill>
                  <a:schemeClr val="bg1"/>
                </a:solidFill>
                <a:latin typeface="Canva Sans Bold"/>
              </a:rPr>
              <a:t>Explain the meaning of non-reactive and reactive test results, including</a:t>
            </a:r>
          </a:p>
          <a:p>
            <a:pPr algn="ctr">
              <a:lnSpc>
                <a:spcPts val="3173"/>
              </a:lnSpc>
            </a:pPr>
            <a:r>
              <a:rPr lang="en-US" sz="2266" dirty="0">
                <a:solidFill>
                  <a:schemeClr val="bg1"/>
                </a:solidFill>
                <a:latin typeface="Canva Sans"/>
              </a:rPr>
              <a:t>Need for retesting if non-reactive “Window Period”</a:t>
            </a:r>
          </a:p>
          <a:p>
            <a:pPr algn="ctr">
              <a:lnSpc>
                <a:spcPts val="3173"/>
              </a:lnSpc>
            </a:pPr>
            <a:r>
              <a:rPr lang="en-US" sz="2266" dirty="0">
                <a:solidFill>
                  <a:schemeClr val="bg1"/>
                </a:solidFill>
                <a:latin typeface="Canva Sans"/>
              </a:rPr>
              <a:t>Need for conducting follow-up testing if reactive</a:t>
            </a:r>
          </a:p>
          <a:p>
            <a:pPr algn="ctr">
              <a:lnSpc>
                <a:spcPts val="3173"/>
              </a:lnSpc>
            </a:pPr>
            <a:r>
              <a:rPr lang="en-US" sz="2266" dirty="0">
                <a:solidFill>
                  <a:schemeClr val="bg1"/>
                </a:solidFill>
                <a:latin typeface="Canva Sans"/>
              </a:rPr>
              <a:t>Explain possibility of an invalid result</a:t>
            </a:r>
          </a:p>
          <a:p>
            <a:pPr algn="ctr">
              <a:lnSpc>
                <a:spcPts val="3173"/>
              </a:lnSpc>
            </a:pPr>
            <a:endParaRPr lang="en-US" sz="2266" dirty="0">
              <a:solidFill>
                <a:srgbClr val="FFFFFF"/>
              </a:solidFill>
              <a:latin typeface="Canva Sans"/>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188082" y="898942"/>
            <a:ext cx="11815836" cy="4738068"/>
            <a:chOff x="0" y="0"/>
            <a:chExt cx="5378306" cy="1871829"/>
          </a:xfrm>
        </p:grpSpPr>
        <p:sp>
          <p:nvSpPr>
            <p:cNvPr id="4" name="Freeform 4"/>
            <p:cNvSpPr/>
            <p:nvPr/>
          </p:nvSpPr>
          <p:spPr>
            <a:xfrm>
              <a:off x="0" y="0"/>
              <a:ext cx="5378307" cy="1871829"/>
            </a:xfrm>
            <a:custGeom>
              <a:avLst/>
              <a:gdLst/>
              <a:ahLst/>
              <a:cxnLst/>
              <a:rect l="l" t="t" r="r" b="b"/>
              <a:pathLst>
                <a:path w="5378307" h="1871829">
                  <a:moveTo>
                    <a:pt x="19335" y="0"/>
                  </a:moveTo>
                  <a:lnTo>
                    <a:pt x="5358971" y="0"/>
                  </a:lnTo>
                  <a:cubicBezTo>
                    <a:pt x="5364099" y="0"/>
                    <a:pt x="5369018" y="2037"/>
                    <a:pt x="5372643" y="5663"/>
                  </a:cubicBezTo>
                  <a:cubicBezTo>
                    <a:pt x="5376270" y="9289"/>
                    <a:pt x="5378307" y="14207"/>
                    <a:pt x="5378307" y="19335"/>
                  </a:cubicBezTo>
                  <a:lnTo>
                    <a:pt x="5378307" y="1852494"/>
                  </a:lnTo>
                  <a:cubicBezTo>
                    <a:pt x="5378307" y="1863173"/>
                    <a:pt x="5369650" y="1871829"/>
                    <a:pt x="5358971" y="1871829"/>
                  </a:cubicBezTo>
                  <a:lnTo>
                    <a:pt x="19335" y="1871829"/>
                  </a:lnTo>
                  <a:cubicBezTo>
                    <a:pt x="8657" y="1871829"/>
                    <a:pt x="0" y="1863173"/>
                    <a:pt x="0" y="1852494"/>
                  </a:cubicBezTo>
                  <a:lnTo>
                    <a:pt x="0" y="19335"/>
                  </a:lnTo>
                  <a:cubicBezTo>
                    <a:pt x="0" y="14207"/>
                    <a:pt x="2037" y="9289"/>
                    <a:pt x="5663" y="5663"/>
                  </a:cubicBezTo>
                  <a:cubicBezTo>
                    <a:pt x="9289" y="2037"/>
                    <a:pt x="14207" y="0"/>
                    <a:pt x="19335" y="0"/>
                  </a:cubicBezTo>
                  <a:close/>
                </a:path>
              </a:pathLst>
            </a:custGeom>
            <a:solidFill>
              <a:schemeClr val="tx2"/>
            </a:solidFill>
          </p:spPr>
          <p:txBody>
            <a:bodyPr/>
            <a:lstStyle/>
            <a:p>
              <a:endParaRPr lang="en-US" sz="1200" dirty="0"/>
            </a:p>
          </p:txBody>
        </p:sp>
        <p:sp>
          <p:nvSpPr>
            <p:cNvPr id="5" name="TextBox 5"/>
            <p:cNvSpPr txBox="1"/>
            <p:nvPr/>
          </p:nvSpPr>
          <p:spPr>
            <a:xfrm>
              <a:off x="0" y="-28575"/>
              <a:ext cx="812800" cy="841375"/>
            </a:xfrm>
            <a:prstGeom prst="rect">
              <a:avLst/>
            </a:prstGeom>
          </p:spPr>
          <p:txBody>
            <a:bodyPr lIns="33867" tIns="33867" rIns="33867" bIns="33867" rtlCol="0" anchor="ctr"/>
            <a:lstStyle/>
            <a:p>
              <a:pPr algn="ctr">
                <a:lnSpc>
                  <a:spcPts val="1494"/>
                </a:lnSpc>
              </a:pPr>
              <a:endParaRPr sz="1200"/>
            </a:p>
          </p:txBody>
        </p:sp>
      </p:grpSp>
      <p:sp>
        <p:nvSpPr>
          <p:cNvPr id="7" name="Freeform 7"/>
          <p:cNvSpPr/>
          <p:nvPr/>
        </p:nvSpPr>
        <p:spPr>
          <a:xfrm>
            <a:off x="615910" y="2160962"/>
            <a:ext cx="2214029" cy="2214029"/>
          </a:xfrm>
          <a:custGeom>
            <a:avLst/>
            <a:gdLst/>
            <a:ahLst/>
            <a:cxnLst/>
            <a:rect l="l" t="t" r="r" b="b"/>
            <a:pathLst>
              <a:path w="3321044" h="3321044">
                <a:moveTo>
                  <a:pt x="0" y="0"/>
                </a:moveTo>
                <a:lnTo>
                  <a:pt x="3321045" y="0"/>
                </a:lnTo>
                <a:lnTo>
                  <a:pt x="3321045" y="3321044"/>
                </a:lnTo>
                <a:lnTo>
                  <a:pt x="0" y="332104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200"/>
          </a:p>
        </p:txBody>
      </p:sp>
      <p:sp>
        <p:nvSpPr>
          <p:cNvPr id="9" name="TextBox 9"/>
          <p:cNvSpPr txBox="1"/>
          <p:nvPr/>
        </p:nvSpPr>
        <p:spPr>
          <a:xfrm>
            <a:off x="-87107" y="182058"/>
            <a:ext cx="12279107" cy="613822"/>
          </a:xfrm>
          <a:prstGeom prst="rect">
            <a:avLst/>
          </a:prstGeom>
        </p:spPr>
        <p:txBody>
          <a:bodyPr lIns="0" tIns="0" rIns="0" bIns="0" rtlCol="0" anchor="t">
            <a:spAutoFit/>
          </a:bodyPr>
          <a:lstStyle/>
          <a:p>
            <a:pPr algn="ctr">
              <a:lnSpc>
                <a:spcPts val="5098"/>
              </a:lnSpc>
            </a:pPr>
            <a:r>
              <a:rPr lang="en-US" sz="3642" spc="546" dirty="0">
                <a:latin typeface="League Spartan Bold"/>
              </a:rPr>
              <a:t>WINDOW PERIOD</a:t>
            </a:r>
          </a:p>
        </p:txBody>
      </p:sp>
      <p:graphicFrame>
        <p:nvGraphicFramePr>
          <p:cNvPr id="11" name="TextBox 8">
            <a:extLst>
              <a:ext uri="{FF2B5EF4-FFF2-40B4-BE49-F238E27FC236}">
                <a16:creationId xmlns:a16="http://schemas.microsoft.com/office/drawing/2014/main" id="{FBA00ADC-DA53-FDC9-80F7-F2142DF67936}"/>
              </a:ext>
            </a:extLst>
          </p:cNvPr>
          <p:cNvGraphicFramePr/>
          <p:nvPr/>
        </p:nvGraphicFramePr>
        <p:xfrm>
          <a:off x="4791603" y="1028506"/>
          <a:ext cx="7212315" cy="459766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155448" y="1434132"/>
            <a:ext cx="11695176" cy="4738068"/>
            <a:chOff x="0" y="0"/>
            <a:chExt cx="5378306" cy="1871829"/>
          </a:xfrm>
        </p:grpSpPr>
        <p:sp>
          <p:nvSpPr>
            <p:cNvPr id="4" name="Freeform 4"/>
            <p:cNvSpPr/>
            <p:nvPr/>
          </p:nvSpPr>
          <p:spPr>
            <a:xfrm>
              <a:off x="0" y="0"/>
              <a:ext cx="5378307" cy="1871829"/>
            </a:xfrm>
            <a:custGeom>
              <a:avLst/>
              <a:gdLst/>
              <a:ahLst/>
              <a:cxnLst/>
              <a:rect l="l" t="t" r="r" b="b"/>
              <a:pathLst>
                <a:path w="5378307" h="1871829">
                  <a:moveTo>
                    <a:pt x="19335" y="0"/>
                  </a:moveTo>
                  <a:lnTo>
                    <a:pt x="5358971" y="0"/>
                  </a:lnTo>
                  <a:cubicBezTo>
                    <a:pt x="5364099" y="0"/>
                    <a:pt x="5369018" y="2037"/>
                    <a:pt x="5372643" y="5663"/>
                  </a:cubicBezTo>
                  <a:cubicBezTo>
                    <a:pt x="5376270" y="9289"/>
                    <a:pt x="5378307" y="14207"/>
                    <a:pt x="5378307" y="19335"/>
                  </a:cubicBezTo>
                  <a:lnTo>
                    <a:pt x="5378307" y="1852494"/>
                  </a:lnTo>
                  <a:cubicBezTo>
                    <a:pt x="5378307" y="1863173"/>
                    <a:pt x="5369650" y="1871829"/>
                    <a:pt x="5358971" y="1871829"/>
                  </a:cubicBezTo>
                  <a:lnTo>
                    <a:pt x="19335" y="1871829"/>
                  </a:lnTo>
                  <a:cubicBezTo>
                    <a:pt x="8657" y="1871829"/>
                    <a:pt x="0" y="1863173"/>
                    <a:pt x="0" y="1852494"/>
                  </a:cubicBezTo>
                  <a:lnTo>
                    <a:pt x="0" y="19335"/>
                  </a:lnTo>
                  <a:cubicBezTo>
                    <a:pt x="0" y="14207"/>
                    <a:pt x="2037" y="9289"/>
                    <a:pt x="5663" y="5663"/>
                  </a:cubicBezTo>
                  <a:cubicBezTo>
                    <a:pt x="9289" y="2037"/>
                    <a:pt x="14207" y="0"/>
                    <a:pt x="19335" y="0"/>
                  </a:cubicBezTo>
                  <a:close/>
                </a:path>
              </a:pathLst>
            </a:custGeom>
            <a:solidFill>
              <a:schemeClr val="tx2"/>
            </a:solidFill>
          </p:spPr>
          <p:txBody>
            <a:bodyPr/>
            <a:lstStyle/>
            <a:p>
              <a:endParaRPr lang="en-US" sz="1200" dirty="0"/>
            </a:p>
          </p:txBody>
        </p:sp>
        <p:sp>
          <p:nvSpPr>
            <p:cNvPr id="5" name="TextBox 5"/>
            <p:cNvSpPr txBox="1"/>
            <p:nvPr/>
          </p:nvSpPr>
          <p:spPr>
            <a:xfrm>
              <a:off x="0" y="-28575"/>
              <a:ext cx="812800" cy="841375"/>
            </a:xfrm>
            <a:prstGeom prst="rect">
              <a:avLst/>
            </a:prstGeom>
          </p:spPr>
          <p:txBody>
            <a:bodyPr lIns="33867" tIns="33867" rIns="33867" bIns="33867" rtlCol="0" anchor="ctr"/>
            <a:lstStyle/>
            <a:p>
              <a:pPr algn="ctr">
                <a:lnSpc>
                  <a:spcPts val="1494"/>
                </a:lnSpc>
              </a:pPr>
              <a:endParaRPr sz="1200"/>
            </a:p>
          </p:txBody>
        </p:sp>
      </p:grpSp>
      <p:sp>
        <p:nvSpPr>
          <p:cNvPr id="7" name="Freeform 7"/>
          <p:cNvSpPr/>
          <p:nvPr/>
        </p:nvSpPr>
        <p:spPr>
          <a:xfrm>
            <a:off x="967287" y="2053591"/>
            <a:ext cx="2435513" cy="3212302"/>
          </a:xfrm>
          <a:custGeom>
            <a:avLst/>
            <a:gdLst/>
            <a:ahLst/>
            <a:cxnLst/>
            <a:rect l="l" t="t" r="r" b="b"/>
            <a:pathLst>
              <a:path w="3653270" h="4818453">
                <a:moveTo>
                  <a:pt x="0" y="0"/>
                </a:moveTo>
                <a:lnTo>
                  <a:pt x="3653270" y="0"/>
                </a:lnTo>
                <a:lnTo>
                  <a:pt x="3653270" y="4818453"/>
                </a:lnTo>
                <a:lnTo>
                  <a:pt x="0" y="4818453"/>
                </a:lnTo>
                <a:lnTo>
                  <a:pt x="0" y="0"/>
                </a:lnTo>
                <a:close/>
              </a:path>
            </a:pathLst>
          </a:custGeom>
          <a:blipFill>
            <a:blip r:embed="rId4"/>
            <a:stretch>
              <a:fillRect l="-50190" t="-22823" r="-40751" b="-33526"/>
            </a:stretch>
          </a:blipFill>
        </p:spPr>
        <p:txBody>
          <a:bodyPr/>
          <a:lstStyle/>
          <a:p>
            <a:endParaRPr lang="en-US" sz="1200"/>
          </a:p>
        </p:txBody>
      </p:sp>
      <p:sp>
        <p:nvSpPr>
          <p:cNvPr id="9" name="TextBox 9"/>
          <p:cNvSpPr txBox="1"/>
          <p:nvPr/>
        </p:nvSpPr>
        <p:spPr>
          <a:xfrm>
            <a:off x="-261382" y="91982"/>
            <a:ext cx="12279107" cy="613822"/>
          </a:xfrm>
          <a:prstGeom prst="rect">
            <a:avLst/>
          </a:prstGeom>
        </p:spPr>
        <p:txBody>
          <a:bodyPr lIns="0" tIns="0" rIns="0" bIns="0" rtlCol="0" anchor="t">
            <a:spAutoFit/>
          </a:bodyPr>
          <a:lstStyle/>
          <a:p>
            <a:pPr algn="ctr">
              <a:lnSpc>
                <a:spcPts val="5098"/>
              </a:lnSpc>
            </a:pPr>
            <a:r>
              <a:rPr lang="en-US" sz="3642" spc="546" dirty="0">
                <a:latin typeface="League Spartan Bold"/>
              </a:rPr>
              <a:t>CDC RECOMMENDATIONS</a:t>
            </a:r>
          </a:p>
        </p:txBody>
      </p:sp>
      <p:graphicFrame>
        <p:nvGraphicFramePr>
          <p:cNvPr id="11" name="TextBox 8">
            <a:extLst>
              <a:ext uri="{FF2B5EF4-FFF2-40B4-BE49-F238E27FC236}">
                <a16:creationId xmlns:a16="http://schemas.microsoft.com/office/drawing/2014/main" id="{2036DD58-A3B2-CDD2-2ACD-D18D7FAA34E5}"/>
              </a:ext>
            </a:extLst>
          </p:cNvPr>
          <p:cNvGraphicFramePr/>
          <p:nvPr/>
        </p:nvGraphicFramePr>
        <p:xfrm>
          <a:off x="5332110" y="1758316"/>
          <a:ext cx="6256990" cy="478970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6" name="Picture 25">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7" name="Oval 26">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8" name="Picture 27">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9" name="Picture 28">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0" name="Rectangle 29">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4B4CE13-557C-B24A-8D3F-3FB7CB192301}"/>
              </a:ext>
            </a:extLst>
          </p:cNvPr>
          <p:cNvSpPr>
            <a:spLocks noGrp="1"/>
          </p:cNvSpPr>
          <p:nvPr>
            <p:ph type="title"/>
          </p:nvPr>
        </p:nvSpPr>
        <p:spPr>
          <a:xfrm>
            <a:off x="648930" y="629266"/>
            <a:ext cx="3322912" cy="1641987"/>
          </a:xfrm>
        </p:spPr>
        <p:txBody>
          <a:bodyPr vert="horz" lIns="91440" tIns="45720" rIns="91440" bIns="45720" rtlCol="0" anchor="t">
            <a:normAutofit/>
          </a:bodyPr>
          <a:lstStyle/>
          <a:p>
            <a:r>
              <a:rPr lang="en-US" sz="4200"/>
              <a:t>Condom Distribution</a:t>
            </a:r>
          </a:p>
        </p:txBody>
      </p:sp>
      <p:pic>
        <p:nvPicPr>
          <p:cNvPr id="6" name="Picture Placeholder 5">
            <a:extLst>
              <a:ext uri="{FF2B5EF4-FFF2-40B4-BE49-F238E27FC236}">
                <a16:creationId xmlns:a16="http://schemas.microsoft.com/office/drawing/2014/main" id="{4B5A1AEB-001E-FAA8-A0E4-9B57D312A97B}"/>
              </a:ext>
            </a:extLst>
          </p:cNvPr>
          <p:cNvPicPr>
            <a:picLocks noGrp="1" noChangeAspect="1"/>
          </p:cNvPicPr>
          <p:nvPr>
            <p:ph type="pic" idx="1"/>
          </p:nvPr>
        </p:nvPicPr>
        <p:blipFill>
          <a:blip r:embed="rId7"/>
          <a:srcRect r="1" b="6938"/>
          <a:stretch>
            <a:fillRect/>
          </a:stretch>
        </p:blipFill>
        <p:spPr>
          <a:xfrm>
            <a:off x="4619544" y="609601"/>
            <a:ext cx="6924756" cy="5638797"/>
          </a:xfrm>
          <a:prstGeom prst="rect">
            <a:avLst/>
          </a:prstGeom>
          <a:effectLst>
            <a:outerShdw blurRad="50800" dist="38100" dir="5400000" algn="t" rotWithShape="0">
              <a:prstClr val="black">
                <a:alpha val="43000"/>
              </a:prstClr>
            </a:outerShdw>
          </a:effectLst>
        </p:spPr>
      </p:pic>
      <p:sp>
        <p:nvSpPr>
          <p:cNvPr id="31" name="Rectangle 30">
            <a:extLst>
              <a:ext uri="{FF2B5EF4-FFF2-40B4-BE49-F238E27FC236}">
                <a16:creationId xmlns:a16="http://schemas.microsoft.com/office/drawing/2014/main" id="{A93A089E-0A16-452C-B341-0F769780D2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ext Placeholder 3">
            <a:extLst>
              <a:ext uri="{FF2B5EF4-FFF2-40B4-BE49-F238E27FC236}">
                <a16:creationId xmlns:a16="http://schemas.microsoft.com/office/drawing/2014/main" id="{51D97FA3-BDDF-D35D-FA8F-AA328B05F9B8}"/>
              </a:ext>
            </a:extLst>
          </p:cNvPr>
          <p:cNvSpPr>
            <a:spLocks noGrp="1"/>
          </p:cNvSpPr>
          <p:nvPr>
            <p:ph type="body" sz="half" idx="2"/>
          </p:nvPr>
        </p:nvSpPr>
        <p:spPr>
          <a:xfrm>
            <a:off x="647701" y="2438401"/>
            <a:ext cx="3324141" cy="3809998"/>
          </a:xfrm>
        </p:spPr>
        <p:txBody>
          <a:bodyPr vert="horz" lIns="91440" tIns="45720" rIns="91440" bIns="45720" rtlCol="0">
            <a:normAutofit/>
          </a:bodyPr>
          <a:lstStyle/>
          <a:p>
            <a:pPr>
              <a:lnSpc>
                <a:spcPct val="90000"/>
              </a:lnSpc>
              <a:buFont typeface="Wingdings 3" charset="2"/>
              <a:buChar char=""/>
            </a:pPr>
            <a:r>
              <a:rPr lang="en-US"/>
              <a:t>The HIV Prevention Program continues to support HIV and STI prevention efforts through the distribution of condoms to community partners, State Service Centers, and individuals at risk for HIV and other STIs. To date, the program has distributed 1,012 condoms, helping increase access to free prevention resources and promote safer sexual health practices throughout Delaware. Condom distribution remains an important component of the program’s comprehensive HIV prevention strategy, along with HIV testing, education, PrEP referrals, and community outreach.</a:t>
            </a:r>
          </a:p>
        </p:txBody>
      </p:sp>
    </p:spTree>
    <p:extLst>
      <p:ext uri="{BB962C8B-B14F-4D97-AF65-F5344CB8AC3E}">
        <p14:creationId xmlns:p14="http://schemas.microsoft.com/office/powerpoint/2010/main" val="3804945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a:extLst>
            <a:ext uri="{FF2B5EF4-FFF2-40B4-BE49-F238E27FC236}">
              <a16:creationId xmlns:a16="http://schemas.microsoft.com/office/drawing/2014/main" id="{E8600FC9-D8BC-2034-E029-362D27BC7BD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85D5AA8-773B-469A-8802-9645A4DC9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75AF42C-C556-454E-B2D3-2C917CB81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a:extLst>
              <a:ext uri="{FF2B5EF4-FFF2-40B4-BE49-F238E27FC236}">
                <a16:creationId xmlns:a16="http://schemas.microsoft.com/office/drawing/2014/main" id="{EA29F54F-C990-E9B2-8C53-EB273C8DEE52}"/>
              </a:ext>
            </a:extLst>
          </p:cNvPr>
          <p:cNvPicPr>
            <a:picLocks noChangeAspect="1"/>
          </p:cNvPicPr>
          <p:nvPr/>
        </p:nvPicPr>
        <p:blipFill>
          <a:blip r:embed="rId3"/>
          <a:stretch>
            <a:fillRect/>
          </a:stretch>
        </p:blipFill>
        <p:spPr>
          <a:xfrm>
            <a:off x="3619099" y="369150"/>
            <a:ext cx="5269565" cy="6243405"/>
          </a:xfrm>
          <a:prstGeom prst="rect">
            <a:avLst/>
          </a:prstGeom>
        </p:spPr>
      </p:pic>
      <p:sp>
        <p:nvSpPr>
          <p:cNvPr id="7" name="TextBox 6">
            <a:extLst>
              <a:ext uri="{FF2B5EF4-FFF2-40B4-BE49-F238E27FC236}">
                <a16:creationId xmlns:a16="http://schemas.microsoft.com/office/drawing/2014/main" id="{34DD102B-7642-84CE-9359-A359217912EC}"/>
              </a:ext>
            </a:extLst>
          </p:cNvPr>
          <p:cNvSpPr txBox="1"/>
          <p:nvPr/>
        </p:nvSpPr>
        <p:spPr>
          <a:xfrm>
            <a:off x="697230" y="5393174"/>
            <a:ext cx="2338578" cy="369332"/>
          </a:xfrm>
          <a:prstGeom prst="rect">
            <a:avLst/>
          </a:prstGeom>
          <a:noFill/>
        </p:spPr>
        <p:txBody>
          <a:bodyPr wrap="square">
            <a:spAutoFit/>
          </a:bodyPr>
          <a:lstStyle/>
          <a:p>
            <a:r>
              <a:rPr lang="en-US" dirty="0"/>
              <a:t>Fax: (302) 739-2550</a:t>
            </a:r>
          </a:p>
        </p:txBody>
      </p:sp>
    </p:spTree>
    <p:extLst>
      <p:ext uri="{BB962C8B-B14F-4D97-AF65-F5344CB8AC3E}">
        <p14:creationId xmlns:p14="http://schemas.microsoft.com/office/powerpoint/2010/main" val="1068778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895680" y="58787"/>
            <a:ext cx="8400641" cy="1405193"/>
          </a:xfrm>
          <a:prstGeom prst="rect">
            <a:avLst/>
          </a:prstGeom>
        </p:spPr>
        <p:txBody>
          <a:bodyPr lIns="0" tIns="0" rIns="0" bIns="0" rtlCol="0" anchor="t">
            <a:spAutoFit/>
          </a:bodyPr>
          <a:lstStyle/>
          <a:p>
            <a:pPr algn="ctr">
              <a:lnSpc>
                <a:spcPts val="2825"/>
              </a:lnSpc>
            </a:pPr>
            <a:r>
              <a:rPr lang="en-US" sz="1733" spc="259" dirty="0">
                <a:latin typeface="League Spartan Bold"/>
              </a:rPr>
              <a:t>FOLLOW THE DELAWARE DIVISION OF PUBLIC HEALTH HIV PREVENTION PROGRAM PROTOCOL:</a:t>
            </a:r>
          </a:p>
          <a:p>
            <a:pPr algn="ctr">
              <a:lnSpc>
                <a:spcPts val="2825"/>
              </a:lnSpc>
            </a:pPr>
            <a:r>
              <a:rPr lang="en-US" sz="1733" spc="259" dirty="0">
                <a:latin typeface="League Spartan Bold"/>
              </a:rPr>
              <a:t>CALL DPH SURVEILLANCE RIGHT AWAY TO REPORT A REACTIVE TEST </a:t>
            </a:r>
          </a:p>
          <a:p>
            <a:pPr algn="ctr">
              <a:lnSpc>
                <a:spcPts val="2825"/>
              </a:lnSpc>
              <a:spcBef>
                <a:spcPct val="0"/>
              </a:spcBef>
            </a:pPr>
            <a:r>
              <a:rPr lang="en-US" sz="1733" spc="259" dirty="0">
                <a:solidFill>
                  <a:srgbClr val="FFE75B"/>
                </a:solidFill>
                <a:latin typeface="League Spartan Bold"/>
              </a:rPr>
              <a:t></a:t>
            </a:r>
          </a:p>
        </p:txBody>
      </p:sp>
      <p:grpSp>
        <p:nvGrpSpPr>
          <p:cNvPr id="6" name="Group 6"/>
          <p:cNvGrpSpPr/>
          <p:nvPr/>
        </p:nvGrpSpPr>
        <p:grpSpPr>
          <a:xfrm rot="5400000">
            <a:off x="3341154" y="-1962912"/>
            <a:ext cx="5509692" cy="11952595"/>
            <a:chOff x="0" y="0"/>
            <a:chExt cx="3100107" cy="6725299"/>
          </a:xfrm>
        </p:grpSpPr>
        <p:sp>
          <p:nvSpPr>
            <p:cNvPr id="7" name="Freeform 7"/>
            <p:cNvSpPr/>
            <p:nvPr/>
          </p:nvSpPr>
          <p:spPr>
            <a:xfrm>
              <a:off x="0" y="0"/>
              <a:ext cx="3100107" cy="6725299"/>
            </a:xfrm>
            <a:custGeom>
              <a:avLst/>
              <a:gdLst/>
              <a:ahLst/>
              <a:cxnLst/>
              <a:rect l="l" t="t" r="r" b="b"/>
              <a:pathLst>
                <a:path w="3100107" h="6725299">
                  <a:moveTo>
                    <a:pt x="47775" y="0"/>
                  </a:moveTo>
                  <a:lnTo>
                    <a:pt x="3052332" y="0"/>
                  </a:lnTo>
                  <a:cubicBezTo>
                    <a:pt x="3065003" y="0"/>
                    <a:pt x="3077155" y="5033"/>
                    <a:pt x="3086114" y="13993"/>
                  </a:cubicBezTo>
                  <a:cubicBezTo>
                    <a:pt x="3095074" y="22953"/>
                    <a:pt x="3100107" y="35104"/>
                    <a:pt x="3100107" y="47775"/>
                  </a:cubicBezTo>
                  <a:lnTo>
                    <a:pt x="3100107" y="6677524"/>
                  </a:lnTo>
                  <a:cubicBezTo>
                    <a:pt x="3100107" y="6690195"/>
                    <a:pt x="3095074" y="6702346"/>
                    <a:pt x="3086114" y="6711306"/>
                  </a:cubicBezTo>
                  <a:cubicBezTo>
                    <a:pt x="3077155" y="6720266"/>
                    <a:pt x="3065003" y="6725299"/>
                    <a:pt x="3052332" y="6725299"/>
                  </a:cubicBezTo>
                  <a:lnTo>
                    <a:pt x="47775" y="6725299"/>
                  </a:lnTo>
                  <a:cubicBezTo>
                    <a:pt x="35104" y="6725299"/>
                    <a:pt x="22953" y="6720266"/>
                    <a:pt x="13993" y="6711306"/>
                  </a:cubicBezTo>
                  <a:cubicBezTo>
                    <a:pt x="5033" y="6702346"/>
                    <a:pt x="0" y="6690195"/>
                    <a:pt x="0" y="6677524"/>
                  </a:cubicBezTo>
                  <a:lnTo>
                    <a:pt x="0" y="47775"/>
                  </a:lnTo>
                  <a:cubicBezTo>
                    <a:pt x="0" y="35104"/>
                    <a:pt x="5033" y="22953"/>
                    <a:pt x="13993" y="13993"/>
                  </a:cubicBezTo>
                  <a:cubicBezTo>
                    <a:pt x="22953" y="5033"/>
                    <a:pt x="35104" y="0"/>
                    <a:pt x="47775" y="0"/>
                  </a:cubicBezTo>
                  <a:close/>
                </a:path>
              </a:pathLst>
            </a:custGeom>
            <a:solidFill>
              <a:schemeClr val="tx2"/>
            </a:solidFill>
          </p:spPr>
          <p:txBody>
            <a:bodyPr/>
            <a:lstStyle/>
            <a:p>
              <a:endParaRPr lang="en-US" sz="1200" dirty="0"/>
            </a:p>
          </p:txBody>
        </p:sp>
        <p:sp>
          <p:nvSpPr>
            <p:cNvPr id="8" name="TextBox 8"/>
            <p:cNvSpPr txBox="1"/>
            <p:nvPr/>
          </p:nvSpPr>
          <p:spPr>
            <a:xfrm>
              <a:off x="0" y="-28575"/>
              <a:ext cx="812800" cy="841375"/>
            </a:xfrm>
            <a:prstGeom prst="rect">
              <a:avLst/>
            </a:prstGeom>
          </p:spPr>
          <p:txBody>
            <a:bodyPr lIns="33867" tIns="33867" rIns="33867" bIns="33867" rtlCol="0" anchor="ctr"/>
            <a:lstStyle/>
            <a:p>
              <a:pPr algn="ctr">
                <a:lnSpc>
                  <a:spcPts val="1494"/>
                </a:lnSpc>
              </a:pPr>
              <a:endParaRPr sz="1200"/>
            </a:p>
          </p:txBody>
        </p:sp>
      </p:grpSp>
      <p:pic>
        <p:nvPicPr>
          <p:cNvPr id="9" name="Picture 9"/>
          <p:cNvPicPr>
            <a:picLocks noChangeAspect="1"/>
          </p:cNvPicPr>
          <p:nvPr/>
        </p:nvPicPr>
        <p:blipFill>
          <a:blip r:embed="rId4"/>
          <a:srcRect/>
          <a:stretch>
            <a:fillRect/>
          </a:stretch>
        </p:blipFill>
        <p:spPr>
          <a:xfrm>
            <a:off x="3694671" y="1442294"/>
            <a:ext cx="844203" cy="1443082"/>
          </a:xfrm>
          <a:prstGeom prst="rect">
            <a:avLst/>
          </a:prstGeom>
        </p:spPr>
      </p:pic>
      <p:sp>
        <p:nvSpPr>
          <p:cNvPr id="10" name="TextBox 10"/>
          <p:cNvSpPr txBox="1"/>
          <p:nvPr/>
        </p:nvSpPr>
        <p:spPr>
          <a:xfrm>
            <a:off x="69891" y="1983165"/>
            <a:ext cx="3374322" cy="2752228"/>
          </a:xfrm>
          <a:prstGeom prst="rect">
            <a:avLst/>
          </a:prstGeom>
        </p:spPr>
        <p:txBody>
          <a:bodyPr lIns="0" tIns="0" rIns="0" bIns="0" rtlCol="0" anchor="t">
            <a:spAutoFit/>
          </a:bodyPr>
          <a:lstStyle/>
          <a:p>
            <a:pPr marL="161081" lvl="1">
              <a:lnSpc>
                <a:spcPts val="2387"/>
              </a:lnSpc>
            </a:pPr>
            <a:r>
              <a:rPr lang="en-US" sz="1492" b="1" dirty="0">
                <a:solidFill>
                  <a:srgbClr val="7030A0"/>
                </a:solidFill>
                <a:latin typeface="TT Norms Bold"/>
              </a:rPr>
              <a:t>Delaware Division of Public Health</a:t>
            </a:r>
          </a:p>
          <a:p>
            <a:pPr marL="322161" lvl="1" indent="-161080">
              <a:buFont typeface="Arial"/>
              <a:buChar char="•"/>
            </a:pPr>
            <a:r>
              <a:rPr lang="en-US" sz="1492" dirty="0">
                <a:solidFill>
                  <a:schemeClr val="bg1"/>
                </a:solidFill>
                <a:latin typeface="TT Norms Bold"/>
              </a:rPr>
              <a:t>Thomas Collins Building</a:t>
            </a:r>
          </a:p>
          <a:p>
            <a:pPr marL="161081" lvl="1"/>
            <a:r>
              <a:rPr lang="en-US" sz="1492" dirty="0">
                <a:solidFill>
                  <a:schemeClr val="bg1"/>
                </a:solidFill>
                <a:latin typeface="TT Norms Bold"/>
              </a:rPr>
              <a:t>   540 S. DuPont Highway, Suite 12</a:t>
            </a:r>
          </a:p>
          <a:p>
            <a:pPr marL="161081" lvl="1"/>
            <a:r>
              <a:rPr lang="en-US" sz="1492" dirty="0">
                <a:solidFill>
                  <a:schemeClr val="bg1"/>
                </a:solidFill>
                <a:latin typeface="TT Norms Bold"/>
              </a:rPr>
              <a:t>   Dover, DE 19901</a:t>
            </a:r>
          </a:p>
          <a:p>
            <a:pPr marL="322161" lvl="1" indent="-161080">
              <a:lnSpc>
                <a:spcPts val="2387"/>
              </a:lnSpc>
              <a:buFont typeface="Arial"/>
              <a:buChar char="•"/>
            </a:pPr>
            <a:r>
              <a:rPr lang="en-US" sz="1492" dirty="0">
                <a:solidFill>
                  <a:schemeClr val="bg1"/>
                </a:solidFill>
                <a:latin typeface="TT Norms Bold"/>
              </a:rPr>
              <a:t>Fax: (302) 739-2550</a:t>
            </a:r>
          </a:p>
          <a:p>
            <a:pPr>
              <a:lnSpc>
                <a:spcPts val="2387"/>
              </a:lnSpc>
            </a:pPr>
            <a:endParaRPr lang="en-US" sz="1492" dirty="0">
              <a:solidFill>
                <a:schemeClr val="bg1"/>
              </a:solidFill>
              <a:latin typeface="TT Norms Bold"/>
            </a:endParaRPr>
          </a:p>
          <a:p>
            <a:pPr marL="322161" lvl="1" indent="-161080">
              <a:lnSpc>
                <a:spcPts val="2387"/>
              </a:lnSpc>
              <a:buFont typeface="Arial"/>
              <a:buChar char="•"/>
            </a:pPr>
            <a:r>
              <a:rPr lang="en-US" sz="1492" dirty="0">
                <a:solidFill>
                  <a:schemeClr val="bg1"/>
                </a:solidFill>
                <a:latin typeface="TT Norms Bold"/>
              </a:rPr>
              <a:t>You </a:t>
            </a:r>
            <a:r>
              <a:rPr lang="en-US" sz="1492" b="1" u="sng" dirty="0">
                <a:solidFill>
                  <a:schemeClr val="bg1"/>
                </a:solidFill>
                <a:latin typeface="TT Norms Bold"/>
              </a:rPr>
              <a:t>MUST</a:t>
            </a:r>
            <a:r>
              <a:rPr lang="en-US" sz="1492" dirty="0">
                <a:solidFill>
                  <a:schemeClr val="bg1"/>
                </a:solidFill>
                <a:latin typeface="TT Norms Bold"/>
              </a:rPr>
              <a:t> call in the order shown to the right starting with Dawn to report an HIV positive result. </a:t>
            </a:r>
          </a:p>
          <a:p>
            <a:pPr>
              <a:lnSpc>
                <a:spcPts val="1827"/>
              </a:lnSpc>
            </a:pPr>
            <a:endParaRPr lang="en-US" sz="1492" dirty="0">
              <a:solidFill>
                <a:srgbClr val="FFFFFF"/>
              </a:solidFill>
              <a:latin typeface="TT Norms Bold"/>
            </a:endParaRPr>
          </a:p>
        </p:txBody>
      </p:sp>
      <p:sp>
        <p:nvSpPr>
          <p:cNvPr id="11" name="TextBox 11"/>
          <p:cNvSpPr txBox="1"/>
          <p:nvPr/>
        </p:nvSpPr>
        <p:spPr>
          <a:xfrm>
            <a:off x="4432164" y="1362952"/>
            <a:ext cx="7372740" cy="5140446"/>
          </a:xfrm>
          <a:prstGeom prst="rect">
            <a:avLst/>
          </a:prstGeom>
        </p:spPr>
        <p:txBody>
          <a:bodyPr wrap="square" lIns="0" tIns="0" rIns="0" bIns="0" rtlCol="0" anchor="t">
            <a:spAutoFit/>
          </a:bodyPr>
          <a:lstStyle/>
          <a:p>
            <a:pPr marL="501530" lvl="1" indent="-342900">
              <a:lnSpc>
                <a:spcPts val="2351"/>
              </a:lnSpc>
              <a:buFont typeface="+mj-lt"/>
              <a:buAutoNum type="arabicPeriod"/>
            </a:pPr>
            <a:r>
              <a:rPr lang="en-US" sz="1469" dirty="0">
                <a:solidFill>
                  <a:schemeClr val="bg1"/>
                </a:solidFill>
                <a:latin typeface="TT Norms Bold"/>
              </a:rPr>
              <a:t>Dawn Cirillo – HIV Surveillance</a:t>
            </a:r>
          </a:p>
          <a:p>
            <a:pPr marL="634516" lvl="2" indent="-211505">
              <a:lnSpc>
                <a:spcPts val="2351"/>
              </a:lnSpc>
              <a:buFont typeface="Arial"/>
              <a:buChar char="⚬"/>
            </a:pPr>
            <a:r>
              <a:rPr lang="en-US" sz="1469" dirty="0">
                <a:solidFill>
                  <a:schemeClr val="bg1"/>
                </a:solidFill>
                <a:latin typeface="TT Norms Bold"/>
              </a:rPr>
              <a:t>Phone: 302-744-1005  Email: </a:t>
            </a:r>
            <a:r>
              <a:rPr lang="en-US" sz="1469" dirty="0">
                <a:solidFill>
                  <a:srgbClr val="7030A0"/>
                </a:solidFill>
                <a:latin typeface="TT Norms Bold"/>
                <a:hlinkClick r:id="rId5">
                  <a:extLst>
                    <a:ext uri="{A12FA001-AC4F-418D-AE19-62706E023703}">
                      <ahyp:hlinkClr xmlns:ahyp="http://schemas.microsoft.com/office/drawing/2018/hyperlinkcolor" val="tx"/>
                    </a:ext>
                  </a:extLst>
                </a:hlinkClick>
              </a:rPr>
              <a:t>Dawn.Cirillo@Delaware.gov</a:t>
            </a:r>
            <a:endParaRPr lang="en-US" sz="1469" dirty="0">
              <a:solidFill>
                <a:srgbClr val="7030A0"/>
              </a:solidFill>
              <a:latin typeface="TT Norms Bold"/>
            </a:endParaRPr>
          </a:p>
          <a:p>
            <a:pPr marL="501530" lvl="1" indent="-342900">
              <a:lnSpc>
                <a:spcPts val="2351"/>
              </a:lnSpc>
              <a:buFont typeface="+mj-lt"/>
              <a:buAutoNum type="arabicPeriod"/>
            </a:pPr>
            <a:r>
              <a:rPr lang="en-US" sz="1469" dirty="0">
                <a:solidFill>
                  <a:schemeClr val="bg1"/>
                </a:solidFill>
                <a:latin typeface="TT Norms Bold"/>
              </a:rPr>
              <a:t>Malia Wise - HIV Surveillance</a:t>
            </a:r>
          </a:p>
          <a:p>
            <a:pPr marL="634516" lvl="2" indent="-211505">
              <a:lnSpc>
                <a:spcPts val="2351"/>
              </a:lnSpc>
              <a:buFont typeface="Arial"/>
              <a:buChar char="⚬"/>
            </a:pPr>
            <a:r>
              <a:rPr lang="en-US" sz="1469" dirty="0">
                <a:solidFill>
                  <a:schemeClr val="bg1"/>
                </a:solidFill>
                <a:latin typeface="TT Norms Bold"/>
              </a:rPr>
              <a:t>Phone: 302-744-1015 Email: </a:t>
            </a:r>
            <a:r>
              <a:rPr lang="en-US" sz="1469" dirty="0">
                <a:solidFill>
                  <a:srgbClr val="7030A0"/>
                </a:solidFill>
                <a:latin typeface="TT Norms Bold"/>
                <a:hlinkClick r:id="rId6">
                  <a:extLst>
                    <a:ext uri="{A12FA001-AC4F-418D-AE19-62706E023703}">
                      <ahyp:hlinkClr xmlns:ahyp="http://schemas.microsoft.com/office/drawing/2018/hyperlinkcolor" val="tx"/>
                    </a:ext>
                  </a:extLst>
                </a:hlinkClick>
              </a:rPr>
              <a:t>Malia.wise@delaware.gov</a:t>
            </a:r>
            <a:endParaRPr lang="en-US" sz="1469" dirty="0">
              <a:solidFill>
                <a:srgbClr val="7030A0"/>
              </a:solidFill>
              <a:latin typeface="TT Norms Bold"/>
            </a:endParaRPr>
          </a:p>
          <a:p>
            <a:pPr marL="501530" lvl="1" indent="-342900">
              <a:lnSpc>
                <a:spcPts val="2351"/>
              </a:lnSpc>
              <a:buFont typeface="+mj-lt"/>
              <a:buAutoNum type="arabicPeriod"/>
            </a:pPr>
            <a:r>
              <a:rPr lang="en-US" sz="1469" dirty="0">
                <a:solidFill>
                  <a:schemeClr val="bg1"/>
                </a:solidFill>
                <a:latin typeface="TT Norms Bold"/>
              </a:rPr>
              <a:t>Maria Uribe - HIV Surveillance</a:t>
            </a:r>
          </a:p>
          <a:p>
            <a:pPr marL="634516" lvl="2" indent="-211505">
              <a:lnSpc>
                <a:spcPts val="2351"/>
              </a:lnSpc>
              <a:buFont typeface="Arial"/>
              <a:buChar char="⚬"/>
            </a:pPr>
            <a:r>
              <a:rPr lang="en-US" sz="1469" dirty="0">
                <a:solidFill>
                  <a:schemeClr val="bg1"/>
                </a:solidFill>
                <a:latin typeface="TT Norms Bold"/>
              </a:rPr>
              <a:t>Phone: 302-744-1004 Email: </a:t>
            </a:r>
            <a:r>
              <a:rPr lang="en-US" sz="1469" dirty="0">
                <a:solidFill>
                  <a:srgbClr val="7030A0"/>
                </a:solidFill>
                <a:latin typeface="TT Norms Bold"/>
                <a:hlinkClick r:id="rId7">
                  <a:extLst>
                    <a:ext uri="{A12FA001-AC4F-418D-AE19-62706E023703}">
                      <ahyp:hlinkClr xmlns:ahyp="http://schemas.microsoft.com/office/drawing/2018/hyperlinkcolor" val="tx"/>
                    </a:ext>
                  </a:extLst>
                </a:hlinkClick>
              </a:rPr>
              <a:t>Maria.Uribe@delaware.gov</a:t>
            </a:r>
            <a:endParaRPr lang="en-US" sz="1469" dirty="0">
              <a:solidFill>
                <a:srgbClr val="7030A0"/>
              </a:solidFill>
              <a:latin typeface="TT Norms Bold"/>
            </a:endParaRPr>
          </a:p>
          <a:p>
            <a:pPr marL="501530" lvl="1" indent="-342900">
              <a:lnSpc>
                <a:spcPts val="2351"/>
              </a:lnSpc>
              <a:buFont typeface="+mj-lt"/>
              <a:buAutoNum type="arabicPeriod"/>
            </a:pPr>
            <a:r>
              <a:rPr lang="en-US" sz="1469" dirty="0">
                <a:solidFill>
                  <a:schemeClr val="bg1"/>
                </a:solidFill>
                <a:latin typeface="TT Norms Bold"/>
              </a:rPr>
              <a:t>Charlene Rodriguez – HIV Surveillance</a:t>
            </a:r>
          </a:p>
          <a:p>
            <a:pPr marL="634516" lvl="2" indent="-211505">
              <a:lnSpc>
                <a:spcPts val="2351"/>
              </a:lnSpc>
              <a:buFont typeface="Arial"/>
              <a:buChar char="⚬"/>
            </a:pPr>
            <a:r>
              <a:rPr lang="en-US" sz="1469" dirty="0">
                <a:solidFill>
                  <a:schemeClr val="bg1"/>
                </a:solidFill>
                <a:latin typeface="TT Norms Bold"/>
              </a:rPr>
              <a:t>Phone: 302-744-1006 Email: </a:t>
            </a:r>
            <a:r>
              <a:rPr lang="en-US" sz="1469" dirty="0">
                <a:solidFill>
                  <a:srgbClr val="7030A0"/>
                </a:solidFill>
                <a:latin typeface="TT Norms Bold"/>
                <a:hlinkClick r:id="rId8">
                  <a:extLst>
                    <a:ext uri="{A12FA001-AC4F-418D-AE19-62706E023703}">
                      <ahyp:hlinkClr xmlns:ahyp="http://schemas.microsoft.com/office/drawing/2018/hyperlinkcolor" val="tx"/>
                    </a:ext>
                  </a:extLst>
                </a:hlinkClick>
              </a:rPr>
              <a:t>Charlene.Rodriguez@Delaware.gov</a:t>
            </a:r>
            <a:endParaRPr lang="en-US" sz="1469" dirty="0">
              <a:solidFill>
                <a:srgbClr val="7030A0"/>
              </a:solidFill>
              <a:latin typeface="TT Norms Bold"/>
            </a:endParaRPr>
          </a:p>
          <a:p>
            <a:pPr marL="501530" lvl="1" indent="-342900">
              <a:lnSpc>
                <a:spcPts val="2351"/>
              </a:lnSpc>
              <a:buFont typeface="+mj-lt"/>
              <a:buAutoNum type="arabicPeriod"/>
            </a:pPr>
            <a:r>
              <a:rPr lang="en-US" sz="1469" dirty="0">
                <a:solidFill>
                  <a:schemeClr val="bg1"/>
                </a:solidFill>
                <a:latin typeface="TT Norms Bold"/>
              </a:rPr>
              <a:t>Kayla Luke – HIV Prevention Program Coordinator</a:t>
            </a:r>
          </a:p>
          <a:p>
            <a:pPr marL="634516" lvl="2" indent="-211505">
              <a:lnSpc>
                <a:spcPts val="2351"/>
              </a:lnSpc>
              <a:buFont typeface="Arial"/>
              <a:buChar char="⚬"/>
            </a:pPr>
            <a:r>
              <a:rPr lang="en-US" sz="1469" dirty="0">
                <a:solidFill>
                  <a:schemeClr val="bg1"/>
                </a:solidFill>
                <a:latin typeface="TT Norms Bold"/>
              </a:rPr>
              <a:t>Phone: 302-744-1018 Email: </a:t>
            </a:r>
            <a:r>
              <a:rPr lang="en-US" sz="1469" dirty="0">
                <a:solidFill>
                  <a:srgbClr val="7030A0"/>
                </a:solidFill>
                <a:latin typeface="TT Norms Bold"/>
                <a:hlinkClick r:id="rId9">
                  <a:extLst>
                    <a:ext uri="{A12FA001-AC4F-418D-AE19-62706E023703}">
                      <ahyp:hlinkClr xmlns:ahyp="http://schemas.microsoft.com/office/drawing/2018/hyperlinkcolor" val="tx"/>
                    </a:ext>
                  </a:extLst>
                </a:hlinkClick>
              </a:rPr>
              <a:t>Kayla.Luke@delaware.gov</a:t>
            </a:r>
            <a:endParaRPr lang="en-US" sz="1469" dirty="0">
              <a:solidFill>
                <a:srgbClr val="7030A0"/>
              </a:solidFill>
              <a:latin typeface="TT Norms Bold"/>
            </a:endParaRPr>
          </a:p>
          <a:p>
            <a:pPr>
              <a:lnSpc>
                <a:spcPts val="2351"/>
              </a:lnSpc>
            </a:pPr>
            <a:endParaRPr lang="en-US" sz="1469" dirty="0">
              <a:solidFill>
                <a:srgbClr val="7030A0"/>
              </a:solidFill>
              <a:latin typeface="TT Norms Bold"/>
            </a:endParaRPr>
          </a:p>
          <a:p>
            <a:pPr>
              <a:lnSpc>
                <a:spcPts val="2351"/>
              </a:lnSpc>
            </a:pPr>
            <a:r>
              <a:rPr lang="en-US" sz="1469" dirty="0">
                <a:solidFill>
                  <a:schemeClr val="bg1"/>
                </a:solidFill>
                <a:latin typeface="TT Norms Bold"/>
              </a:rPr>
              <a:t>In the event of a positive result on the weekend or after hours (8:00AM-4:30PM) please </a:t>
            </a:r>
            <a:r>
              <a:rPr lang="en-US" sz="1469" b="1" dirty="0">
                <a:solidFill>
                  <a:srgbClr val="7030A0"/>
                </a:solidFill>
                <a:latin typeface="TT Norms Bold"/>
              </a:rPr>
              <a:t>leave a voicemail with your name and number along </a:t>
            </a:r>
            <a:r>
              <a:rPr lang="en-US" sz="1469" dirty="0">
                <a:solidFill>
                  <a:schemeClr val="bg1"/>
                </a:solidFill>
                <a:latin typeface="TT Norms Bold"/>
              </a:rPr>
              <a:t>with a message saying you have a reactive test to report and to give you a call back. Or send an email stating you have a reactive test to report. Please do not leave any patient identifying information on this message/email. </a:t>
            </a:r>
          </a:p>
          <a:p>
            <a:pPr>
              <a:lnSpc>
                <a:spcPts val="1833"/>
              </a:lnSpc>
            </a:pPr>
            <a:endParaRPr lang="en-US" sz="1469" dirty="0">
              <a:solidFill>
                <a:srgbClr val="FFFFFF"/>
              </a:solidFill>
              <a:latin typeface="TT Norms Bold"/>
            </a:endParaRPr>
          </a:p>
        </p:txBody>
      </p:sp>
      <p:pic>
        <p:nvPicPr>
          <p:cNvPr id="12" name="Picture 12"/>
          <p:cNvPicPr>
            <a:picLocks noChangeAspect="1"/>
          </p:cNvPicPr>
          <p:nvPr/>
        </p:nvPicPr>
        <p:blipFill>
          <a:blip r:embed="rId4"/>
          <a:srcRect/>
          <a:stretch>
            <a:fillRect/>
          </a:stretch>
        </p:blipFill>
        <p:spPr>
          <a:xfrm>
            <a:off x="3694671" y="2885376"/>
            <a:ext cx="844203" cy="1443082"/>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169564" y="1299033"/>
            <a:ext cx="7411447" cy="5168615"/>
            <a:chOff x="0" y="0"/>
            <a:chExt cx="2927979" cy="2041922"/>
          </a:xfrm>
        </p:grpSpPr>
        <p:sp>
          <p:nvSpPr>
            <p:cNvPr id="5" name="Freeform 5"/>
            <p:cNvSpPr/>
            <p:nvPr/>
          </p:nvSpPr>
          <p:spPr>
            <a:xfrm>
              <a:off x="0" y="0"/>
              <a:ext cx="2927979" cy="2041922"/>
            </a:xfrm>
            <a:custGeom>
              <a:avLst/>
              <a:gdLst/>
              <a:ahLst/>
              <a:cxnLst/>
              <a:rect l="l" t="t" r="r" b="b"/>
              <a:pathLst>
                <a:path w="2927979" h="2041922">
                  <a:moveTo>
                    <a:pt x="35516" y="0"/>
                  </a:moveTo>
                  <a:lnTo>
                    <a:pt x="2892463" y="0"/>
                  </a:lnTo>
                  <a:cubicBezTo>
                    <a:pt x="2901882" y="0"/>
                    <a:pt x="2910916" y="3742"/>
                    <a:pt x="2917576" y="10402"/>
                  </a:cubicBezTo>
                  <a:cubicBezTo>
                    <a:pt x="2924237" y="17063"/>
                    <a:pt x="2927979" y="26097"/>
                    <a:pt x="2927979" y="35516"/>
                  </a:cubicBezTo>
                  <a:lnTo>
                    <a:pt x="2927979" y="2006406"/>
                  </a:lnTo>
                  <a:cubicBezTo>
                    <a:pt x="2927979" y="2015825"/>
                    <a:pt x="2924237" y="2024859"/>
                    <a:pt x="2917576" y="2031520"/>
                  </a:cubicBezTo>
                  <a:cubicBezTo>
                    <a:pt x="2910916" y="2038180"/>
                    <a:pt x="2901882" y="2041922"/>
                    <a:pt x="2892463" y="2041922"/>
                  </a:cubicBezTo>
                  <a:lnTo>
                    <a:pt x="35516" y="2041922"/>
                  </a:lnTo>
                  <a:cubicBezTo>
                    <a:pt x="26097" y="2041922"/>
                    <a:pt x="17063" y="2038180"/>
                    <a:pt x="10402" y="2031520"/>
                  </a:cubicBezTo>
                  <a:cubicBezTo>
                    <a:pt x="3742" y="2024859"/>
                    <a:pt x="0" y="2015825"/>
                    <a:pt x="0" y="2006406"/>
                  </a:cubicBezTo>
                  <a:lnTo>
                    <a:pt x="0" y="35516"/>
                  </a:lnTo>
                  <a:cubicBezTo>
                    <a:pt x="0" y="26097"/>
                    <a:pt x="3742" y="17063"/>
                    <a:pt x="10402" y="10402"/>
                  </a:cubicBezTo>
                  <a:cubicBezTo>
                    <a:pt x="17063" y="3742"/>
                    <a:pt x="26097" y="0"/>
                    <a:pt x="35516" y="0"/>
                  </a:cubicBezTo>
                  <a:close/>
                </a:path>
              </a:pathLst>
            </a:custGeom>
            <a:solidFill>
              <a:schemeClr val="tx2"/>
            </a:solidFill>
          </p:spPr>
          <p:txBody>
            <a:bodyPr/>
            <a:lstStyle/>
            <a:p>
              <a:endParaRPr lang="en-US" sz="1200" dirty="0"/>
            </a:p>
          </p:txBody>
        </p:sp>
        <p:sp>
          <p:nvSpPr>
            <p:cNvPr id="6" name="TextBox 6"/>
            <p:cNvSpPr txBox="1"/>
            <p:nvPr/>
          </p:nvSpPr>
          <p:spPr>
            <a:xfrm>
              <a:off x="0" y="-28575"/>
              <a:ext cx="812800" cy="841375"/>
            </a:xfrm>
            <a:prstGeom prst="rect">
              <a:avLst/>
            </a:prstGeom>
          </p:spPr>
          <p:txBody>
            <a:bodyPr lIns="33867" tIns="33867" rIns="33867" bIns="33867" rtlCol="0" anchor="ctr"/>
            <a:lstStyle/>
            <a:p>
              <a:pPr algn="ctr">
                <a:lnSpc>
                  <a:spcPts val="1494"/>
                </a:lnSpc>
              </a:pPr>
              <a:endParaRPr sz="1200"/>
            </a:p>
          </p:txBody>
        </p:sp>
      </p:grpSp>
      <p:sp>
        <p:nvSpPr>
          <p:cNvPr id="7" name="TextBox 7"/>
          <p:cNvSpPr txBox="1"/>
          <p:nvPr/>
        </p:nvSpPr>
        <p:spPr>
          <a:xfrm>
            <a:off x="0" y="98066"/>
            <a:ext cx="11731063" cy="1044068"/>
          </a:xfrm>
          <a:prstGeom prst="rect">
            <a:avLst/>
          </a:prstGeom>
        </p:spPr>
        <p:txBody>
          <a:bodyPr lIns="0" tIns="0" rIns="0" bIns="0" rtlCol="0" anchor="t">
            <a:spAutoFit/>
          </a:bodyPr>
          <a:lstStyle/>
          <a:p>
            <a:pPr algn="ctr">
              <a:lnSpc>
                <a:spcPts val="4196"/>
              </a:lnSpc>
            </a:pPr>
            <a:r>
              <a:rPr lang="en-US" sz="2997" spc="449" dirty="0">
                <a:latin typeface="League Spartan Bold"/>
              </a:rPr>
              <a:t>PARTNER SERVICES–</a:t>
            </a:r>
          </a:p>
          <a:p>
            <a:pPr algn="ctr">
              <a:lnSpc>
                <a:spcPts val="4196"/>
              </a:lnSpc>
            </a:pPr>
            <a:r>
              <a:rPr lang="en-US" sz="2997" spc="449" dirty="0">
                <a:latin typeface="League Spartan Bold"/>
              </a:rPr>
              <a:t> Disease Intervention Specialists (DIS)</a:t>
            </a:r>
          </a:p>
        </p:txBody>
      </p:sp>
      <p:sp>
        <p:nvSpPr>
          <p:cNvPr id="10" name="Freeform 10"/>
          <p:cNvSpPr/>
          <p:nvPr/>
        </p:nvSpPr>
        <p:spPr>
          <a:xfrm>
            <a:off x="7802880" y="2290002"/>
            <a:ext cx="4389120" cy="2743200"/>
          </a:xfrm>
          <a:custGeom>
            <a:avLst/>
            <a:gdLst/>
            <a:ahLst/>
            <a:cxnLst/>
            <a:rect l="l" t="t" r="r" b="b"/>
            <a:pathLst>
              <a:path w="6583680" h="4114800">
                <a:moveTo>
                  <a:pt x="0" y="0"/>
                </a:moveTo>
                <a:lnTo>
                  <a:pt x="6583680" y="0"/>
                </a:lnTo>
                <a:lnTo>
                  <a:pt x="6583680"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200"/>
          </a:p>
        </p:txBody>
      </p:sp>
      <p:graphicFrame>
        <p:nvGraphicFramePr>
          <p:cNvPr id="15" name="TextBox 11">
            <a:extLst>
              <a:ext uri="{FF2B5EF4-FFF2-40B4-BE49-F238E27FC236}">
                <a16:creationId xmlns:a16="http://schemas.microsoft.com/office/drawing/2014/main" id="{D5671E5D-8092-B404-553F-25340865609A}"/>
              </a:ext>
            </a:extLst>
          </p:cNvPr>
          <p:cNvGraphicFramePr/>
          <p:nvPr/>
        </p:nvGraphicFramePr>
        <p:xfrm>
          <a:off x="295275" y="1468160"/>
          <a:ext cx="7182847" cy="511967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4936" y="256032"/>
            <a:ext cx="7879842" cy="1014984"/>
          </a:xfrm>
        </p:spPr>
        <p:txBody>
          <a:bodyPr anchor="b">
            <a:normAutofit/>
          </a:bodyPr>
          <a:lstStyle/>
          <a:p>
            <a:pPr algn="ctr"/>
            <a:r>
              <a:rPr dirty="0"/>
              <a:t>What is PrEP?</a:t>
            </a:r>
          </a:p>
        </p:txBody>
      </p:sp>
      <p:graphicFrame>
        <p:nvGraphicFramePr>
          <p:cNvPr id="5" name="Content Placeholder 2">
            <a:extLst>
              <a:ext uri="{FF2B5EF4-FFF2-40B4-BE49-F238E27FC236}">
                <a16:creationId xmlns:a16="http://schemas.microsoft.com/office/drawing/2014/main" id="{D092D92F-8DD9-D6ED-6BBA-5113B0F0D3EB}"/>
              </a:ext>
            </a:extLst>
          </p:cNvPr>
          <p:cNvGraphicFramePr>
            <a:graphicFrameLocks noGrp="1"/>
          </p:cNvGraphicFramePr>
          <p:nvPr>
            <p:ph idx="1"/>
          </p:nvPr>
        </p:nvGraphicFramePr>
        <p:xfrm>
          <a:off x="2152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t>Examples of Barriers to PrEP and HIV Prevention</a:t>
            </a:r>
          </a:p>
        </p:txBody>
      </p:sp>
      <p:graphicFrame>
        <p:nvGraphicFramePr>
          <p:cNvPr id="15" name="Content Placeholder 2">
            <a:extLst>
              <a:ext uri="{FF2B5EF4-FFF2-40B4-BE49-F238E27FC236}">
                <a16:creationId xmlns:a16="http://schemas.microsoft.com/office/drawing/2014/main" id="{4005FE74-E82B-2CEC-02AD-E1925D5AEC08}"/>
              </a:ext>
            </a:extLst>
          </p:cNvPr>
          <p:cNvGraphicFramePr>
            <a:graphicFrameLocks noGrp="1"/>
          </p:cNvGraphicFramePr>
          <p:nvPr>
            <p:ph idx="1"/>
            <p:extLst>
              <p:ext uri="{D42A27DB-BD31-4B8C-83A1-F6EECF244321}">
                <p14:modId xmlns:p14="http://schemas.microsoft.com/office/powerpoint/2010/main" val="4170615923"/>
              </p:ext>
            </p:extLst>
          </p:nvPr>
        </p:nvGraphicFramePr>
        <p:xfrm>
          <a:off x="2109216" y="210312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34739" y="2046263"/>
            <a:ext cx="2722793" cy="4448684"/>
            <a:chOff x="0" y="0"/>
            <a:chExt cx="1075671" cy="1964748"/>
          </a:xfrm>
        </p:grpSpPr>
        <p:sp>
          <p:nvSpPr>
            <p:cNvPr id="3" name="Freeform 3"/>
            <p:cNvSpPr/>
            <p:nvPr/>
          </p:nvSpPr>
          <p:spPr>
            <a:xfrm>
              <a:off x="0" y="0"/>
              <a:ext cx="1075671" cy="1964748"/>
            </a:xfrm>
            <a:custGeom>
              <a:avLst/>
              <a:gdLst/>
              <a:ahLst/>
              <a:cxnLst/>
              <a:rect l="l" t="t" r="r" b="b"/>
              <a:pathLst>
                <a:path w="1075671" h="1964748">
                  <a:moveTo>
                    <a:pt x="96675" y="0"/>
                  </a:moveTo>
                  <a:lnTo>
                    <a:pt x="978997" y="0"/>
                  </a:lnTo>
                  <a:cubicBezTo>
                    <a:pt x="1004636" y="0"/>
                    <a:pt x="1029226" y="10185"/>
                    <a:pt x="1047356" y="28315"/>
                  </a:cubicBezTo>
                  <a:cubicBezTo>
                    <a:pt x="1065486" y="46445"/>
                    <a:pt x="1075671" y="71035"/>
                    <a:pt x="1075671" y="96675"/>
                  </a:cubicBezTo>
                  <a:lnTo>
                    <a:pt x="1075671" y="1868073"/>
                  </a:lnTo>
                  <a:cubicBezTo>
                    <a:pt x="1075671" y="1893713"/>
                    <a:pt x="1065486" y="1918302"/>
                    <a:pt x="1047356" y="1936432"/>
                  </a:cubicBezTo>
                  <a:cubicBezTo>
                    <a:pt x="1029226" y="1954562"/>
                    <a:pt x="1004636" y="1964748"/>
                    <a:pt x="978997" y="1964748"/>
                  </a:cubicBezTo>
                  <a:lnTo>
                    <a:pt x="96675" y="1964748"/>
                  </a:lnTo>
                  <a:cubicBezTo>
                    <a:pt x="71035" y="1964748"/>
                    <a:pt x="46445" y="1954562"/>
                    <a:pt x="28315" y="1936432"/>
                  </a:cubicBezTo>
                  <a:cubicBezTo>
                    <a:pt x="10185" y="1918302"/>
                    <a:pt x="0" y="1893713"/>
                    <a:pt x="0" y="1868073"/>
                  </a:cubicBezTo>
                  <a:lnTo>
                    <a:pt x="0" y="96675"/>
                  </a:lnTo>
                  <a:cubicBezTo>
                    <a:pt x="0" y="71035"/>
                    <a:pt x="10185" y="46445"/>
                    <a:pt x="28315" y="28315"/>
                  </a:cubicBezTo>
                  <a:cubicBezTo>
                    <a:pt x="46445" y="10185"/>
                    <a:pt x="71035" y="0"/>
                    <a:pt x="96675" y="0"/>
                  </a:cubicBezTo>
                  <a:close/>
                </a:path>
              </a:pathLst>
            </a:custGeom>
            <a:solidFill>
              <a:schemeClr val="tx2"/>
            </a:solidFill>
          </p:spPr>
          <p:txBody>
            <a:bodyPr/>
            <a:lstStyle/>
            <a:p>
              <a:endParaRPr lang="en-US" sz="1200" dirty="0"/>
            </a:p>
          </p:txBody>
        </p:sp>
        <p:sp>
          <p:nvSpPr>
            <p:cNvPr id="4" name="TextBox 4"/>
            <p:cNvSpPr txBox="1"/>
            <p:nvPr/>
          </p:nvSpPr>
          <p:spPr>
            <a:xfrm>
              <a:off x="0" y="-28575"/>
              <a:ext cx="812800" cy="841375"/>
            </a:xfrm>
            <a:prstGeom prst="rect">
              <a:avLst/>
            </a:prstGeom>
          </p:spPr>
          <p:txBody>
            <a:bodyPr lIns="33867" tIns="33867" rIns="33867" bIns="33867" rtlCol="0" anchor="ctr"/>
            <a:lstStyle/>
            <a:p>
              <a:pPr algn="ctr">
                <a:lnSpc>
                  <a:spcPts val="1494"/>
                </a:lnSpc>
              </a:pPr>
              <a:endParaRPr sz="1200"/>
            </a:p>
          </p:txBody>
        </p:sp>
      </p:grpSp>
      <p:grpSp>
        <p:nvGrpSpPr>
          <p:cNvPr id="7" name="Group 7"/>
          <p:cNvGrpSpPr/>
          <p:nvPr/>
        </p:nvGrpSpPr>
        <p:grpSpPr>
          <a:xfrm>
            <a:off x="4469746" y="2097646"/>
            <a:ext cx="2684693" cy="4448684"/>
            <a:chOff x="0" y="0"/>
            <a:chExt cx="1060619" cy="1964748"/>
          </a:xfrm>
        </p:grpSpPr>
        <p:sp>
          <p:nvSpPr>
            <p:cNvPr id="8" name="Freeform 8"/>
            <p:cNvSpPr/>
            <p:nvPr/>
          </p:nvSpPr>
          <p:spPr>
            <a:xfrm>
              <a:off x="0" y="0"/>
              <a:ext cx="1060619" cy="1964748"/>
            </a:xfrm>
            <a:custGeom>
              <a:avLst/>
              <a:gdLst/>
              <a:ahLst/>
              <a:cxnLst/>
              <a:rect l="l" t="t" r="r" b="b"/>
              <a:pathLst>
                <a:path w="1060619" h="1964748">
                  <a:moveTo>
                    <a:pt x="98047" y="0"/>
                  </a:moveTo>
                  <a:lnTo>
                    <a:pt x="962573" y="0"/>
                  </a:lnTo>
                  <a:cubicBezTo>
                    <a:pt x="1016722" y="0"/>
                    <a:pt x="1060619" y="43897"/>
                    <a:pt x="1060619" y="98047"/>
                  </a:cubicBezTo>
                  <a:lnTo>
                    <a:pt x="1060619" y="1866701"/>
                  </a:lnTo>
                  <a:cubicBezTo>
                    <a:pt x="1060619" y="1892705"/>
                    <a:pt x="1050289" y="1917643"/>
                    <a:pt x="1031902" y="1936030"/>
                  </a:cubicBezTo>
                  <a:cubicBezTo>
                    <a:pt x="1013515" y="1954418"/>
                    <a:pt x="988576" y="1964748"/>
                    <a:pt x="962573" y="1964748"/>
                  </a:cubicBezTo>
                  <a:lnTo>
                    <a:pt x="98047" y="1964748"/>
                  </a:lnTo>
                  <a:cubicBezTo>
                    <a:pt x="43897" y="1964748"/>
                    <a:pt x="0" y="1920851"/>
                    <a:pt x="0" y="1866701"/>
                  </a:cubicBezTo>
                  <a:lnTo>
                    <a:pt x="0" y="98047"/>
                  </a:lnTo>
                  <a:cubicBezTo>
                    <a:pt x="0" y="43897"/>
                    <a:pt x="43897" y="0"/>
                    <a:pt x="98047" y="0"/>
                  </a:cubicBezTo>
                  <a:close/>
                </a:path>
              </a:pathLst>
            </a:custGeom>
            <a:solidFill>
              <a:schemeClr val="tx2"/>
            </a:solidFill>
          </p:spPr>
          <p:txBody>
            <a:bodyPr/>
            <a:lstStyle/>
            <a:p>
              <a:endParaRPr lang="en-US" sz="1200" dirty="0"/>
            </a:p>
          </p:txBody>
        </p:sp>
        <p:sp>
          <p:nvSpPr>
            <p:cNvPr id="9" name="TextBox 9"/>
            <p:cNvSpPr txBox="1"/>
            <p:nvPr/>
          </p:nvSpPr>
          <p:spPr>
            <a:xfrm>
              <a:off x="0" y="-28575"/>
              <a:ext cx="812800" cy="841375"/>
            </a:xfrm>
            <a:prstGeom prst="rect">
              <a:avLst/>
            </a:prstGeom>
          </p:spPr>
          <p:txBody>
            <a:bodyPr lIns="33867" tIns="33867" rIns="33867" bIns="33867" rtlCol="0" anchor="ctr"/>
            <a:lstStyle/>
            <a:p>
              <a:pPr algn="ctr">
                <a:lnSpc>
                  <a:spcPts val="1494"/>
                </a:lnSpc>
              </a:pPr>
              <a:endParaRPr sz="1200"/>
            </a:p>
          </p:txBody>
        </p:sp>
      </p:grpSp>
      <p:grpSp>
        <p:nvGrpSpPr>
          <p:cNvPr id="10" name="Group 10"/>
          <p:cNvGrpSpPr/>
          <p:nvPr/>
        </p:nvGrpSpPr>
        <p:grpSpPr>
          <a:xfrm>
            <a:off x="8023319" y="2022172"/>
            <a:ext cx="2976913" cy="4599632"/>
            <a:chOff x="0" y="0"/>
            <a:chExt cx="1060619" cy="1964748"/>
          </a:xfrm>
        </p:grpSpPr>
        <p:sp>
          <p:nvSpPr>
            <p:cNvPr id="11" name="Freeform 11"/>
            <p:cNvSpPr/>
            <p:nvPr/>
          </p:nvSpPr>
          <p:spPr>
            <a:xfrm>
              <a:off x="0" y="0"/>
              <a:ext cx="1060619" cy="1964748"/>
            </a:xfrm>
            <a:custGeom>
              <a:avLst/>
              <a:gdLst/>
              <a:ahLst/>
              <a:cxnLst/>
              <a:rect l="l" t="t" r="r" b="b"/>
              <a:pathLst>
                <a:path w="1060619" h="1964748">
                  <a:moveTo>
                    <a:pt x="98047" y="0"/>
                  </a:moveTo>
                  <a:lnTo>
                    <a:pt x="962573" y="0"/>
                  </a:lnTo>
                  <a:cubicBezTo>
                    <a:pt x="1016722" y="0"/>
                    <a:pt x="1060619" y="43897"/>
                    <a:pt x="1060619" y="98047"/>
                  </a:cubicBezTo>
                  <a:lnTo>
                    <a:pt x="1060619" y="1866701"/>
                  </a:lnTo>
                  <a:cubicBezTo>
                    <a:pt x="1060619" y="1892705"/>
                    <a:pt x="1050289" y="1917643"/>
                    <a:pt x="1031902" y="1936030"/>
                  </a:cubicBezTo>
                  <a:cubicBezTo>
                    <a:pt x="1013515" y="1954418"/>
                    <a:pt x="988576" y="1964748"/>
                    <a:pt x="962573" y="1964748"/>
                  </a:cubicBezTo>
                  <a:lnTo>
                    <a:pt x="98047" y="1964748"/>
                  </a:lnTo>
                  <a:cubicBezTo>
                    <a:pt x="43897" y="1964748"/>
                    <a:pt x="0" y="1920851"/>
                    <a:pt x="0" y="1866701"/>
                  </a:cubicBezTo>
                  <a:lnTo>
                    <a:pt x="0" y="98047"/>
                  </a:lnTo>
                  <a:cubicBezTo>
                    <a:pt x="0" y="43897"/>
                    <a:pt x="43897" y="0"/>
                    <a:pt x="98047" y="0"/>
                  </a:cubicBezTo>
                  <a:close/>
                </a:path>
              </a:pathLst>
            </a:custGeom>
            <a:solidFill>
              <a:schemeClr val="tx2"/>
            </a:solidFill>
          </p:spPr>
          <p:txBody>
            <a:bodyPr/>
            <a:lstStyle/>
            <a:p>
              <a:endParaRPr lang="en-US" sz="1200" dirty="0">
                <a:solidFill>
                  <a:schemeClr val="bg1"/>
                </a:solidFill>
              </a:endParaRPr>
            </a:p>
          </p:txBody>
        </p:sp>
        <p:sp>
          <p:nvSpPr>
            <p:cNvPr id="12" name="TextBox 12"/>
            <p:cNvSpPr txBox="1"/>
            <p:nvPr/>
          </p:nvSpPr>
          <p:spPr>
            <a:xfrm>
              <a:off x="0" y="-28575"/>
              <a:ext cx="812800" cy="841375"/>
            </a:xfrm>
            <a:prstGeom prst="rect">
              <a:avLst/>
            </a:prstGeom>
          </p:spPr>
          <p:txBody>
            <a:bodyPr lIns="33867" tIns="33867" rIns="33867" bIns="33867" rtlCol="0" anchor="ctr"/>
            <a:lstStyle/>
            <a:p>
              <a:pPr algn="ctr">
                <a:lnSpc>
                  <a:spcPts val="1494"/>
                </a:lnSpc>
              </a:pPr>
              <a:endParaRPr sz="1200">
                <a:solidFill>
                  <a:schemeClr val="bg1"/>
                </a:solidFill>
              </a:endParaRPr>
            </a:p>
          </p:txBody>
        </p:sp>
      </p:grpSp>
      <p:grpSp>
        <p:nvGrpSpPr>
          <p:cNvPr id="13" name="Group 13"/>
          <p:cNvGrpSpPr/>
          <p:nvPr/>
        </p:nvGrpSpPr>
        <p:grpSpPr>
          <a:xfrm rot="5400000">
            <a:off x="5324569" y="-3524430"/>
            <a:ext cx="980952" cy="10023139"/>
            <a:chOff x="0" y="0"/>
            <a:chExt cx="387537" cy="3959759"/>
          </a:xfrm>
        </p:grpSpPr>
        <p:sp>
          <p:nvSpPr>
            <p:cNvPr id="14" name="Freeform 14"/>
            <p:cNvSpPr/>
            <p:nvPr/>
          </p:nvSpPr>
          <p:spPr>
            <a:xfrm>
              <a:off x="0" y="0"/>
              <a:ext cx="387537" cy="3959759"/>
            </a:xfrm>
            <a:custGeom>
              <a:avLst/>
              <a:gdLst/>
              <a:ahLst/>
              <a:cxnLst/>
              <a:rect l="l" t="t" r="r" b="b"/>
              <a:pathLst>
                <a:path w="387537" h="3959759">
                  <a:moveTo>
                    <a:pt x="193768" y="0"/>
                  </a:moveTo>
                  <a:lnTo>
                    <a:pt x="193768" y="0"/>
                  </a:lnTo>
                  <a:cubicBezTo>
                    <a:pt x="300784" y="0"/>
                    <a:pt x="387537" y="86753"/>
                    <a:pt x="387537" y="193768"/>
                  </a:cubicBezTo>
                  <a:lnTo>
                    <a:pt x="387537" y="3765990"/>
                  </a:lnTo>
                  <a:cubicBezTo>
                    <a:pt x="387537" y="3817381"/>
                    <a:pt x="367122" y="3866667"/>
                    <a:pt x="330783" y="3903005"/>
                  </a:cubicBezTo>
                  <a:cubicBezTo>
                    <a:pt x="294445" y="3939344"/>
                    <a:pt x="245159" y="3959759"/>
                    <a:pt x="193768" y="3959759"/>
                  </a:cubicBezTo>
                  <a:lnTo>
                    <a:pt x="193768" y="3959759"/>
                  </a:lnTo>
                  <a:cubicBezTo>
                    <a:pt x="142378" y="3959759"/>
                    <a:pt x="93092" y="3939344"/>
                    <a:pt x="56753" y="3903005"/>
                  </a:cubicBezTo>
                  <a:cubicBezTo>
                    <a:pt x="20415" y="3866667"/>
                    <a:pt x="0" y="3817381"/>
                    <a:pt x="0" y="3765990"/>
                  </a:cubicBezTo>
                  <a:lnTo>
                    <a:pt x="0" y="193768"/>
                  </a:lnTo>
                  <a:cubicBezTo>
                    <a:pt x="0" y="142378"/>
                    <a:pt x="20415" y="93092"/>
                    <a:pt x="56753" y="56753"/>
                  </a:cubicBezTo>
                  <a:cubicBezTo>
                    <a:pt x="93092" y="20415"/>
                    <a:pt x="142378" y="0"/>
                    <a:pt x="193768" y="0"/>
                  </a:cubicBezTo>
                  <a:close/>
                </a:path>
              </a:pathLst>
            </a:custGeom>
            <a:solidFill>
              <a:schemeClr val="tx2"/>
            </a:solidFill>
          </p:spPr>
          <p:txBody>
            <a:bodyPr/>
            <a:lstStyle/>
            <a:p>
              <a:endParaRPr lang="en-US" sz="1200" dirty="0"/>
            </a:p>
          </p:txBody>
        </p:sp>
        <p:sp>
          <p:nvSpPr>
            <p:cNvPr id="15" name="TextBox 15"/>
            <p:cNvSpPr txBox="1"/>
            <p:nvPr/>
          </p:nvSpPr>
          <p:spPr>
            <a:xfrm>
              <a:off x="0" y="-28575"/>
              <a:ext cx="812800" cy="841375"/>
            </a:xfrm>
            <a:prstGeom prst="rect">
              <a:avLst/>
            </a:prstGeom>
          </p:spPr>
          <p:txBody>
            <a:bodyPr lIns="33867" tIns="33867" rIns="33867" bIns="33867" rtlCol="0" anchor="ctr"/>
            <a:lstStyle/>
            <a:p>
              <a:pPr algn="ctr">
                <a:lnSpc>
                  <a:spcPts val="1494"/>
                </a:lnSpc>
              </a:pPr>
              <a:endParaRPr sz="1200"/>
            </a:p>
          </p:txBody>
        </p:sp>
      </p:grpSp>
      <p:sp>
        <p:nvSpPr>
          <p:cNvPr id="16" name="Freeform 16"/>
          <p:cNvSpPr/>
          <p:nvPr/>
        </p:nvSpPr>
        <p:spPr>
          <a:xfrm>
            <a:off x="10275243" y="236196"/>
            <a:ext cx="1784651" cy="1025509"/>
          </a:xfrm>
          <a:custGeom>
            <a:avLst/>
            <a:gdLst/>
            <a:ahLst/>
            <a:cxnLst/>
            <a:rect l="l" t="t" r="r" b="b"/>
            <a:pathLst>
              <a:path w="2676977" h="1538263">
                <a:moveTo>
                  <a:pt x="0" y="0"/>
                </a:moveTo>
                <a:lnTo>
                  <a:pt x="2676977" y="0"/>
                </a:lnTo>
                <a:lnTo>
                  <a:pt x="2676977" y="1538263"/>
                </a:lnTo>
                <a:lnTo>
                  <a:pt x="0" y="153826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200"/>
          </a:p>
        </p:txBody>
      </p:sp>
      <p:sp>
        <p:nvSpPr>
          <p:cNvPr id="17" name="TextBox 17"/>
          <p:cNvSpPr txBox="1"/>
          <p:nvPr/>
        </p:nvSpPr>
        <p:spPr>
          <a:xfrm>
            <a:off x="534739" y="3512664"/>
            <a:ext cx="2684693" cy="1912575"/>
          </a:xfrm>
          <a:prstGeom prst="rect">
            <a:avLst/>
          </a:prstGeom>
        </p:spPr>
        <p:txBody>
          <a:bodyPr lIns="0" tIns="0" rIns="0" bIns="0" rtlCol="0" anchor="t">
            <a:spAutoFit/>
          </a:bodyPr>
          <a:lstStyle/>
          <a:p>
            <a:pPr algn="ctr">
              <a:lnSpc>
                <a:spcPts val="2000"/>
              </a:lnSpc>
            </a:pPr>
            <a:r>
              <a:rPr lang="en-US" sz="1600" dirty="0">
                <a:solidFill>
                  <a:schemeClr val="bg1"/>
                </a:solidFill>
                <a:latin typeface="TT Norms Bold"/>
              </a:rPr>
              <a:t>PEP should be used only in emergency situations and MUST be started within 72 hours after a recent possible exposure to HIV</a:t>
            </a:r>
          </a:p>
          <a:p>
            <a:pPr algn="ctr">
              <a:lnSpc>
                <a:spcPts val="2560"/>
              </a:lnSpc>
            </a:pPr>
            <a:endParaRPr lang="en-US" sz="1600" dirty="0">
              <a:solidFill>
                <a:srgbClr val="FFFFFF"/>
              </a:solidFill>
              <a:latin typeface="TT Norms Bold"/>
            </a:endParaRPr>
          </a:p>
          <a:p>
            <a:pPr algn="ctr">
              <a:lnSpc>
                <a:spcPts val="2560"/>
              </a:lnSpc>
            </a:pPr>
            <a:endParaRPr lang="en-US" sz="1600" dirty="0">
              <a:solidFill>
                <a:srgbClr val="FFFFFF"/>
              </a:solidFill>
              <a:latin typeface="TT Norms Bold"/>
            </a:endParaRPr>
          </a:p>
        </p:txBody>
      </p:sp>
      <p:sp>
        <p:nvSpPr>
          <p:cNvPr id="18" name="TextBox 18"/>
          <p:cNvSpPr txBox="1"/>
          <p:nvPr/>
        </p:nvSpPr>
        <p:spPr>
          <a:xfrm>
            <a:off x="1036362" y="363053"/>
            <a:ext cx="9557364" cy="564963"/>
          </a:xfrm>
          <a:prstGeom prst="rect">
            <a:avLst/>
          </a:prstGeom>
        </p:spPr>
        <p:txBody>
          <a:bodyPr lIns="0" tIns="0" rIns="0" bIns="0" rtlCol="0" anchor="t">
            <a:spAutoFit/>
          </a:bodyPr>
          <a:lstStyle/>
          <a:p>
            <a:pPr algn="ctr">
              <a:lnSpc>
                <a:spcPts val="4667"/>
              </a:lnSpc>
            </a:pPr>
            <a:r>
              <a:rPr lang="en-US" sz="3334" spc="500" dirty="0">
                <a:latin typeface="League Spartan Bold"/>
              </a:rPr>
              <a:t>PEP (Post-Exposure Prophylaxis)</a:t>
            </a:r>
          </a:p>
        </p:txBody>
      </p:sp>
      <p:sp>
        <p:nvSpPr>
          <p:cNvPr id="19" name="TextBox 19"/>
          <p:cNvSpPr txBox="1"/>
          <p:nvPr/>
        </p:nvSpPr>
        <p:spPr>
          <a:xfrm>
            <a:off x="4517370" y="3455789"/>
            <a:ext cx="2589443" cy="1963807"/>
          </a:xfrm>
          <a:prstGeom prst="rect">
            <a:avLst/>
          </a:prstGeom>
        </p:spPr>
        <p:txBody>
          <a:bodyPr lIns="0" tIns="0" rIns="0" bIns="0" rtlCol="0" anchor="t">
            <a:spAutoFit/>
          </a:bodyPr>
          <a:lstStyle/>
          <a:p>
            <a:pPr algn="ctr">
              <a:lnSpc>
                <a:spcPts val="2555"/>
              </a:lnSpc>
            </a:pPr>
            <a:r>
              <a:rPr lang="en-US" sz="1597" dirty="0">
                <a:solidFill>
                  <a:schemeClr val="bg1"/>
                </a:solidFill>
                <a:latin typeface="TT Norms Bold"/>
              </a:rPr>
              <a:t>The sooner you start PEP, the better. Every hour counts. If you’re prescribed PEP, you’ll need to take it daily for 28 days</a:t>
            </a:r>
          </a:p>
          <a:p>
            <a:pPr algn="ctr">
              <a:lnSpc>
                <a:spcPts val="2555"/>
              </a:lnSpc>
            </a:pPr>
            <a:endParaRPr lang="en-US" sz="1597" dirty="0">
              <a:solidFill>
                <a:srgbClr val="FFFFFF"/>
              </a:solidFill>
              <a:latin typeface="TT Norms Bold"/>
            </a:endParaRPr>
          </a:p>
        </p:txBody>
      </p:sp>
      <p:sp>
        <p:nvSpPr>
          <p:cNvPr id="20" name="TextBox 20"/>
          <p:cNvSpPr txBox="1"/>
          <p:nvPr/>
        </p:nvSpPr>
        <p:spPr>
          <a:xfrm>
            <a:off x="8174380" y="3303385"/>
            <a:ext cx="2705299" cy="2451120"/>
          </a:xfrm>
          <a:prstGeom prst="rect">
            <a:avLst/>
          </a:prstGeom>
        </p:spPr>
        <p:txBody>
          <a:bodyPr lIns="0" tIns="0" rIns="0" bIns="0" rtlCol="0" anchor="t">
            <a:spAutoFit/>
          </a:bodyPr>
          <a:lstStyle/>
          <a:p>
            <a:pPr algn="ctr">
              <a:lnSpc>
                <a:spcPts val="2077"/>
              </a:lnSpc>
            </a:pPr>
            <a:r>
              <a:rPr lang="en-US" sz="1597" dirty="0">
                <a:solidFill>
                  <a:schemeClr val="bg1"/>
                </a:solidFill>
                <a:latin typeface="TT Norms Bold"/>
              </a:rPr>
              <a:t>You should take other actions to protect your partners while you are taking PEP. This includes always using condoms with sexual partners and not sharing needles, syringes, or other equipment to inject drugs</a:t>
            </a:r>
          </a:p>
          <a:p>
            <a:pPr algn="ctr">
              <a:lnSpc>
                <a:spcPts val="2555"/>
              </a:lnSpc>
            </a:pPr>
            <a:endParaRPr lang="en-US" sz="1597" dirty="0">
              <a:solidFill>
                <a:srgbClr val="FFFFFF"/>
              </a:solidFill>
              <a:latin typeface="TT Norms Bold"/>
            </a:endParaRPr>
          </a:p>
        </p:txBody>
      </p:sp>
      <p:sp>
        <p:nvSpPr>
          <p:cNvPr id="21" name="TextBox 21"/>
          <p:cNvSpPr txBox="1"/>
          <p:nvPr/>
        </p:nvSpPr>
        <p:spPr>
          <a:xfrm>
            <a:off x="920303" y="1192976"/>
            <a:ext cx="9789481" cy="1136080"/>
          </a:xfrm>
          <a:prstGeom prst="rect">
            <a:avLst/>
          </a:prstGeom>
        </p:spPr>
        <p:txBody>
          <a:bodyPr lIns="0" tIns="0" rIns="0" bIns="0" rtlCol="0" anchor="t">
            <a:spAutoFit/>
          </a:bodyPr>
          <a:lstStyle/>
          <a:p>
            <a:pPr>
              <a:lnSpc>
                <a:spcPts val="2699"/>
              </a:lnSpc>
            </a:pPr>
            <a:r>
              <a:rPr lang="en-US" sz="1687" dirty="0">
                <a:solidFill>
                  <a:schemeClr val="bg1"/>
                </a:solidFill>
                <a:latin typeface="TT Norms Bold"/>
              </a:rPr>
              <a:t>PEP (Post-Exposure Prophylaxis) means taking medicine to prevent HIV after a possible exposure</a:t>
            </a:r>
          </a:p>
          <a:p>
            <a:pPr>
              <a:lnSpc>
                <a:spcPts val="2059"/>
              </a:lnSpc>
            </a:pPr>
            <a:endParaRPr lang="en-US" sz="1687" dirty="0">
              <a:solidFill>
                <a:srgbClr val="FFFFFF"/>
              </a:solidFill>
              <a:latin typeface="TT Norms Bold"/>
            </a:endParaRPr>
          </a:p>
          <a:p>
            <a:pPr>
              <a:lnSpc>
                <a:spcPts val="2059"/>
              </a:lnSpc>
            </a:pPr>
            <a:endParaRPr lang="en-US" sz="1687" dirty="0">
              <a:solidFill>
                <a:srgbClr val="FFFFFF"/>
              </a:solidFill>
              <a:latin typeface="TT Norms Bold"/>
            </a:endParaRPr>
          </a:p>
          <a:p>
            <a:pPr>
              <a:lnSpc>
                <a:spcPts val="2059"/>
              </a:lnSpc>
            </a:pPr>
            <a:endParaRPr lang="en-US" sz="1687" dirty="0">
              <a:solidFill>
                <a:srgbClr val="FFFFFF"/>
              </a:solidFill>
              <a:latin typeface="TT Norms Bold"/>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D48E6F-7877-E9A8-028A-91F1D2B57645}"/>
              </a:ext>
            </a:extLst>
          </p:cNvPr>
          <p:cNvSpPr>
            <a:spLocks noGrp="1"/>
          </p:cNvSpPr>
          <p:nvPr>
            <p:ph type="title"/>
          </p:nvPr>
        </p:nvSpPr>
        <p:spPr>
          <a:xfrm>
            <a:off x="648929" y="1063417"/>
            <a:ext cx="3505495" cy="4675396"/>
          </a:xfrm>
        </p:spPr>
        <p:txBody>
          <a:bodyPr anchor="ctr">
            <a:normAutofit/>
          </a:bodyPr>
          <a:lstStyle/>
          <a:p>
            <a:r>
              <a:rPr lang="en-US">
                <a:solidFill>
                  <a:srgbClr val="F2F2F2"/>
                </a:solidFill>
              </a:rPr>
              <a:t>When is PEP Used?</a:t>
            </a:r>
          </a:p>
        </p:txBody>
      </p:sp>
      <p:sp>
        <p:nvSpPr>
          <p:cNvPr id="27" name="Rectangle 26">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9"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20" name="Content Placeholder 2">
            <a:extLst>
              <a:ext uri="{FF2B5EF4-FFF2-40B4-BE49-F238E27FC236}">
                <a16:creationId xmlns:a16="http://schemas.microsoft.com/office/drawing/2014/main" id="{A91CADBD-63B1-4F14-26B8-1299BD01923F}"/>
              </a:ext>
            </a:extLst>
          </p:cNvPr>
          <p:cNvGraphicFramePr>
            <a:graphicFrameLocks noGrp="1"/>
          </p:cNvGraphicFramePr>
          <p:nvPr>
            <p:ph idx="1"/>
            <p:extLst>
              <p:ext uri="{D42A27DB-BD31-4B8C-83A1-F6EECF244321}">
                <p14:modId xmlns:p14="http://schemas.microsoft.com/office/powerpoint/2010/main" val="3340606354"/>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767955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85725" y="301209"/>
            <a:ext cx="11731063" cy="505459"/>
          </a:xfrm>
          <a:prstGeom prst="rect">
            <a:avLst/>
          </a:prstGeom>
        </p:spPr>
        <p:txBody>
          <a:bodyPr lIns="0" tIns="0" rIns="0" bIns="0" rtlCol="0" anchor="t">
            <a:spAutoFit/>
          </a:bodyPr>
          <a:lstStyle/>
          <a:p>
            <a:pPr algn="ctr">
              <a:lnSpc>
                <a:spcPts val="4196"/>
              </a:lnSpc>
            </a:pPr>
            <a:r>
              <a:rPr lang="en-US" sz="2997" spc="449" dirty="0">
                <a:latin typeface="League Spartan Bold"/>
              </a:rPr>
              <a:t>STATE SERVICE CENTERS</a:t>
            </a:r>
          </a:p>
        </p:txBody>
      </p:sp>
      <p:grpSp>
        <p:nvGrpSpPr>
          <p:cNvPr id="7" name="Group 7"/>
          <p:cNvGrpSpPr/>
          <p:nvPr/>
        </p:nvGrpSpPr>
        <p:grpSpPr>
          <a:xfrm>
            <a:off x="152768" y="1439973"/>
            <a:ext cx="11924565" cy="4548212"/>
            <a:chOff x="0" y="0"/>
            <a:chExt cx="4710939" cy="1796824"/>
          </a:xfrm>
        </p:grpSpPr>
        <p:sp>
          <p:nvSpPr>
            <p:cNvPr id="8" name="Freeform 8"/>
            <p:cNvSpPr/>
            <p:nvPr/>
          </p:nvSpPr>
          <p:spPr>
            <a:xfrm>
              <a:off x="0" y="0"/>
              <a:ext cx="4710939" cy="1796824"/>
            </a:xfrm>
            <a:custGeom>
              <a:avLst/>
              <a:gdLst/>
              <a:ahLst/>
              <a:cxnLst/>
              <a:rect l="l" t="t" r="r" b="b"/>
              <a:pathLst>
                <a:path w="4710939" h="1796824">
                  <a:moveTo>
                    <a:pt x="22074" y="0"/>
                  </a:moveTo>
                  <a:lnTo>
                    <a:pt x="4688865" y="0"/>
                  </a:lnTo>
                  <a:cubicBezTo>
                    <a:pt x="4701056" y="0"/>
                    <a:pt x="4710939" y="9883"/>
                    <a:pt x="4710939" y="22074"/>
                  </a:cubicBezTo>
                  <a:lnTo>
                    <a:pt x="4710939" y="1774750"/>
                  </a:lnTo>
                  <a:cubicBezTo>
                    <a:pt x="4710939" y="1780605"/>
                    <a:pt x="4708613" y="1786219"/>
                    <a:pt x="4704474" y="1790359"/>
                  </a:cubicBezTo>
                  <a:cubicBezTo>
                    <a:pt x="4700334" y="1794499"/>
                    <a:pt x="4694719" y="1796824"/>
                    <a:pt x="4688865" y="1796824"/>
                  </a:cubicBezTo>
                  <a:lnTo>
                    <a:pt x="22074" y="1796824"/>
                  </a:lnTo>
                  <a:cubicBezTo>
                    <a:pt x="9883" y="1796824"/>
                    <a:pt x="0" y="1786942"/>
                    <a:pt x="0" y="1774750"/>
                  </a:cubicBezTo>
                  <a:lnTo>
                    <a:pt x="0" y="22074"/>
                  </a:lnTo>
                  <a:cubicBezTo>
                    <a:pt x="0" y="9883"/>
                    <a:pt x="9883" y="0"/>
                    <a:pt x="22074" y="0"/>
                  </a:cubicBezTo>
                  <a:close/>
                </a:path>
              </a:pathLst>
            </a:custGeom>
            <a:solidFill>
              <a:schemeClr val="bg1"/>
            </a:solidFill>
          </p:spPr>
          <p:txBody>
            <a:bodyPr/>
            <a:lstStyle/>
            <a:p>
              <a:endParaRPr lang="en-US" sz="1200" dirty="0"/>
            </a:p>
          </p:txBody>
        </p:sp>
        <p:sp>
          <p:nvSpPr>
            <p:cNvPr id="9" name="TextBox 9"/>
            <p:cNvSpPr txBox="1"/>
            <p:nvPr/>
          </p:nvSpPr>
          <p:spPr>
            <a:xfrm>
              <a:off x="0" y="-28575"/>
              <a:ext cx="812800" cy="841375"/>
            </a:xfrm>
            <a:prstGeom prst="rect">
              <a:avLst/>
            </a:prstGeom>
          </p:spPr>
          <p:txBody>
            <a:bodyPr lIns="33867" tIns="33867" rIns="33867" bIns="33867" rtlCol="0" anchor="ctr"/>
            <a:lstStyle/>
            <a:p>
              <a:pPr algn="ctr">
                <a:lnSpc>
                  <a:spcPts val="1494"/>
                </a:lnSpc>
              </a:pPr>
              <a:endParaRPr sz="1200"/>
            </a:p>
          </p:txBody>
        </p:sp>
      </p:grpSp>
      <p:sp>
        <p:nvSpPr>
          <p:cNvPr id="10" name="TextBox 10"/>
          <p:cNvSpPr txBox="1"/>
          <p:nvPr/>
        </p:nvSpPr>
        <p:spPr>
          <a:xfrm>
            <a:off x="599079" y="1525699"/>
            <a:ext cx="3561441" cy="4826771"/>
          </a:xfrm>
          <a:prstGeom prst="rect">
            <a:avLst/>
          </a:prstGeom>
        </p:spPr>
        <p:txBody>
          <a:bodyPr wrap="square" lIns="0" tIns="0" rIns="0" bIns="0" rtlCol="0" anchor="t">
            <a:spAutoFit/>
          </a:bodyPr>
          <a:lstStyle/>
          <a:p>
            <a:pPr>
              <a:lnSpc>
                <a:spcPts val="2666"/>
              </a:lnSpc>
            </a:pPr>
            <a:r>
              <a:rPr lang="en-US" sz="1666" u="sng" dirty="0">
                <a:latin typeface="TT Norms Bold"/>
              </a:rPr>
              <a:t>New Castle County:</a:t>
            </a:r>
          </a:p>
          <a:p>
            <a:pPr>
              <a:lnSpc>
                <a:spcPts val="2240"/>
              </a:lnSpc>
            </a:pPr>
            <a:endParaRPr lang="en-US" sz="1666" u="sng" dirty="0">
              <a:latin typeface="TT Norms Bold"/>
            </a:endParaRPr>
          </a:p>
          <a:p>
            <a:pPr>
              <a:lnSpc>
                <a:spcPts val="2240"/>
              </a:lnSpc>
            </a:pPr>
            <a:r>
              <a:rPr lang="en-US" sz="1400" b="1" dirty="0">
                <a:latin typeface="TT Norms"/>
              </a:rPr>
              <a:t>Winder Laird Porter State Service</a:t>
            </a:r>
            <a:r>
              <a:rPr lang="en-US" sz="1400" b="1" dirty="0">
                <a:latin typeface="TT Norms Bold"/>
              </a:rPr>
              <a:t> </a:t>
            </a:r>
            <a:r>
              <a:rPr lang="en-US" sz="1400" b="1" dirty="0">
                <a:latin typeface="TT Norms"/>
              </a:rPr>
              <a:t>Center</a:t>
            </a:r>
          </a:p>
          <a:p>
            <a:pPr>
              <a:lnSpc>
                <a:spcPts val="2240"/>
              </a:lnSpc>
            </a:pPr>
            <a:r>
              <a:rPr lang="en-US" sz="1400" dirty="0">
                <a:latin typeface="TT Norms"/>
              </a:rPr>
              <a:t>509 W. 8th Street</a:t>
            </a:r>
          </a:p>
          <a:p>
            <a:pPr>
              <a:lnSpc>
                <a:spcPts val="2240"/>
              </a:lnSpc>
            </a:pPr>
            <a:r>
              <a:rPr lang="en-US" sz="1400" dirty="0">
                <a:latin typeface="TT Norms"/>
              </a:rPr>
              <a:t>Wilmington, DE 19801</a:t>
            </a:r>
          </a:p>
          <a:p>
            <a:pPr>
              <a:lnSpc>
                <a:spcPts val="2240"/>
              </a:lnSpc>
            </a:pPr>
            <a:r>
              <a:rPr lang="en-US" sz="1400" dirty="0">
                <a:latin typeface="TT Norms"/>
              </a:rPr>
              <a:t>(302) 777-2800</a:t>
            </a:r>
          </a:p>
          <a:p>
            <a:pPr>
              <a:lnSpc>
                <a:spcPts val="2240"/>
              </a:lnSpc>
            </a:pPr>
            <a:endParaRPr lang="en-US" sz="1400" dirty="0">
              <a:latin typeface="TT Norms"/>
            </a:endParaRPr>
          </a:p>
          <a:p>
            <a:pPr>
              <a:lnSpc>
                <a:spcPts val="2240"/>
              </a:lnSpc>
            </a:pPr>
            <a:r>
              <a:rPr lang="en-US" sz="1400" b="1" dirty="0">
                <a:latin typeface="TT Norms"/>
              </a:rPr>
              <a:t>Floyd I. Hudson State Service Center</a:t>
            </a:r>
          </a:p>
          <a:p>
            <a:pPr>
              <a:lnSpc>
                <a:spcPts val="2240"/>
              </a:lnSpc>
            </a:pPr>
            <a:r>
              <a:rPr lang="en-US" sz="1400" dirty="0">
                <a:latin typeface="TT Norms"/>
              </a:rPr>
              <a:t>501 </a:t>
            </a:r>
            <a:r>
              <a:rPr lang="en-US" sz="1400" dirty="0" err="1">
                <a:latin typeface="TT Norms"/>
              </a:rPr>
              <a:t>Ogletown</a:t>
            </a:r>
            <a:r>
              <a:rPr lang="en-US" sz="1400" dirty="0">
                <a:latin typeface="TT Norms"/>
              </a:rPr>
              <a:t> Road</a:t>
            </a:r>
          </a:p>
          <a:p>
            <a:pPr>
              <a:lnSpc>
                <a:spcPts val="2240"/>
              </a:lnSpc>
            </a:pPr>
            <a:r>
              <a:rPr lang="en-US" sz="1400" dirty="0">
                <a:latin typeface="TT Norms"/>
              </a:rPr>
              <a:t>Newark, DE 19711</a:t>
            </a:r>
          </a:p>
          <a:p>
            <a:pPr>
              <a:lnSpc>
                <a:spcPts val="2240"/>
              </a:lnSpc>
            </a:pPr>
            <a:r>
              <a:rPr lang="en-US" sz="1400" dirty="0">
                <a:latin typeface="TT Norms"/>
              </a:rPr>
              <a:t>(302)-283-7500</a:t>
            </a:r>
          </a:p>
          <a:p>
            <a:pPr>
              <a:lnSpc>
                <a:spcPts val="2240"/>
              </a:lnSpc>
            </a:pPr>
            <a:endParaRPr lang="en-US" sz="1400" dirty="0">
              <a:solidFill>
                <a:srgbClr val="E6606B"/>
              </a:solidFill>
              <a:latin typeface="TT Norms"/>
            </a:endParaRPr>
          </a:p>
          <a:p>
            <a:pPr>
              <a:lnSpc>
                <a:spcPts val="2240"/>
              </a:lnSpc>
            </a:pPr>
            <a:endParaRPr lang="en-US" sz="1267" dirty="0">
              <a:solidFill>
                <a:srgbClr val="E6606B"/>
              </a:solidFill>
              <a:latin typeface="TT Norms Bold"/>
            </a:endParaRPr>
          </a:p>
          <a:p>
            <a:pPr>
              <a:lnSpc>
                <a:spcPts val="2240"/>
              </a:lnSpc>
            </a:pPr>
            <a:endParaRPr lang="en-US" sz="1267" dirty="0">
              <a:solidFill>
                <a:srgbClr val="E6606B"/>
              </a:solidFill>
              <a:latin typeface="TT Norms Bold"/>
            </a:endParaRPr>
          </a:p>
          <a:p>
            <a:pPr>
              <a:lnSpc>
                <a:spcPts val="2240"/>
              </a:lnSpc>
            </a:pPr>
            <a:endParaRPr lang="en-US" sz="1267" dirty="0">
              <a:solidFill>
                <a:srgbClr val="E6606B"/>
              </a:solidFill>
              <a:latin typeface="TT Norms Bold"/>
            </a:endParaRPr>
          </a:p>
          <a:p>
            <a:pPr>
              <a:lnSpc>
                <a:spcPts val="2240"/>
              </a:lnSpc>
            </a:pPr>
            <a:endParaRPr lang="en-US" sz="1267" dirty="0">
              <a:solidFill>
                <a:srgbClr val="E6606B"/>
              </a:solidFill>
              <a:latin typeface="TT Norms Bold"/>
            </a:endParaRPr>
          </a:p>
          <a:p>
            <a:pPr>
              <a:lnSpc>
                <a:spcPts val="2240"/>
              </a:lnSpc>
            </a:pPr>
            <a:endParaRPr lang="en-US" sz="1267" dirty="0">
              <a:solidFill>
                <a:srgbClr val="E6606B"/>
              </a:solidFill>
              <a:latin typeface="TT Norms Bold"/>
            </a:endParaRPr>
          </a:p>
        </p:txBody>
      </p:sp>
      <p:sp>
        <p:nvSpPr>
          <p:cNvPr id="11" name="TextBox 11"/>
          <p:cNvSpPr txBox="1"/>
          <p:nvPr/>
        </p:nvSpPr>
        <p:spPr>
          <a:xfrm>
            <a:off x="4575216" y="1525699"/>
            <a:ext cx="3818882" cy="3419975"/>
          </a:xfrm>
          <a:prstGeom prst="rect">
            <a:avLst/>
          </a:prstGeom>
        </p:spPr>
        <p:txBody>
          <a:bodyPr lIns="0" tIns="0" rIns="0" bIns="0" rtlCol="0" anchor="t">
            <a:spAutoFit/>
          </a:bodyPr>
          <a:lstStyle/>
          <a:p>
            <a:pPr>
              <a:lnSpc>
                <a:spcPts val="2666"/>
              </a:lnSpc>
            </a:pPr>
            <a:r>
              <a:rPr lang="en-US" sz="1666" u="sng" dirty="0">
                <a:latin typeface="TT Norms Bold"/>
              </a:rPr>
              <a:t>Kent County: </a:t>
            </a:r>
          </a:p>
          <a:p>
            <a:pPr>
              <a:lnSpc>
                <a:spcPts val="2239"/>
              </a:lnSpc>
            </a:pPr>
            <a:endParaRPr lang="en-US" sz="1666" u="sng" dirty="0">
              <a:latin typeface="TT Norms Bold"/>
            </a:endParaRPr>
          </a:p>
          <a:p>
            <a:pPr>
              <a:lnSpc>
                <a:spcPts val="2239"/>
              </a:lnSpc>
            </a:pPr>
            <a:r>
              <a:rPr lang="en-US" sz="1399" b="1" dirty="0">
                <a:latin typeface="TT Norms"/>
              </a:rPr>
              <a:t>Milford State Service Center</a:t>
            </a:r>
          </a:p>
          <a:p>
            <a:pPr>
              <a:lnSpc>
                <a:spcPts val="2239"/>
              </a:lnSpc>
            </a:pPr>
            <a:r>
              <a:rPr lang="en-US" sz="1399" dirty="0">
                <a:latin typeface="TT Norms"/>
              </a:rPr>
              <a:t>253 NE Front St.</a:t>
            </a:r>
          </a:p>
          <a:p>
            <a:pPr>
              <a:lnSpc>
                <a:spcPts val="2239"/>
              </a:lnSpc>
            </a:pPr>
            <a:r>
              <a:rPr lang="en-US" sz="1399" dirty="0">
                <a:latin typeface="TT Norms"/>
              </a:rPr>
              <a:t>Milford, DE 19963</a:t>
            </a:r>
          </a:p>
          <a:p>
            <a:pPr>
              <a:lnSpc>
                <a:spcPts val="2239"/>
              </a:lnSpc>
            </a:pPr>
            <a:r>
              <a:rPr lang="en-US" sz="1399" dirty="0">
                <a:latin typeface="TT Norms"/>
              </a:rPr>
              <a:t>(302) 424-7140</a:t>
            </a:r>
          </a:p>
          <a:p>
            <a:pPr>
              <a:lnSpc>
                <a:spcPts val="2239"/>
              </a:lnSpc>
            </a:pPr>
            <a:endParaRPr lang="en-US" sz="1399" dirty="0">
              <a:latin typeface="TT Norms"/>
            </a:endParaRPr>
          </a:p>
          <a:p>
            <a:pPr>
              <a:lnSpc>
                <a:spcPts val="2239"/>
              </a:lnSpc>
            </a:pPr>
            <a:r>
              <a:rPr lang="en-US" sz="1399" b="1" dirty="0">
                <a:latin typeface="TT Norms"/>
              </a:rPr>
              <a:t>James W. Williams State Service Center</a:t>
            </a:r>
          </a:p>
          <a:p>
            <a:pPr>
              <a:lnSpc>
                <a:spcPts val="2239"/>
              </a:lnSpc>
            </a:pPr>
            <a:r>
              <a:rPr lang="en-US" sz="1399" dirty="0">
                <a:latin typeface="TT Norms"/>
              </a:rPr>
              <a:t>805 River Road</a:t>
            </a:r>
          </a:p>
          <a:p>
            <a:pPr>
              <a:lnSpc>
                <a:spcPts val="2239"/>
              </a:lnSpc>
            </a:pPr>
            <a:r>
              <a:rPr lang="en-US" sz="1399" dirty="0">
                <a:latin typeface="TT Norms"/>
              </a:rPr>
              <a:t>Dover, DE 19901</a:t>
            </a:r>
          </a:p>
          <a:p>
            <a:pPr>
              <a:lnSpc>
                <a:spcPts val="2239"/>
              </a:lnSpc>
            </a:pPr>
            <a:r>
              <a:rPr lang="en-US" sz="1399" dirty="0">
                <a:latin typeface="TT Norms"/>
              </a:rPr>
              <a:t>(302) 857-5150</a:t>
            </a:r>
          </a:p>
          <a:p>
            <a:pPr>
              <a:lnSpc>
                <a:spcPts val="2239"/>
              </a:lnSpc>
            </a:pPr>
            <a:endParaRPr lang="en-US" sz="1399" dirty="0">
              <a:solidFill>
                <a:srgbClr val="E6606B"/>
              </a:solidFill>
              <a:latin typeface="TT Norms"/>
            </a:endParaRPr>
          </a:p>
        </p:txBody>
      </p:sp>
      <p:sp>
        <p:nvSpPr>
          <p:cNvPr id="12" name="TextBox 12"/>
          <p:cNvSpPr txBox="1"/>
          <p:nvPr/>
        </p:nvSpPr>
        <p:spPr>
          <a:xfrm>
            <a:off x="8586398" y="1437736"/>
            <a:ext cx="5028557" cy="5394875"/>
          </a:xfrm>
          <a:prstGeom prst="rect">
            <a:avLst/>
          </a:prstGeom>
        </p:spPr>
        <p:txBody>
          <a:bodyPr lIns="0" tIns="0" rIns="0" bIns="0" rtlCol="0" anchor="t">
            <a:spAutoFit/>
          </a:bodyPr>
          <a:lstStyle/>
          <a:p>
            <a:pPr>
              <a:lnSpc>
                <a:spcPts val="2666"/>
              </a:lnSpc>
            </a:pPr>
            <a:r>
              <a:rPr lang="en-US" sz="1666" u="sng" dirty="0">
                <a:latin typeface="TT Norms Bold"/>
              </a:rPr>
              <a:t>Sussex County:</a:t>
            </a:r>
          </a:p>
          <a:p>
            <a:pPr>
              <a:lnSpc>
                <a:spcPts val="2239"/>
              </a:lnSpc>
            </a:pPr>
            <a:endParaRPr lang="en-US" sz="1666" u="sng" dirty="0">
              <a:latin typeface="TT Norms Bold"/>
            </a:endParaRPr>
          </a:p>
          <a:p>
            <a:pPr>
              <a:lnSpc>
                <a:spcPts val="2239"/>
              </a:lnSpc>
            </a:pPr>
            <a:r>
              <a:rPr lang="en-US" sz="1399" b="1" dirty="0">
                <a:latin typeface="TT Norms"/>
              </a:rPr>
              <a:t>Thurman Adams State Service Center</a:t>
            </a:r>
          </a:p>
          <a:p>
            <a:pPr>
              <a:lnSpc>
                <a:spcPts val="2239"/>
              </a:lnSpc>
            </a:pPr>
            <a:r>
              <a:rPr lang="en-US" sz="1399" dirty="0">
                <a:latin typeface="TT Norms"/>
              </a:rPr>
              <a:t>546 S. Bedford St.</a:t>
            </a:r>
          </a:p>
          <a:p>
            <a:pPr>
              <a:lnSpc>
                <a:spcPts val="2239"/>
              </a:lnSpc>
            </a:pPr>
            <a:r>
              <a:rPr lang="en-US" sz="1399" dirty="0">
                <a:latin typeface="TT Norms"/>
              </a:rPr>
              <a:t>Georgetown, DE 10047</a:t>
            </a:r>
          </a:p>
          <a:p>
            <a:pPr>
              <a:lnSpc>
                <a:spcPts val="2239"/>
              </a:lnSpc>
            </a:pPr>
            <a:r>
              <a:rPr lang="en-US" sz="1399" dirty="0">
                <a:latin typeface="TT Norms"/>
              </a:rPr>
              <a:t>(302) 856-5241</a:t>
            </a:r>
          </a:p>
          <a:p>
            <a:pPr>
              <a:lnSpc>
                <a:spcPts val="2239"/>
              </a:lnSpc>
            </a:pPr>
            <a:endParaRPr lang="en-US" sz="1399" dirty="0">
              <a:latin typeface="TT Norms"/>
            </a:endParaRPr>
          </a:p>
          <a:p>
            <a:pPr>
              <a:lnSpc>
                <a:spcPts val="2239"/>
              </a:lnSpc>
            </a:pPr>
            <a:r>
              <a:rPr lang="en-US" sz="1399" b="1" dirty="0">
                <a:latin typeface="TT Norms"/>
              </a:rPr>
              <a:t>Shipley State Service Center</a:t>
            </a:r>
          </a:p>
          <a:p>
            <a:pPr>
              <a:lnSpc>
                <a:spcPts val="2239"/>
              </a:lnSpc>
            </a:pPr>
            <a:r>
              <a:rPr lang="en-US" sz="1399" dirty="0">
                <a:latin typeface="TT Norms"/>
              </a:rPr>
              <a:t>350 Virginia Avenue</a:t>
            </a:r>
          </a:p>
          <a:p>
            <a:pPr>
              <a:lnSpc>
                <a:spcPts val="2239"/>
              </a:lnSpc>
            </a:pPr>
            <a:r>
              <a:rPr lang="en-US" sz="1399" dirty="0">
                <a:latin typeface="TT Norms"/>
              </a:rPr>
              <a:t>Seaford, DE 19973</a:t>
            </a:r>
          </a:p>
          <a:p>
            <a:pPr>
              <a:lnSpc>
                <a:spcPts val="2239"/>
              </a:lnSpc>
            </a:pPr>
            <a:r>
              <a:rPr lang="en-US" sz="1399" dirty="0">
                <a:latin typeface="TT Norms"/>
              </a:rPr>
              <a:t>(302) 628-6772</a:t>
            </a:r>
          </a:p>
          <a:p>
            <a:pPr>
              <a:lnSpc>
                <a:spcPts val="2239"/>
              </a:lnSpc>
            </a:pPr>
            <a:endParaRPr lang="en-US" sz="1399" dirty="0">
              <a:latin typeface="TT Norms"/>
            </a:endParaRPr>
          </a:p>
          <a:p>
            <a:pPr>
              <a:lnSpc>
                <a:spcPts val="2239"/>
              </a:lnSpc>
            </a:pPr>
            <a:r>
              <a:rPr lang="en-US" sz="1400" b="1" dirty="0"/>
              <a:t>Edward W. Pyle State Service Center</a:t>
            </a:r>
          </a:p>
          <a:p>
            <a:pPr>
              <a:lnSpc>
                <a:spcPts val="2239"/>
              </a:lnSpc>
            </a:pPr>
            <a:r>
              <a:rPr lang="en-US" sz="1399" dirty="0">
                <a:latin typeface="TT Norms"/>
              </a:rPr>
              <a:t>34314 Pyle Center Road</a:t>
            </a:r>
            <a:br>
              <a:rPr lang="en-US" sz="1399" dirty="0">
                <a:latin typeface="TT Norms"/>
              </a:rPr>
            </a:br>
            <a:r>
              <a:rPr lang="en-US" sz="1399" dirty="0">
                <a:latin typeface="TT Norms"/>
              </a:rPr>
              <a:t>Frankford, DE 19945 </a:t>
            </a:r>
          </a:p>
          <a:p>
            <a:pPr>
              <a:lnSpc>
                <a:spcPts val="2239"/>
              </a:lnSpc>
            </a:pPr>
            <a:r>
              <a:rPr lang="en-US" sz="1399" dirty="0">
                <a:latin typeface="TT Norms"/>
              </a:rPr>
              <a:t>(302) 732-9512 </a:t>
            </a:r>
          </a:p>
          <a:p>
            <a:pPr>
              <a:lnSpc>
                <a:spcPts val="2239"/>
              </a:lnSpc>
            </a:pPr>
            <a:endParaRPr lang="en-US" sz="1399" dirty="0">
              <a:solidFill>
                <a:srgbClr val="E6606B"/>
              </a:solidFill>
              <a:latin typeface="TT Norms"/>
            </a:endParaRPr>
          </a:p>
          <a:p>
            <a:pPr>
              <a:lnSpc>
                <a:spcPts val="2239"/>
              </a:lnSpc>
            </a:pPr>
            <a:endParaRPr lang="en-US" sz="1399" dirty="0">
              <a:solidFill>
                <a:srgbClr val="E6606B"/>
              </a:solidFill>
              <a:latin typeface="TT Norms"/>
            </a:endParaRPr>
          </a:p>
          <a:p>
            <a:pPr>
              <a:lnSpc>
                <a:spcPts val="2239"/>
              </a:lnSpc>
            </a:pPr>
            <a:endParaRPr lang="en-US" sz="1399" dirty="0">
              <a:solidFill>
                <a:srgbClr val="E6606B"/>
              </a:solidFill>
              <a:latin typeface="TT Norms"/>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n-US"/>
          </a:p>
        </p:txBody>
      </p:sp>
      <p:sp>
        <p:nvSpPr>
          <p:cNvPr id="2" name="Title 1">
            <a:extLst>
              <a:ext uri="{FF2B5EF4-FFF2-40B4-BE49-F238E27FC236}">
                <a16:creationId xmlns:a16="http://schemas.microsoft.com/office/drawing/2014/main" id="{EB0903F8-C4F8-5CFF-B1A3-283A1C85FCF5}"/>
              </a:ext>
            </a:extLst>
          </p:cNvPr>
          <p:cNvSpPr>
            <a:spLocks noGrp="1"/>
          </p:cNvSpPr>
          <p:nvPr>
            <p:ph type="title"/>
          </p:nvPr>
        </p:nvSpPr>
        <p:spPr>
          <a:xfrm>
            <a:off x="1103312" y="452718"/>
            <a:ext cx="8947522" cy="1400530"/>
          </a:xfrm>
        </p:spPr>
        <p:txBody>
          <a:bodyPr anchor="ctr">
            <a:normAutofit/>
          </a:bodyPr>
          <a:lstStyle/>
          <a:p>
            <a:r>
              <a:rPr lang="en-US">
                <a:solidFill>
                  <a:srgbClr val="FFFFFF"/>
                </a:solidFill>
              </a:rPr>
              <a:t>What is Doxy-PEP?</a:t>
            </a:r>
          </a:p>
        </p:txBody>
      </p:sp>
      <p:sp>
        <p:nvSpPr>
          <p:cNvPr id="3" name="Content Placeholder 2">
            <a:extLst>
              <a:ext uri="{FF2B5EF4-FFF2-40B4-BE49-F238E27FC236}">
                <a16:creationId xmlns:a16="http://schemas.microsoft.com/office/drawing/2014/main" id="{4EB6FAEE-FD67-C23C-97F3-0CA7DE87A0F7}"/>
              </a:ext>
            </a:extLst>
          </p:cNvPr>
          <p:cNvSpPr>
            <a:spLocks noGrp="1"/>
          </p:cNvSpPr>
          <p:nvPr>
            <p:ph idx="1"/>
          </p:nvPr>
        </p:nvSpPr>
        <p:spPr>
          <a:xfrm>
            <a:off x="1103312" y="2763520"/>
            <a:ext cx="8946541" cy="3484879"/>
          </a:xfrm>
        </p:spPr>
        <p:txBody>
          <a:bodyPr>
            <a:normAutofit/>
          </a:bodyPr>
          <a:lstStyle/>
          <a:p>
            <a:r>
              <a:rPr lang="en-US" b="1"/>
              <a:t>Doxy-PEP (Doxycycline Post-Exposure Prophylaxis)</a:t>
            </a:r>
            <a:r>
              <a:rPr lang="en-US"/>
              <a:t> is an antibiotic used after sex to reduce risk of certain bacterial STIs.</a:t>
            </a:r>
          </a:p>
          <a:p>
            <a:r>
              <a:rPr lang="en-US"/>
              <a:t>Taken within 72 hours after sex</a:t>
            </a:r>
          </a:p>
          <a:p>
            <a:r>
              <a:rPr lang="en-US"/>
              <a:t>Uses the antibiotic doxycycline</a:t>
            </a:r>
          </a:p>
          <a:p>
            <a:pPr marL="0" indent="0">
              <a:buNone/>
            </a:pPr>
            <a:r>
              <a:rPr lang="en-US" b="1"/>
              <a:t>Helps prevent:</a:t>
            </a:r>
          </a:p>
          <a:p>
            <a:r>
              <a:rPr lang="en-US"/>
              <a:t>Syphilis</a:t>
            </a:r>
          </a:p>
          <a:p>
            <a:r>
              <a:rPr lang="en-US"/>
              <a:t>Chlamydia</a:t>
            </a:r>
          </a:p>
          <a:p>
            <a:r>
              <a:rPr lang="en-US"/>
              <a:t>(Some studies show reduced gonorrhea risk)</a:t>
            </a:r>
          </a:p>
        </p:txBody>
      </p:sp>
    </p:spTree>
    <p:extLst>
      <p:ext uri="{BB962C8B-B14F-4D97-AF65-F5344CB8AC3E}">
        <p14:creationId xmlns:p14="http://schemas.microsoft.com/office/powerpoint/2010/main" val="2946661171"/>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7EC96E-5C22-D67A-76A2-A9E20DA24D4D}"/>
              </a:ext>
            </a:extLst>
          </p:cNvPr>
          <p:cNvSpPr>
            <a:spLocks noGrp="1"/>
          </p:cNvSpPr>
          <p:nvPr>
            <p:ph type="title"/>
          </p:nvPr>
        </p:nvSpPr>
        <p:spPr>
          <a:xfrm>
            <a:off x="648929" y="1063417"/>
            <a:ext cx="3505495" cy="4675396"/>
          </a:xfrm>
        </p:spPr>
        <p:txBody>
          <a:bodyPr anchor="ctr">
            <a:normAutofit/>
          </a:bodyPr>
          <a:lstStyle/>
          <a:p>
            <a:r>
              <a:rPr lang="en-US">
                <a:solidFill>
                  <a:srgbClr val="F2F2F2"/>
                </a:solidFill>
              </a:rPr>
              <a:t>Who May Benefit from Doxy-PEP?</a:t>
            </a:r>
          </a:p>
        </p:txBody>
      </p:sp>
      <p:sp>
        <p:nvSpPr>
          <p:cNvPr id="27" name="Rectangle 26">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9"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21" name="Content Placeholder 2">
            <a:extLst>
              <a:ext uri="{FF2B5EF4-FFF2-40B4-BE49-F238E27FC236}">
                <a16:creationId xmlns:a16="http://schemas.microsoft.com/office/drawing/2014/main" id="{72CCFA80-8A2F-1C8F-7D33-328DE0201C17}"/>
              </a:ext>
            </a:extLst>
          </p:cNvPr>
          <p:cNvGraphicFramePr>
            <a:graphicFrameLocks noGrp="1"/>
          </p:cNvGraphicFramePr>
          <p:nvPr>
            <p:ph idx="1"/>
            <p:extLst>
              <p:ext uri="{D42A27DB-BD31-4B8C-83A1-F6EECF244321}">
                <p14:modId xmlns:p14="http://schemas.microsoft.com/office/powerpoint/2010/main" val="2677138248"/>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9777322"/>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rgbClr val="1234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364992" y="67805"/>
            <a:ext cx="5394960" cy="492443"/>
          </a:xfrm>
          <a:prstGeom prst="rect">
            <a:avLst/>
          </a:prstGeom>
          <a:noFill/>
        </p:spPr>
        <p:txBody>
          <a:bodyPr wrap="square">
            <a:spAutoFit/>
          </a:bodyPr>
          <a:lstStyle/>
          <a:p>
            <a:pPr>
              <a:defRPr sz="2600" b="1">
                <a:solidFill>
                  <a:srgbClr val="FFFFFF"/>
                </a:solidFill>
              </a:defRPr>
            </a:pPr>
            <a:r>
              <a:rPr dirty="0"/>
              <a:t>Team Collaboration &amp; Impact</a:t>
            </a:r>
          </a:p>
        </p:txBody>
      </p:sp>
      <p:sp>
        <p:nvSpPr>
          <p:cNvPr id="5" name="Rounded Rectangle 4"/>
          <p:cNvSpPr/>
          <p:nvPr/>
        </p:nvSpPr>
        <p:spPr>
          <a:xfrm>
            <a:off x="685800" y="1051560"/>
            <a:ext cx="3337560" cy="356616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85800" y="1051560"/>
            <a:ext cx="82296" cy="3566160"/>
          </a:xfrm>
          <a:prstGeom prst="rect">
            <a:avLst/>
          </a:prstGeom>
          <a:solidFill>
            <a:srgbClr val="007D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14400" y="1216151"/>
            <a:ext cx="2926079" cy="411480"/>
          </a:xfrm>
          <a:prstGeom prst="rect">
            <a:avLst/>
          </a:prstGeom>
          <a:noFill/>
        </p:spPr>
        <p:txBody>
          <a:bodyPr wrap="none">
            <a:spAutoFit/>
          </a:bodyPr>
          <a:lstStyle/>
          <a:p>
            <a:pPr>
              <a:defRPr sz="1900" b="1">
                <a:solidFill>
                  <a:srgbClr val="123456"/>
                </a:solidFill>
              </a:defRPr>
            </a:pPr>
            <a:r>
              <a:t>Program Administration</a:t>
            </a:r>
          </a:p>
        </p:txBody>
      </p:sp>
      <p:sp>
        <p:nvSpPr>
          <p:cNvPr id="8" name="TextBox 7"/>
          <p:cNvSpPr txBox="1"/>
          <p:nvPr/>
        </p:nvSpPr>
        <p:spPr>
          <a:xfrm>
            <a:off x="914400" y="1709928"/>
            <a:ext cx="2926079" cy="1831271"/>
          </a:xfrm>
          <a:prstGeom prst="rect">
            <a:avLst/>
          </a:prstGeom>
          <a:noFill/>
        </p:spPr>
        <p:txBody>
          <a:bodyPr wrap="square">
            <a:spAutoFit/>
          </a:bodyPr>
          <a:lstStyle/>
          <a:p>
            <a:pPr>
              <a:spcAft>
                <a:spcPts val="600"/>
              </a:spcAft>
              <a:defRPr sz="1400">
                <a:solidFill>
                  <a:srgbClr val="232A30"/>
                </a:solidFill>
              </a:defRPr>
            </a:pPr>
            <a:r>
              <a:rPr b="1" dirty="0"/>
              <a:t>Nikita Clark</a:t>
            </a:r>
          </a:p>
          <a:p>
            <a:pPr marL="285750" indent="-285750">
              <a:spcAft>
                <a:spcPts val="600"/>
              </a:spcAft>
              <a:buFont typeface="Arial" panose="020B0604020202020204" pitchFamily="34" charset="0"/>
              <a:buChar char="•"/>
              <a:defRPr sz="1400">
                <a:solidFill>
                  <a:srgbClr val="232A30"/>
                </a:solidFill>
              </a:defRPr>
            </a:pPr>
            <a:r>
              <a:rPr dirty="0"/>
              <a:t>Leadership and strategic direction</a:t>
            </a:r>
          </a:p>
          <a:p>
            <a:pPr marL="285750" indent="-285750">
              <a:spcAft>
                <a:spcPts val="600"/>
              </a:spcAft>
              <a:buFont typeface="Arial" panose="020B0604020202020204" pitchFamily="34" charset="0"/>
              <a:buChar char="•"/>
              <a:defRPr sz="1400">
                <a:solidFill>
                  <a:srgbClr val="232A30"/>
                </a:solidFill>
              </a:defRPr>
            </a:pPr>
            <a:r>
              <a:rPr dirty="0"/>
              <a:t>Grant management and compliance</a:t>
            </a:r>
          </a:p>
          <a:p>
            <a:pPr marL="285750" indent="-285750">
              <a:spcAft>
                <a:spcPts val="600"/>
              </a:spcAft>
              <a:buFont typeface="Arial" panose="020B0604020202020204" pitchFamily="34" charset="0"/>
              <a:buChar char="•"/>
              <a:defRPr sz="1400">
                <a:solidFill>
                  <a:srgbClr val="232A30"/>
                </a:solidFill>
              </a:defRPr>
            </a:pPr>
            <a:r>
              <a:rPr dirty="0"/>
              <a:t>Program planning and partnerships</a:t>
            </a:r>
          </a:p>
        </p:txBody>
      </p:sp>
      <p:sp>
        <p:nvSpPr>
          <p:cNvPr id="9" name="Rounded Rectangle 8"/>
          <p:cNvSpPr/>
          <p:nvPr/>
        </p:nvSpPr>
        <p:spPr>
          <a:xfrm>
            <a:off x="4434840" y="1051560"/>
            <a:ext cx="3337560" cy="356616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434840" y="1051560"/>
            <a:ext cx="82296" cy="3566160"/>
          </a:xfrm>
          <a:prstGeom prst="rect">
            <a:avLst/>
          </a:prstGeom>
          <a:solidFill>
            <a:srgbClr val="275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663440" y="1216151"/>
            <a:ext cx="2926079" cy="411480"/>
          </a:xfrm>
          <a:prstGeom prst="rect">
            <a:avLst/>
          </a:prstGeom>
          <a:noFill/>
        </p:spPr>
        <p:txBody>
          <a:bodyPr wrap="none">
            <a:spAutoFit/>
          </a:bodyPr>
          <a:lstStyle/>
          <a:p>
            <a:pPr>
              <a:defRPr sz="1900" b="1">
                <a:solidFill>
                  <a:srgbClr val="123456"/>
                </a:solidFill>
              </a:defRPr>
            </a:pPr>
            <a:r>
              <a:t>Contracts &amp; Operations</a:t>
            </a:r>
          </a:p>
        </p:txBody>
      </p:sp>
      <p:sp>
        <p:nvSpPr>
          <p:cNvPr id="12" name="TextBox 11"/>
          <p:cNvSpPr txBox="1"/>
          <p:nvPr/>
        </p:nvSpPr>
        <p:spPr>
          <a:xfrm>
            <a:off x="4663440" y="1709928"/>
            <a:ext cx="2926079" cy="1615827"/>
          </a:xfrm>
          <a:prstGeom prst="rect">
            <a:avLst/>
          </a:prstGeom>
          <a:noFill/>
        </p:spPr>
        <p:txBody>
          <a:bodyPr wrap="square">
            <a:spAutoFit/>
          </a:bodyPr>
          <a:lstStyle/>
          <a:p>
            <a:pPr>
              <a:spcAft>
                <a:spcPts val="600"/>
              </a:spcAft>
              <a:defRPr sz="1400">
                <a:solidFill>
                  <a:srgbClr val="232A30"/>
                </a:solidFill>
              </a:defRPr>
            </a:pPr>
            <a:r>
              <a:rPr b="1" dirty="0"/>
              <a:t>Ray Collins</a:t>
            </a:r>
          </a:p>
          <a:p>
            <a:pPr marL="285750" indent="-285750">
              <a:spcAft>
                <a:spcPts val="600"/>
              </a:spcAft>
              <a:buFont typeface="Arial" panose="020B0604020202020204" pitchFamily="34" charset="0"/>
              <a:buChar char="•"/>
              <a:defRPr sz="1400">
                <a:solidFill>
                  <a:srgbClr val="232A30"/>
                </a:solidFill>
              </a:defRPr>
            </a:pPr>
            <a:r>
              <a:rPr dirty="0"/>
              <a:t>CBO and MOU oversight</a:t>
            </a:r>
          </a:p>
          <a:p>
            <a:pPr marL="285750" indent="-285750">
              <a:spcAft>
                <a:spcPts val="600"/>
              </a:spcAft>
              <a:buFont typeface="Arial" panose="020B0604020202020204" pitchFamily="34" charset="0"/>
              <a:buChar char="•"/>
              <a:defRPr sz="1400">
                <a:solidFill>
                  <a:srgbClr val="232A30"/>
                </a:solidFill>
              </a:defRPr>
            </a:pPr>
            <a:r>
              <a:rPr dirty="0"/>
              <a:t>Partner monitoring and technical assistance</a:t>
            </a:r>
          </a:p>
          <a:p>
            <a:pPr marL="285750" indent="-285750">
              <a:spcAft>
                <a:spcPts val="600"/>
              </a:spcAft>
              <a:buFont typeface="Arial" panose="020B0604020202020204" pitchFamily="34" charset="0"/>
              <a:buChar char="•"/>
              <a:defRPr sz="1400">
                <a:solidFill>
                  <a:srgbClr val="232A30"/>
                </a:solidFill>
              </a:defRPr>
            </a:pPr>
            <a:r>
              <a:rPr dirty="0"/>
              <a:t>Testing inventory and harm-reduction coordination</a:t>
            </a:r>
          </a:p>
        </p:txBody>
      </p:sp>
      <p:sp>
        <p:nvSpPr>
          <p:cNvPr id="13" name="Rounded Rectangle 12"/>
          <p:cNvSpPr/>
          <p:nvPr/>
        </p:nvSpPr>
        <p:spPr>
          <a:xfrm>
            <a:off x="8183879" y="1051560"/>
            <a:ext cx="3337560" cy="3566160"/>
          </a:xfrm>
          <a:prstGeom prst="roundRect">
            <a:avLst/>
          </a:prstGeom>
          <a:solidFill>
            <a:srgbClr val="F4F6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83879" y="1051560"/>
            <a:ext cx="82296" cy="3566160"/>
          </a:xfrm>
          <a:prstGeom prst="rect">
            <a:avLst/>
          </a:prstGeom>
          <a:solidFill>
            <a:srgbClr val="DAA4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412480" y="1216151"/>
            <a:ext cx="2926079" cy="411480"/>
          </a:xfrm>
          <a:prstGeom prst="rect">
            <a:avLst/>
          </a:prstGeom>
          <a:noFill/>
        </p:spPr>
        <p:txBody>
          <a:bodyPr wrap="none">
            <a:spAutoFit/>
          </a:bodyPr>
          <a:lstStyle/>
          <a:p>
            <a:pPr>
              <a:defRPr sz="1900" b="1">
                <a:solidFill>
                  <a:srgbClr val="123456"/>
                </a:solidFill>
              </a:defRPr>
            </a:pPr>
            <a:r>
              <a:t>Data &amp; Training</a:t>
            </a:r>
          </a:p>
        </p:txBody>
      </p:sp>
      <p:sp>
        <p:nvSpPr>
          <p:cNvPr id="16" name="TextBox 15"/>
          <p:cNvSpPr txBox="1"/>
          <p:nvPr/>
        </p:nvSpPr>
        <p:spPr>
          <a:xfrm>
            <a:off x="8412480" y="1709928"/>
            <a:ext cx="2926079" cy="1400383"/>
          </a:xfrm>
          <a:prstGeom prst="rect">
            <a:avLst/>
          </a:prstGeom>
          <a:noFill/>
        </p:spPr>
        <p:txBody>
          <a:bodyPr wrap="square">
            <a:spAutoFit/>
          </a:bodyPr>
          <a:lstStyle/>
          <a:p>
            <a:pPr>
              <a:spcAft>
                <a:spcPts val="600"/>
              </a:spcAft>
              <a:defRPr sz="1400">
                <a:solidFill>
                  <a:srgbClr val="232A30"/>
                </a:solidFill>
              </a:defRPr>
            </a:pPr>
            <a:r>
              <a:rPr b="1" dirty="0"/>
              <a:t>Kayla </a:t>
            </a:r>
            <a:r>
              <a:rPr lang="en-US" b="1" dirty="0"/>
              <a:t>Luke</a:t>
            </a:r>
            <a:endParaRPr b="1" dirty="0"/>
          </a:p>
          <a:p>
            <a:pPr marL="285750" indent="-285750">
              <a:spcAft>
                <a:spcPts val="600"/>
              </a:spcAft>
              <a:buFont typeface="Arial" panose="020B0604020202020204" pitchFamily="34" charset="0"/>
              <a:buChar char="•"/>
              <a:defRPr sz="1400">
                <a:solidFill>
                  <a:srgbClr val="232A30"/>
                </a:solidFill>
              </a:defRPr>
            </a:pPr>
            <a:r>
              <a:rPr dirty="0"/>
              <a:t>Evaluation/data support</a:t>
            </a:r>
          </a:p>
          <a:p>
            <a:pPr marL="285750" indent="-285750">
              <a:spcAft>
                <a:spcPts val="600"/>
              </a:spcAft>
              <a:buFont typeface="Arial" panose="020B0604020202020204" pitchFamily="34" charset="0"/>
              <a:buChar char="•"/>
              <a:defRPr sz="1400">
                <a:solidFill>
                  <a:srgbClr val="232A30"/>
                </a:solidFill>
              </a:defRPr>
            </a:pPr>
            <a:r>
              <a:rPr dirty="0"/>
              <a:t>CTR training coordination</a:t>
            </a:r>
          </a:p>
          <a:p>
            <a:pPr marL="285750" indent="-285750">
              <a:spcAft>
                <a:spcPts val="600"/>
              </a:spcAft>
              <a:buFont typeface="Arial" panose="020B0604020202020204" pitchFamily="34" charset="0"/>
              <a:buChar char="•"/>
              <a:defRPr sz="1400">
                <a:solidFill>
                  <a:srgbClr val="232A30"/>
                </a:solidFill>
              </a:defRPr>
            </a:pPr>
            <a:r>
              <a:rPr dirty="0"/>
              <a:t>Technical assistance and data quality</a:t>
            </a:r>
          </a:p>
        </p:txBody>
      </p:sp>
      <p:sp>
        <p:nvSpPr>
          <p:cNvPr id="17" name="TextBox 16"/>
          <p:cNvSpPr txBox="1"/>
          <p:nvPr/>
        </p:nvSpPr>
        <p:spPr>
          <a:xfrm>
            <a:off x="914400" y="5074920"/>
            <a:ext cx="10844784" cy="707886"/>
          </a:xfrm>
          <a:prstGeom prst="rect">
            <a:avLst/>
          </a:prstGeom>
          <a:noFill/>
        </p:spPr>
        <p:txBody>
          <a:bodyPr wrap="square">
            <a:spAutoFit/>
          </a:bodyPr>
          <a:lstStyle/>
          <a:p>
            <a:pPr algn="ctr">
              <a:defRPr sz="2000" b="1">
                <a:solidFill>
                  <a:srgbClr val="123456"/>
                </a:solidFill>
              </a:defRPr>
            </a:pPr>
            <a:r>
              <a:rPr dirty="0"/>
              <a:t>Together, the team strengthens Delaware’s HIV prevention system and advances statewide prevention goals.</a:t>
            </a:r>
          </a:p>
        </p:txBody>
      </p:sp>
      <p:sp>
        <p:nvSpPr>
          <p:cNvPr id="18" name="Rectangle 17"/>
          <p:cNvSpPr/>
          <p:nvPr/>
        </p:nvSpPr>
        <p:spPr>
          <a:xfrm>
            <a:off x="502920" y="6547104"/>
            <a:ext cx="11155680" cy="9144"/>
          </a:xfrm>
          <a:prstGeom prst="rect">
            <a:avLst/>
          </a:prstGeom>
          <a:solidFill>
            <a:srgbClr val="DCE1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530352" y="6574536"/>
            <a:ext cx="8229600" cy="201168"/>
          </a:xfrm>
          <a:prstGeom prst="rect">
            <a:avLst/>
          </a:prstGeom>
          <a:noFill/>
        </p:spPr>
        <p:txBody>
          <a:bodyPr wrap="none">
            <a:spAutoFit/>
          </a:bodyPr>
          <a:lstStyle/>
          <a:p>
            <a:pPr>
              <a:defRPr sz="850">
                <a:solidFill>
                  <a:srgbClr val="586069"/>
                </a:solidFill>
              </a:defRPr>
            </a:pPr>
            <a:r>
              <a:t>Delaware Division of Public Health • Bureau of Communicable Disease • HIV Prevention Program</a:t>
            </a:r>
          </a:p>
        </p:txBody>
      </p:sp>
      <p:sp>
        <p:nvSpPr>
          <p:cNvPr id="20" name="TextBox 19"/>
          <p:cNvSpPr txBox="1"/>
          <p:nvPr/>
        </p:nvSpPr>
        <p:spPr>
          <a:xfrm>
            <a:off x="10789920" y="6556248"/>
            <a:ext cx="822960" cy="201168"/>
          </a:xfrm>
          <a:prstGeom prst="rect">
            <a:avLst/>
          </a:prstGeom>
          <a:noFill/>
        </p:spPr>
        <p:txBody>
          <a:bodyPr wrap="none">
            <a:spAutoFit/>
          </a:bodyPr>
          <a:lstStyle/>
          <a:p>
            <a:pPr algn="r">
              <a:defRPr sz="900">
                <a:solidFill>
                  <a:srgbClr val="586069"/>
                </a:solidFill>
              </a:defRPr>
            </a:pPr>
            <a:r>
              <a:t>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3031615-4E70-4AA1-B27C-F56E25379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4089EDB-C634-4374-6C64-586C88DBF5E7}"/>
              </a:ext>
            </a:extLst>
          </p:cNvPr>
          <p:cNvPicPr>
            <a:picLocks noChangeAspect="1"/>
          </p:cNvPicPr>
          <p:nvPr/>
        </p:nvPicPr>
        <p:blipFill>
          <a:blip r:embed="rId3"/>
          <a:srcRect t="19757" r="1" b="12128"/>
          <a:stretch>
            <a:fillRect/>
          </a:stretch>
        </p:blipFill>
        <p:spPr>
          <a:xfrm>
            <a:off x="77409" y="965684"/>
            <a:ext cx="10905066" cy="5571066"/>
          </a:xfrm>
          <a:prstGeom prst="rect">
            <a:avLst/>
          </a:prstGeom>
        </p:spPr>
      </p:pic>
      <p:sp>
        <p:nvSpPr>
          <p:cNvPr id="10" name="Rectangle 9">
            <a:extLst>
              <a:ext uri="{FF2B5EF4-FFF2-40B4-BE49-F238E27FC236}">
                <a16:creationId xmlns:a16="http://schemas.microsoft.com/office/drawing/2014/main" id="{32386D96-DF72-4275-B766-E00CBBFB0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1955837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234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3205614" y="842117"/>
            <a:ext cx="5750292" cy="2431435"/>
          </a:xfrm>
          <a:prstGeom prst="rect">
            <a:avLst/>
          </a:prstGeom>
          <a:noFill/>
        </p:spPr>
        <p:txBody>
          <a:bodyPr wrap="none">
            <a:spAutoFit/>
          </a:bodyPr>
          <a:lstStyle/>
          <a:p>
            <a:pPr algn="ctr">
              <a:defRPr sz="3800" b="1">
                <a:solidFill>
                  <a:srgbClr val="FFFFFF"/>
                </a:solidFill>
              </a:defRPr>
            </a:pPr>
            <a:r>
              <a:rPr dirty="0"/>
              <a:t>HIV Prevention Program</a:t>
            </a:r>
            <a:endParaRPr lang="en-US" dirty="0"/>
          </a:p>
          <a:p>
            <a:pPr algn="ctr">
              <a:defRPr sz="3800" b="1">
                <a:solidFill>
                  <a:srgbClr val="FFFFFF"/>
                </a:solidFill>
              </a:defRPr>
            </a:pPr>
            <a:r>
              <a:rPr lang="en-US" dirty="0"/>
              <a:t>THANK YOU</a:t>
            </a:r>
          </a:p>
          <a:p>
            <a:pPr algn="ctr">
              <a:defRPr sz="3800" b="1">
                <a:solidFill>
                  <a:srgbClr val="FFFFFF"/>
                </a:solidFill>
              </a:defRPr>
            </a:pPr>
            <a:r>
              <a:rPr lang="en-US" dirty="0"/>
              <a:t>ANY QUESTIONS!!</a:t>
            </a:r>
          </a:p>
          <a:p>
            <a:pPr algn="ctr">
              <a:defRPr sz="3800" b="1">
                <a:solidFill>
                  <a:srgbClr val="FFFFFF"/>
                </a:solidFill>
              </a:defRPr>
            </a:pPr>
            <a:endParaRPr lang="en-US" dirty="0"/>
          </a:p>
        </p:txBody>
      </p:sp>
      <p:sp>
        <p:nvSpPr>
          <p:cNvPr id="4" name="TextBox 3"/>
          <p:cNvSpPr txBox="1"/>
          <p:nvPr/>
        </p:nvSpPr>
        <p:spPr>
          <a:xfrm>
            <a:off x="1234439" y="2833967"/>
            <a:ext cx="10424161" cy="769441"/>
          </a:xfrm>
          <a:prstGeom prst="rect">
            <a:avLst/>
          </a:prstGeom>
          <a:noFill/>
        </p:spPr>
        <p:txBody>
          <a:bodyPr wrap="square">
            <a:spAutoFit/>
          </a:bodyPr>
          <a:lstStyle/>
          <a:p>
            <a:pPr algn="ctr">
              <a:defRPr sz="2200">
                <a:solidFill>
                  <a:srgbClr val="CDE6EB"/>
                </a:solidFill>
              </a:defRPr>
            </a:pPr>
            <a:r>
              <a:rPr b="1" dirty="0"/>
              <a:t>Prevent new HIV infections • Expand testing • Connect people to care • Protect communities • Respond to emerging needs</a:t>
            </a:r>
          </a:p>
        </p:txBody>
      </p:sp>
      <p:sp>
        <p:nvSpPr>
          <p:cNvPr id="5" name="TextBox 4"/>
          <p:cNvSpPr txBox="1"/>
          <p:nvPr/>
        </p:nvSpPr>
        <p:spPr>
          <a:xfrm>
            <a:off x="3784301" y="4343400"/>
            <a:ext cx="4592924" cy="1261884"/>
          </a:xfrm>
          <a:prstGeom prst="rect">
            <a:avLst/>
          </a:prstGeom>
          <a:noFill/>
        </p:spPr>
        <p:txBody>
          <a:bodyPr wrap="none">
            <a:spAutoFit/>
          </a:bodyPr>
          <a:lstStyle/>
          <a:p>
            <a:pPr algn="ctr">
              <a:defRPr sz="1900" b="1">
                <a:solidFill>
                  <a:srgbClr val="FFFFFF"/>
                </a:solidFill>
              </a:defRPr>
            </a:pPr>
            <a:r>
              <a:rPr dirty="0"/>
              <a:t>Nikita Clark </a:t>
            </a:r>
            <a:endParaRPr lang="en-US" dirty="0"/>
          </a:p>
          <a:p>
            <a:pPr algn="ctr">
              <a:defRPr sz="1900" b="1">
                <a:solidFill>
                  <a:srgbClr val="FFFFFF"/>
                </a:solidFill>
              </a:defRPr>
            </a:pPr>
            <a:r>
              <a:rPr lang="en-US" dirty="0">
                <a:hlinkClick r:id="rId2"/>
              </a:rPr>
              <a:t>nikita.clark@delaware.gov</a:t>
            </a:r>
            <a:endParaRPr lang="en-US" dirty="0"/>
          </a:p>
          <a:p>
            <a:pPr algn="ctr">
              <a:defRPr sz="1900" b="1">
                <a:solidFill>
                  <a:srgbClr val="FFFFFF"/>
                </a:solidFill>
              </a:defRPr>
            </a:pPr>
            <a:r>
              <a:rPr lang="en-US" dirty="0"/>
              <a:t>PH: 302-744-1016</a:t>
            </a:r>
          </a:p>
          <a:p>
            <a:pPr algn="ctr">
              <a:defRPr sz="1900" b="1">
                <a:solidFill>
                  <a:srgbClr val="FFFFFF"/>
                </a:solidFill>
              </a:defRPr>
            </a:pPr>
            <a:r>
              <a:rPr lang="en-US" dirty="0"/>
              <a:t>HIV Prevention </a:t>
            </a:r>
            <a:r>
              <a:rPr dirty="0"/>
              <a:t>Program Administrator</a:t>
            </a:r>
          </a:p>
        </p:txBody>
      </p:sp>
      <p:sp>
        <p:nvSpPr>
          <p:cNvPr id="6" name="Rectangle 5"/>
          <p:cNvSpPr/>
          <p:nvPr/>
        </p:nvSpPr>
        <p:spPr>
          <a:xfrm>
            <a:off x="502920" y="6547104"/>
            <a:ext cx="11155680" cy="9144"/>
          </a:xfrm>
          <a:prstGeom prst="rect">
            <a:avLst/>
          </a:prstGeom>
          <a:solidFill>
            <a:srgbClr val="DCE1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30352" y="6574536"/>
            <a:ext cx="8229600" cy="201168"/>
          </a:xfrm>
          <a:prstGeom prst="rect">
            <a:avLst/>
          </a:prstGeom>
          <a:noFill/>
        </p:spPr>
        <p:txBody>
          <a:bodyPr wrap="none">
            <a:spAutoFit/>
          </a:bodyPr>
          <a:lstStyle/>
          <a:p>
            <a:pPr>
              <a:defRPr sz="850">
                <a:solidFill>
                  <a:srgbClr val="586069"/>
                </a:solidFill>
              </a:defRPr>
            </a:pPr>
            <a:r>
              <a:t>Delaware Division of Public Health • Bureau of Communicable Disease • HIV Prevention Program</a:t>
            </a:r>
          </a:p>
        </p:txBody>
      </p:sp>
      <p:sp>
        <p:nvSpPr>
          <p:cNvPr id="8" name="TextBox 7"/>
          <p:cNvSpPr txBox="1"/>
          <p:nvPr/>
        </p:nvSpPr>
        <p:spPr>
          <a:xfrm>
            <a:off x="10789920" y="6556248"/>
            <a:ext cx="822960" cy="201168"/>
          </a:xfrm>
          <a:prstGeom prst="rect">
            <a:avLst/>
          </a:prstGeom>
          <a:noFill/>
        </p:spPr>
        <p:txBody>
          <a:bodyPr wrap="none">
            <a:spAutoFit/>
          </a:bodyPr>
          <a:lstStyle/>
          <a:p>
            <a:pPr algn="r">
              <a:defRPr sz="900">
                <a:solidFill>
                  <a:srgbClr val="586069"/>
                </a:solidFill>
              </a:defRPr>
            </a:pPr>
            <a:r>
              <a:t>12</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TM02836342[[fn=Ion]]</Template>
  <TotalTime>243</TotalTime>
  <Words>3056</Words>
  <Application>Microsoft Office PowerPoint</Application>
  <PresentationFormat>Widescreen</PresentationFormat>
  <Paragraphs>416</Paragraphs>
  <Slides>33</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Aptos</vt:lpstr>
      <vt:lpstr>Arial</vt:lpstr>
      <vt:lpstr>Canva Sans</vt:lpstr>
      <vt:lpstr>Canva Sans Bold</vt:lpstr>
      <vt:lpstr>Century Gothic</vt:lpstr>
      <vt:lpstr>League Spartan Bold</vt:lpstr>
      <vt:lpstr>TT Norms</vt:lpstr>
      <vt:lpstr>TT Norms Bold</vt:lpstr>
      <vt:lpstr>Wingdings 3</vt:lpstr>
      <vt:lpstr>Ion</vt:lpstr>
      <vt:lpstr>Bureau Of Communicable Diseases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Condom Distribution</vt:lpstr>
      <vt:lpstr>PowerPoint Presentation</vt:lpstr>
      <vt:lpstr>PowerPoint Presentation</vt:lpstr>
      <vt:lpstr>PowerPoint Presentation</vt:lpstr>
      <vt:lpstr>What is PrEP?</vt:lpstr>
      <vt:lpstr>Examples of Barriers to PrEP and HIV Prevention</vt:lpstr>
      <vt:lpstr>PowerPoint Presentation</vt:lpstr>
      <vt:lpstr>When is PEP Used?</vt:lpstr>
      <vt:lpstr>PowerPoint Presentation</vt:lpstr>
      <vt:lpstr>What is Doxy-PEP?</vt:lpstr>
      <vt:lpstr>Who May Benefit from Doxy-PEP?</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Parker, Kayla (DHSS)</dc:creator>
  <cp:keywords/>
  <dc:description>generated using python-pptx</dc:description>
  <cp:lastModifiedBy>Parker, Kayla (DHSS)</cp:lastModifiedBy>
  <cp:revision>7</cp:revision>
  <dcterms:created xsi:type="dcterms:W3CDTF">2013-01-27T09:14:16Z</dcterms:created>
  <dcterms:modified xsi:type="dcterms:W3CDTF">2026-09-03T14:37:54Z</dcterms:modified>
  <cp:category/>
</cp:coreProperties>
</file>