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3" r:id="rId1"/>
  </p:sldMasterIdLst>
  <p:notesMasterIdLst>
    <p:notesMasterId r:id="rId23"/>
  </p:notesMasterIdLst>
  <p:sldIdLst>
    <p:sldId id="256" r:id="rId2"/>
    <p:sldId id="299" r:id="rId3"/>
    <p:sldId id="327" r:id="rId4"/>
    <p:sldId id="328" r:id="rId5"/>
    <p:sldId id="329" r:id="rId6"/>
    <p:sldId id="330" r:id="rId7"/>
    <p:sldId id="331" r:id="rId8"/>
    <p:sldId id="325" r:id="rId9"/>
    <p:sldId id="315" r:id="rId10"/>
    <p:sldId id="316" r:id="rId11"/>
    <p:sldId id="317" r:id="rId12"/>
    <p:sldId id="318" r:id="rId13"/>
    <p:sldId id="319" r:id="rId14"/>
    <p:sldId id="324" r:id="rId15"/>
    <p:sldId id="320" r:id="rId16"/>
    <p:sldId id="321" r:id="rId17"/>
    <p:sldId id="326" r:id="rId18"/>
    <p:sldId id="322" r:id="rId19"/>
    <p:sldId id="323" r:id="rId20"/>
    <p:sldId id="332" r:id="rId21"/>
    <p:sldId id="262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708" autoAdjust="0"/>
    <p:restoredTop sz="94643" autoAdjust="0"/>
  </p:normalViewPr>
  <p:slideViewPr>
    <p:cSldViewPr snapToGrid="0" snapToObjects="1">
      <p:cViewPr>
        <p:scale>
          <a:sx n="88" d="100"/>
          <a:sy n="88" d="100"/>
        </p:scale>
        <p:origin x="456" y="5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4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-2704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4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vikrumvishnubhakta/Downloads/Home_Visiting_Annual_Report_122325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vikrumvishnubhakta/Downloads/Home_Visiting_Annual_Report_122325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vikrumvishnubhakta/Downloads/Home_Visiting_Annual_Report_122325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vikrumvishnubhakta/Downloads/Home_Visiting_Annual_Report_122325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vikrumvishnubhakta/Downloads/Home_Visiting_Annual_Report_122325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vikrumvishnubhakta/Downloads/Home_Visiting_Annual_Report_122325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vikrumvishnubhakta/Downloads/Home_Visiting_Annual_Report_122325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vikrumvishnubhakta/Downloads/Home_Visiting_Annual_Report_122325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vikrumvishnubhakta/Downloads/Home_Visiting_Annual_Report_122325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vikrumvishnubhakta/Downloads/Home_Visiting_Annual_Report_122325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4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vikrumvishnubhakta/Downloads/Home_Visiting_Annual_Report_122325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vikrumvishnubhakta/Downloads/Home_Visiting_Annual_Report_122325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vikrumvishnubhakta/Downloads/Home_Visiting_Annual_Report_122325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vikrumvishnubhakta/Downloads/Home_Visiting_Annual_Report_122325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vikrumvishnubhakta/Downloads/Home_Visiting_Annual_Report_122325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4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14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vikrumvishnubhakta/Downloads/NHSTOL_20260104/MIECHV_HVCAB_010726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vikrumvishnubhakta/Downloads/Home_Visiting_Annual_Report_122325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vikrumvishnubhakta/Downloads/Home_Visiting_Annual_Report_122325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vikrumvishnubhakta/Downloads/Home_Visiting_Annual_Report_122325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vikrumvishnubhakta/Downloads/Home_Visiting_Annual_Report_12232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1500" b="1" dirty="0"/>
              <a:t>Age of Caregivers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Sheet1!$A$3:$A$13</c:f>
              <c:strCache>
                <c:ptCount val="11"/>
                <c:pt idx="0">
                  <c:v>Less Than 18 Years</c:v>
                </c:pt>
                <c:pt idx="1">
                  <c:v>18-19 Years</c:v>
                </c:pt>
                <c:pt idx="2">
                  <c:v>20-21 Years</c:v>
                </c:pt>
                <c:pt idx="3">
                  <c:v>22-24 Years</c:v>
                </c:pt>
                <c:pt idx="4">
                  <c:v>25-29 Years</c:v>
                </c:pt>
                <c:pt idx="5">
                  <c:v>30-34 Years</c:v>
                </c:pt>
                <c:pt idx="6">
                  <c:v>35-44 Years</c:v>
                </c:pt>
                <c:pt idx="7">
                  <c:v>45-54 Years</c:v>
                </c:pt>
                <c:pt idx="8">
                  <c:v>55-64 Years</c:v>
                </c:pt>
                <c:pt idx="9">
                  <c:v>65 Years or More</c:v>
                </c:pt>
                <c:pt idx="10">
                  <c:v>Unknown/No Report</c:v>
                </c:pt>
              </c:strCache>
            </c:strRef>
          </c:cat>
          <c:val>
            <c:numRef>
              <c:f>Sheet1!$B$3:$B$13</c:f>
              <c:numCache>
                <c:formatCode>General</c:formatCode>
                <c:ptCount val="11"/>
                <c:pt idx="0">
                  <c:v>28</c:v>
                </c:pt>
                <c:pt idx="1">
                  <c:v>45</c:v>
                </c:pt>
                <c:pt idx="2">
                  <c:v>47</c:v>
                </c:pt>
                <c:pt idx="3">
                  <c:v>58</c:v>
                </c:pt>
                <c:pt idx="4">
                  <c:v>179</c:v>
                </c:pt>
                <c:pt idx="5">
                  <c:v>152</c:v>
                </c:pt>
                <c:pt idx="6">
                  <c:v>130</c:v>
                </c:pt>
                <c:pt idx="7">
                  <c:v>20</c:v>
                </c:pt>
                <c:pt idx="8">
                  <c:v>5</c:v>
                </c:pt>
                <c:pt idx="9">
                  <c:v>0</c:v>
                </c:pt>
                <c:pt idx="10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CF-DA44-A108-D0AC286354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06551840"/>
        <c:axId val="1306632832"/>
      </c:barChart>
      <c:catAx>
        <c:axId val="1306551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06632832"/>
        <c:crosses val="autoZero"/>
        <c:auto val="1"/>
        <c:lblAlgn val="ctr"/>
        <c:lblOffset val="100"/>
        <c:noMultiLvlLbl val="0"/>
      </c:catAx>
      <c:valAx>
        <c:axId val="1306632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06551840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Postpartum Visit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BC07-5E46-B0FC-F87B048087F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3-BC07-5E46-B0FC-F87B048087F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BC07-5E46-B0FC-F87B048087F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BC07-5E46-B0FC-F87B048087F7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9-BC07-5E46-B0FC-F87B048087F7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B-BC07-5E46-B0FC-F87B048087F7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</c:spPr>
            <c:extLst>
              <c:ext xmlns:c16="http://schemas.microsoft.com/office/drawing/2014/chart" uri="{C3380CC4-5D6E-409C-BE32-E72D297353CC}">
                <c16:uniqueId val="{0000000D-BC07-5E46-B0FC-F87B048087F7}"/>
              </c:ext>
            </c:extLst>
          </c:dPt>
          <c:dPt>
            <c:idx val="8"/>
            <c:invertIfNegative val="0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F-BC07-5E46-B0FC-F87B048087F7}"/>
              </c:ext>
            </c:extLst>
          </c:dPt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>
                    <a:latin typeface="Times New Roman"/>
                    <a:cs typeface="Times New Roman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Performance_Measures!$C$1:$K$1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Performance_Measures!$C$6:$K$6</c:f>
              <c:numCache>
                <c:formatCode>0.0%</c:formatCode>
                <c:ptCount val="9"/>
                <c:pt idx="0">
                  <c:v>0.873</c:v>
                </c:pt>
                <c:pt idx="1">
                  <c:v>0.89700000000000002</c:v>
                </c:pt>
                <c:pt idx="2">
                  <c:v>0.91500000000000004</c:v>
                </c:pt>
                <c:pt idx="3">
                  <c:v>0.84615384615384615</c:v>
                </c:pt>
                <c:pt idx="4">
                  <c:v>0.81451612903225812</c:v>
                </c:pt>
                <c:pt idx="5">
                  <c:v>0.76500000000000001</c:v>
                </c:pt>
                <c:pt idx="6">
                  <c:v>0.75</c:v>
                </c:pt>
                <c:pt idx="7">
                  <c:v>0.67500000000000004</c:v>
                </c:pt>
                <c:pt idx="8">
                  <c:v>0.79400000000000004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BC07-5E46-B0FC-F87B048087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87839528"/>
        <c:axId val="-1987837640"/>
      </c:barChart>
      <c:catAx>
        <c:axId val="-1987839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-1987837640"/>
        <c:crosses val="autoZero"/>
        <c:auto val="1"/>
        <c:lblAlgn val="ctr"/>
        <c:lblOffset val="100"/>
        <c:noMultiLvlLbl val="0"/>
      </c:catAx>
      <c:valAx>
        <c:axId val="-1987837640"/>
        <c:scaling>
          <c:orientation val="minMax"/>
          <c:max val="1"/>
          <c:min val="0"/>
        </c:scaling>
        <c:delete val="0"/>
        <c:axPos val="l"/>
        <c:title>
          <c:tx>
            <c:rich>
              <a:bodyPr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b="1" i="0" u="none" strike="noStrike" kern="1200" baseline="0"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Percentae of Home Visiting Clients with a Reported Postpartum Visit</a:t>
                </a:r>
              </a:p>
            </c:rich>
          </c:tx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-19878395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Maternal Tobacco Abstinence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3BCE-6C41-A623-ED781BE5994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3-3BCE-6C41-A623-ED781BE5994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3BCE-6C41-A623-ED781BE5994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3BCE-6C41-A623-ED781BE5994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9-3BCE-6C41-A623-ED781BE59948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B-3BCE-6C41-A623-ED781BE59948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</c:spPr>
            <c:extLst>
              <c:ext xmlns:c16="http://schemas.microsoft.com/office/drawing/2014/chart" uri="{C3380CC4-5D6E-409C-BE32-E72D297353CC}">
                <c16:uniqueId val="{0000000D-3BCE-6C41-A623-ED781BE59948}"/>
              </c:ext>
            </c:extLst>
          </c:dPt>
          <c:dPt>
            <c:idx val="8"/>
            <c:invertIfNegative val="0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F-3BCE-6C41-A623-ED781BE59948}"/>
              </c:ext>
            </c:extLst>
          </c:dPt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Performance_Measures!$C$1:$K$1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Performance_Measures!$C$7:$K$7</c:f>
              <c:numCache>
                <c:formatCode>0.0%</c:formatCode>
                <c:ptCount val="9"/>
                <c:pt idx="0">
                  <c:v>0.878</c:v>
                </c:pt>
                <c:pt idx="1">
                  <c:v>0.82600000000000007</c:v>
                </c:pt>
                <c:pt idx="2">
                  <c:v>0.86899999999999999</c:v>
                </c:pt>
                <c:pt idx="3">
                  <c:v>0.879</c:v>
                </c:pt>
                <c:pt idx="4">
                  <c:v>0.81451612903225801</c:v>
                </c:pt>
                <c:pt idx="5">
                  <c:v>0.86499999999999999</c:v>
                </c:pt>
                <c:pt idx="6">
                  <c:v>0.82600000000000007</c:v>
                </c:pt>
                <c:pt idx="7">
                  <c:v>0.84799999999999998</c:v>
                </c:pt>
                <c:pt idx="8">
                  <c:v>0.81200000000000006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BCE-6C41-A623-ED781BE599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87855080"/>
        <c:axId val="-1987628472"/>
      </c:barChart>
      <c:lineChart>
        <c:grouping val="standard"/>
        <c:varyColors val="0"/>
        <c:ser>
          <c:idx val="1"/>
          <c:order val="1"/>
          <c:tx>
            <c:v>Healthy People 2020 National Target = 95.7%</c:v>
          </c:tx>
          <c:spPr>
            <a:ln w="12700" cmpd="sng"/>
          </c:spPr>
          <c:marker>
            <c:symbol val="none"/>
          </c:marker>
          <c:cat>
            <c:numRef>
              <c:f>Performance_Measures!$C$1:$J$1</c:f>
              <c:numCache>
                <c:formatCode>General</c:formatCode>
                <c:ptCount val="8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</c:numCache>
            </c:numRef>
          </c:cat>
          <c:val>
            <c:numRef>
              <c:f>Performance_Measures!$L$7:$T$7</c:f>
              <c:numCache>
                <c:formatCode>0.0%</c:formatCode>
                <c:ptCount val="9"/>
                <c:pt idx="0">
                  <c:v>0.95699999999999996</c:v>
                </c:pt>
                <c:pt idx="1">
                  <c:v>0.95699999999999996</c:v>
                </c:pt>
                <c:pt idx="2">
                  <c:v>0.95699999999999996</c:v>
                </c:pt>
                <c:pt idx="3">
                  <c:v>0.95699999999999996</c:v>
                </c:pt>
                <c:pt idx="4">
                  <c:v>0.95699999999999996</c:v>
                </c:pt>
                <c:pt idx="5">
                  <c:v>0.95699999999999996</c:v>
                </c:pt>
                <c:pt idx="6">
                  <c:v>0.95699999999999996</c:v>
                </c:pt>
                <c:pt idx="7">
                  <c:v>0.95699999999999996</c:v>
                </c:pt>
                <c:pt idx="8">
                  <c:v>0.95699999999999996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3BCE-6C41-A623-ED781BE599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987855080"/>
        <c:axId val="-1987628472"/>
      </c:lineChart>
      <c:catAx>
        <c:axId val="-1987855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-1987628472"/>
        <c:crosses val="autoZero"/>
        <c:auto val="1"/>
        <c:lblAlgn val="ctr"/>
        <c:lblOffset val="100"/>
        <c:noMultiLvlLbl val="0"/>
      </c:catAx>
      <c:valAx>
        <c:axId val="-1987628472"/>
        <c:scaling>
          <c:orientation val="minMax"/>
          <c:max val="1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sz="1000" b="1" i="0" u="none" strike="noStrike" kern="1200" baseline="0"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Percentage of Home Visiting Clients Reported as Abstaining from Tobacco Use</a:t>
                </a:r>
              </a:p>
            </c:rich>
          </c:tx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-1987855080"/>
        <c:crosses val="autoZero"/>
        <c:crossBetween val="between"/>
      </c:valAx>
    </c:plotArea>
    <c:legend>
      <c:legendPos val="b"/>
      <c:legendEntry>
        <c:idx val="0"/>
        <c:delete val="1"/>
      </c:legendEntry>
      <c:overlay val="0"/>
      <c:txPr>
        <a:bodyPr/>
        <a:lstStyle/>
        <a:p>
          <a:pPr>
            <a:defRPr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Safe Sleep Practices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6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1-F73E-6D44-BD15-46D39A8DE4D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3-F73E-6D44-BD15-46D39A8DE4D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5-F73E-6D44-BD15-46D39A8DE4D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7-F73E-6D44-BD15-46D39A8DE4D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9-F73E-6D44-BD15-46D39A8DE4D2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B-F73E-6D44-BD15-46D39A8DE4D2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</c:spPr>
            <c:extLst>
              <c:ext xmlns:c16="http://schemas.microsoft.com/office/drawing/2014/chart" uri="{C3380CC4-5D6E-409C-BE32-E72D297353CC}">
                <c16:uniqueId val="{0000000D-F73E-6D44-BD15-46D39A8DE4D2}"/>
              </c:ext>
            </c:extLst>
          </c:dPt>
          <c:dPt>
            <c:idx val="8"/>
            <c:invertIfNegative val="0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F-F73E-6D44-BD15-46D39A8DE4D2}"/>
              </c:ext>
            </c:extLst>
          </c:dPt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>
                    <a:latin typeface="Times New Roman"/>
                    <a:cs typeface="Times New Roman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Performance_Measures!$C$1:$K$1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Performance_Measures!$C$8:$K$8</c:f>
              <c:numCache>
                <c:formatCode>0.0%</c:formatCode>
                <c:ptCount val="9"/>
                <c:pt idx="0">
                  <c:v>0.19500000000000001</c:v>
                </c:pt>
                <c:pt idx="1">
                  <c:v>0.36599999999999999</c:v>
                </c:pt>
                <c:pt idx="2">
                  <c:v>0.432</c:v>
                </c:pt>
                <c:pt idx="3">
                  <c:v>0.55590062111801242</c:v>
                </c:pt>
                <c:pt idx="4">
                  <c:v>0.73020527859237538</c:v>
                </c:pt>
                <c:pt idx="5">
                  <c:v>0.77500000000000002</c:v>
                </c:pt>
                <c:pt idx="6">
                  <c:v>0.76700000000000002</c:v>
                </c:pt>
                <c:pt idx="7">
                  <c:v>0.71899999999999997</c:v>
                </c:pt>
                <c:pt idx="8">
                  <c:v>0.74399999999999999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73E-6D44-BD15-46D39A8DE4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87966360"/>
        <c:axId val="-1987968088"/>
      </c:barChart>
      <c:catAx>
        <c:axId val="-1987966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-1987968088"/>
        <c:crosses val="autoZero"/>
        <c:auto val="1"/>
        <c:lblAlgn val="ctr"/>
        <c:lblOffset val="100"/>
        <c:noMultiLvlLbl val="0"/>
      </c:catAx>
      <c:valAx>
        <c:axId val="-1987968088"/>
        <c:scaling>
          <c:orientation val="minMax"/>
          <c:max val="1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sz="10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Percentage of Index Children Reported as Having Safe Sleep Practices</a:t>
                </a:r>
              </a:p>
            </c:rich>
          </c:tx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-19879663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Child Injury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FDF0-D846-B97A-899E370B636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3-FDF0-D846-B97A-899E370B636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FDF0-D846-B97A-899E370B636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FDF0-D846-B97A-899E370B6363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9-FDF0-D846-B97A-899E370B6363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B-FDF0-D846-B97A-899E370B6363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</c:spPr>
            <c:extLst>
              <c:ext xmlns:c16="http://schemas.microsoft.com/office/drawing/2014/chart" uri="{C3380CC4-5D6E-409C-BE32-E72D297353CC}">
                <c16:uniqueId val="{0000000D-FDF0-D846-B97A-899E370B6363}"/>
              </c:ext>
            </c:extLst>
          </c:dPt>
          <c:dPt>
            <c:idx val="8"/>
            <c:invertIfNegative val="0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F-FDF0-D846-B97A-899E370B6363}"/>
              </c:ext>
            </c:extLst>
          </c:dPt>
          <c:dLbls>
            <c:numFmt formatCode="0.0%" sourceLinked="0"/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>
                    <a:latin typeface="Times New Roman"/>
                    <a:cs typeface="Times New Roman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Performance_Measures!$C$1:$K$1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Performance_Measures!$C$12:$K$12</c:f>
              <c:numCache>
                <c:formatCode>0.0%</c:formatCode>
                <c:ptCount val="9"/>
                <c:pt idx="0">
                  <c:v>0.10262008733624454</c:v>
                </c:pt>
                <c:pt idx="1">
                  <c:v>0.13082437275985664</c:v>
                </c:pt>
                <c:pt idx="2">
                  <c:v>8.9500860585197933E-2</c:v>
                </c:pt>
                <c:pt idx="3">
                  <c:v>0.12</c:v>
                </c:pt>
                <c:pt idx="4">
                  <c:v>8.9965397923875437E-2</c:v>
                </c:pt>
                <c:pt idx="5">
                  <c:v>7.2307692307692309E-2</c:v>
                </c:pt>
                <c:pt idx="6">
                  <c:v>5.7755775577557754E-2</c:v>
                </c:pt>
                <c:pt idx="7">
                  <c:v>3.3492822966507178E-2</c:v>
                </c:pt>
                <c:pt idx="8">
                  <c:v>2.358490566037736E-2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DF0-D846-B97A-899E370B63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87995864"/>
        <c:axId val="-1987993384"/>
      </c:barChart>
      <c:catAx>
        <c:axId val="-1987995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-1987993384"/>
        <c:crosses val="autoZero"/>
        <c:auto val="1"/>
        <c:lblAlgn val="ctr"/>
        <c:lblOffset val="100"/>
        <c:noMultiLvlLbl val="0"/>
      </c:catAx>
      <c:valAx>
        <c:axId val="-1987993384"/>
        <c:scaling>
          <c:orientation val="minMax"/>
          <c:max val="0.2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sz="10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Percentage of Index Children Reported as Having a Child Injury</a:t>
                </a:r>
              </a:p>
            </c:rich>
          </c:tx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-19879958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Child Maltreatment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7064-EC4D-82F3-631235D6CB7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3-7064-EC4D-82F3-631235D6CB7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7064-EC4D-82F3-631235D6CB7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7064-EC4D-82F3-631235D6CB7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9-7064-EC4D-82F3-631235D6CB74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B-7064-EC4D-82F3-631235D6CB74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</c:spPr>
            <c:extLst>
              <c:ext xmlns:c16="http://schemas.microsoft.com/office/drawing/2014/chart" uri="{C3380CC4-5D6E-409C-BE32-E72D297353CC}">
                <c16:uniqueId val="{0000000D-7064-EC4D-82F3-631235D6CB74}"/>
              </c:ext>
            </c:extLst>
          </c:dPt>
          <c:dPt>
            <c:idx val="8"/>
            <c:invertIfNegative val="0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F-7064-EC4D-82F3-631235D6CB74}"/>
              </c:ext>
            </c:extLst>
          </c:dPt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>
                    <a:latin typeface="Times New Roman"/>
                    <a:cs typeface="Times New Roman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Performance_Measures!$C$1:$K$1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Performance_Measures!$C$13:$K$13</c:f>
              <c:numCache>
                <c:formatCode>0.0%</c:formatCode>
                <c:ptCount val="9"/>
                <c:pt idx="0">
                  <c:v>0.94299999999999995</c:v>
                </c:pt>
                <c:pt idx="1">
                  <c:v>0.94299999999999995</c:v>
                </c:pt>
                <c:pt idx="2">
                  <c:v>0.90300000000000002</c:v>
                </c:pt>
                <c:pt idx="3">
                  <c:v>0.88200000000000001</c:v>
                </c:pt>
                <c:pt idx="4">
                  <c:v>0.87734241908006816</c:v>
                </c:pt>
                <c:pt idx="5">
                  <c:v>0.91400000000000003</c:v>
                </c:pt>
                <c:pt idx="6">
                  <c:v>0.95099999999999996</c:v>
                </c:pt>
                <c:pt idx="7">
                  <c:v>0.96099999999999997</c:v>
                </c:pt>
                <c:pt idx="8">
                  <c:v>0.95499999999999996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7064-EC4D-82F3-631235D6CB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88020296"/>
        <c:axId val="-1988017816"/>
      </c:barChart>
      <c:catAx>
        <c:axId val="-1988020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-1988017816"/>
        <c:crosses val="autoZero"/>
        <c:auto val="1"/>
        <c:lblAlgn val="ctr"/>
        <c:lblOffset val="100"/>
        <c:noMultiLvlLbl val="0"/>
      </c:catAx>
      <c:valAx>
        <c:axId val="-1988017816"/>
        <c:scaling>
          <c:orientation val="minMax"/>
          <c:max val="1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sz="10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Percentage of Index Children Without Any Reported Cases of Children Maltreatment</a:t>
                </a:r>
              </a:p>
            </c:rich>
          </c:tx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-19880202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Parent-Child Interaction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05F6-9840-8F78-0D30620A4EA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3-05F6-9840-8F78-0D30620A4EA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05F6-9840-8F78-0D30620A4EA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05F6-9840-8F78-0D30620A4EA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9-05F6-9840-8F78-0D30620A4EA9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B-05F6-9840-8F78-0D30620A4EA9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</c:spPr>
            <c:extLst>
              <c:ext xmlns:c16="http://schemas.microsoft.com/office/drawing/2014/chart" uri="{C3380CC4-5D6E-409C-BE32-E72D297353CC}">
                <c16:uniqueId val="{0000000D-05F6-9840-8F78-0D30620A4EA9}"/>
              </c:ext>
            </c:extLst>
          </c:dPt>
          <c:dPt>
            <c:idx val="8"/>
            <c:invertIfNegative val="0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F-05F6-9840-8F78-0D30620A4EA9}"/>
              </c:ext>
            </c:extLst>
          </c:dPt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>
                    <a:latin typeface="Times New Roman"/>
                    <a:cs typeface="Times New Roman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Performance_Measures!$C$1:$K$1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Performance_Measures!$C$14:$K$14</c:f>
              <c:numCache>
                <c:formatCode>0.0%</c:formatCode>
                <c:ptCount val="9"/>
                <c:pt idx="0">
                  <c:v>0.92300000000000004</c:v>
                </c:pt>
                <c:pt idx="1">
                  <c:v>0.95399999999999996</c:v>
                </c:pt>
                <c:pt idx="2">
                  <c:v>0.93899999999999995</c:v>
                </c:pt>
                <c:pt idx="3">
                  <c:v>0.87010309278350517</c:v>
                </c:pt>
                <c:pt idx="4">
                  <c:v>0.85628742514970058</c:v>
                </c:pt>
                <c:pt idx="5">
                  <c:v>0.83199999999999996</c:v>
                </c:pt>
                <c:pt idx="6">
                  <c:v>0.81200000000000006</c:v>
                </c:pt>
                <c:pt idx="7">
                  <c:v>0.84299999999999997</c:v>
                </c:pt>
                <c:pt idx="8">
                  <c:v>0.86599999999999999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05F6-9840-8F78-0D30620A4E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88034504"/>
        <c:axId val="-1988047688"/>
      </c:barChart>
      <c:catAx>
        <c:axId val="-1988034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-1988047688"/>
        <c:crosses val="autoZero"/>
        <c:auto val="1"/>
        <c:lblAlgn val="ctr"/>
        <c:lblOffset val="100"/>
        <c:noMultiLvlLbl val="0"/>
      </c:catAx>
      <c:valAx>
        <c:axId val="-1988047688"/>
        <c:scaling>
          <c:orientation val="minMax"/>
          <c:max val="1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sz="10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Percentage of Index Children with a Completed Evidence-Based Parent-Child Interaction Tool</a:t>
                </a:r>
              </a:p>
            </c:rich>
          </c:tx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-19880345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Early Language</a:t>
            </a:r>
            <a:r>
              <a:rPr lang="en-US" sz="15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Literacy Activities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E417-6A47-BA79-F7FF2CBF307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3-E417-6A47-BA79-F7FF2CBF307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E417-6A47-BA79-F7FF2CBF307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E417-6A47-BA79-F7FF2CBF307B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9-E417-6A47-BA79-F7FF2CBF307B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B-E417-6A47-BA79-F7FF2CBF307B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</c:spPr>
            <c:extLst>
              <c:ext xmlns:c16="http://schemas.microsoft.com/office/drawing/2014/chart" uri="{C3380CC4-5D6E-409C-BE32-E72D297353CC}">
                <c16:uniqueId val="{0000000D-E417-6A47-BA79-F7FF2CBF307B}"/>
              </c:ext>
            </c:extLst>
          </c:dPt>
          <c:dPt>
            <c:idx val="8"/>
            <c:invertIfNegative val="0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F-E417-6A47-BA79-F7FF2CBF307B}"/>
              </c:ext>
            </c:extLst>
          </c:dPt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>
                    <a:latin typeface="Times New Roman"/>
                    <a:cs typeface="Times New Roman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Performance_Measures!$L$1:$T$1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Performance_Measures!$C$15:$K$15</c:f>
              <c:numCache>
                <c:formatCode>0.0%</c:formatCode>
                <c:ptCount val="9"/>
                <c:pt idx="0">
                  <c:v>0.89500000000000002</c:v>
                </c:pt>
                <c:pt idx="1">
                  <c:v>0.876</c:v>
                </c:pt>
                <c:pt idx="2">
                  <c:v>0.91300000000000003</c:v>
                </c:pt>
                <c:pt idx="3">
                  <c:v>0.869639794168096</c:v>
                </c:pt>
                <c:pt idx="4">
                  <c:v>0.86759581881533099</c:v>
                </c:pt>
                <c:pt idx="5">
                  <c:v>0.85899999999999999</c:v>
                </c:pt>
                <c:pt idx="6">
                  <c:v>0.88500000000000001</c:v>
                </c:pt>
                <c:pt idx="7">
                  <c:v>0.93100000000000005</c:v>
                </c:pt>
                <c:pt idx="8">
                  <c:v>0.88800000000000001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E417-6A47-BA79-F7FF2CBF30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88084200"/>
        <c:axId val="-1988081720"/>
      </c:barChart>
      <c:lineChart>
        <c:grouping val="standard"/>
        <c:varyColors val="0"/>
        <c:ser>
          <c:idx val="1"/>
          <c:order val="1"/>
          <c:tx>
            <c:v>Healthy People 2030 National Target = 63.2%</c:v>
          </c:tx>
          <c:spPr>
            <a:ln w="127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Performance_Measures!$L$1:$S$1</c:f>
              <c:numCache>
                <c:formatCode>General</c:formatCode>
                <c:ptCount val="8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</c:numCache>
            </c:numRef>
          </c:cat>
          <c:val>
            <c:numRef>
              <c:f>Performance_Measures!$L$15:$T$15</c:f>
              <c:numCache>
                <c:formatCode>0.0%</c:formatCode>
                <c:ptCount val="9"/>
                <c:pt idx="0">
                  <c:v>0.63200000000000001</c:v>
                </c:pt>
                <c:pt idx="1">
                  <c:v>0.63200000000000001</c:v>
                </c:pt>
                <c:pt idx="2">
                  <c:v>0.63200000000000001</c:v>
                </c:pt>
                <c:pt idx="3">
                  <c:v>0.63200000000000001</c:v>
                </c:pt>
                <c:pt idx="4">
                  <c:v>0.63200000000000001</c:v>
                </c:pt>
                <c:pt idx="5">
                  <c:v>0.63200000000000001</c:v>
                </c:pt>
                <c:pt idx="6">
                  <c:v>0.63200000000000001</c:v>
                </c:pt>
                <c:pt idx="7">
                  <c:v>0.63200000000000001</c:v>
                </c:pt>
                <c:pt idx="8">
                  <c:v>0.63200000000000001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E417-6A47-BA79-F7FF2CBF30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988084200"/>
        <c:axId val="-1988081720"/>
      </c:lineChart>
      <c:catAx>
        <c:axId val="-1988084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-1988081720"/>
        <c:crosses val="autoZero"/>
        <c:auto val="1"/>
        <c:lblAlgn val="ctr"/>
        <c:lblOffset val="100"/>
        <c:noMultiLvlLbl val="0"/>
      </c:catAx>
      <c:valAx>
        <c:axId val="-1988081720"/>
        <c:scaling>
          <c:orientation val="minMax"/>
          <c:max val="1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sz="10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Percentage of Index Children who Reportedly Engage in Early Language and Literacy Activities</a:t>
                </a:r>
              </a:p>
            </c:rich>
          </c:tx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-1988084200"/>
        <c:crosses val="autoZero"/>
        <c:crossBetween val="between"/>
      </c:valAx>
    </c:plotArea>
    <c:legend>
      <c:legendPos val="b"/>
      <c:legendEntry>
        <c:idx val="0"/>
        <c:delete val="1"/>
      </c:legendEntry>
      <c:overlay val="0"/>
      <c:txPr>
        <a:bodyPr/>
        <a:lstStyle/>
        <a:p>
          <a:pPr>
            <a:defRPr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Developmental Screening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6F46-544E-A4D4-289C920DE61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3-6F46-544E-A4D4-289C920DE61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6F46-544E-A4D4-289C920DE61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6F46-544E-A4D4-289C920DE61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9-6F46-544E-A4D4-289C920DE619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B-6F46-544E-A4D4-289C920DE619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</c:spPr>
            <c:extLst>
              <c:ext xmlns:c16="http://schemas.microsoft.com/office/drawing/2014/chart" uri="{C3380CC4-5D6E-409C-BE32-E72D297353CC}">
                <c16:uniqueId val="{0000000D-6F46-544E-A4D4-289C920DE619}"/>
              </c:ext>
            </c:extLst>
          </c:dPt>
          <c:dPt>
            <c:idx val="8"/>
            <c:invertIfNegative val="0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F-6F46-544E-A4D4-289C920DE619}"/>
              </c:ext>
            </c:extLst>
          </c:dPt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>
                    <a:latin typeface="Times New Roman"/>
                    <a:cs typeface="Times New Roman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Performance_Measures!$L$1:$T$1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Performance_Measures!$C$16:$K$16</c:f>
              <c:numCache>
                <c:formatCode>0.0%</c:formatCode>
                <c:ptCount val="9"/>
                <c:pt idx="0">
                  <c:v>0.91400000000000003</c:v>
                </c:pt>
                <c:pt idx="1">
                  <c:v>0.89300000000000002</c:v>
                </c:pt>
                <c:pt idx="2">
                  <c:v>0.91400000000000003</c:v>
                </c:pt>
                <c:pt idx="3">
                  <c:v>0.83263598326359833</c:v>
                </c:pt>
                <c:pt idx="4">
                  <c:v>0.82235528942115765</c:v>
                </c:pt>
                <c:pt idx="5">
                  <c:v>0.81</c:v>
                </c:pt>
                <c:pt idx="6">
                  <c:v>0.77</c:v>
                </c:pt>
                <c:pt idx="7">
                  <c:v>0.76</c:v>
                </c:pt>
                <c:pt idx="8">
                  <c:v>0.84599999999999997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6F46-544E-A4D4-289C920DE6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63091128"/>
        <c:axId val="1863273368"/>
      </c:barChart>
      <c:catAx>
        <c:axId val="1863091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1863273368"/>
        <c:crosses val="autoZero"/>
        <c:auto val="1"/>
        <c:lblAlgn val="ctr"/>
        <c:lblOffset val="100"/>
        <c:noMultiLvlLbl val="0"/>
      </c:catAx>
      <c:valAx>
        <c:axId val="1863273368"/>
        <c:scaling>
          <c:orientation val="minMax"/>
          <c:max val="1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sz="10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Percentage of Index Children with a Reported Developmental Screening</a:t>
                </a:r>
              </a:p>
            </c:rich>
          </c:tx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18630911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Behavioral Concerns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4EF6-1D42-9E10-0CAB9DE8119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3-4EF6-1D42-9E10-0CAB9DE8119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4EF6-1D42-9E10-0CAB9DE8119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4EF6-1D42-9E10-0CAB9DE8119A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9-4EF6-1D42-9E10-0CAB9DE8119A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B-4EF6-1D42-9E10-0CAB9DE8119A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</c:spPr>
            <c:extLst>
              <c:ext xmlns:c16="http://schemas.microsoft.com/office/drawing/2014/chart" uri="{C3380CC4-5D6E-409C-BE32-E72D297353CC}">
                <c16:uniqueId val="{0000000D-4EF6-1D42-9E10-0CAB9DE8119A}"/>
              </c:ext>
            </c:extLst>
          </c:dPt>
          <c:dPt>
            <c:idx val="8"/>
            <c:invertIfNegative val="0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F-4EF6-1D42-9E10-0CAB9DE8119A}"/>
              </c:ext>
            </c:extLst>
          </c:dPt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>
                    <a:latin typeface="Times New Roman"/>
                    <a:cs typeface="Times New Roman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Performance_Measures!$C$1:$K$1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Performance_Measures!$C$17:$K$17</c:f>
              <c:numCache>
                <c:formatCode>0.0%</c:formatCode>
                <c:ptCount val="9"/>
                <c:pt idx="0">
                  <c:v>0.84899999999999998</c:v>
                </c:pt>
                <c:pt idx="1">
                  <c:v>0.96899999999999997</c:v>
                </c:pt>
                <c:pt idx="2">
                  <c:v>0.97199999999999998</c:v>
                </c:pt>
                <c:pt idx="3">
                  <c:v>0.9584780092592593</c:v>
                </c:pt>
                <c:pt idx="4">
                  <c:v>0.98974518334369177</c:v>
                </c:pt>
                <c:pt idx="5">
                  <c:v>0.98299999999999998</c:v>
                </c:pt>
                <c:pt idx="6">
                  <c:v>0.98499999999999999</c:v>
                </c:pt>
                <c:pt idx="7">
                  <c:v>0.99</c:v>
                </c:pt>
                <c:pt idx="8">
                  <c:v>0.97399999999999998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EF6-1D42-9E10-0CAB9DE811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63249656"/>
        <c:axId val="1863003784"/>
      </c:barChart>
      <c:catAx>
        <c:axId val="1863249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1863003784"/>
        <c:crosses val="autoZero"/>
        <c:auto val="1"/>
        <c:lblAlgn val="ctr"/>
        <c:lblOffset val="100"/>
        <c:noMultiLvlLbl val="0"/>
      </c:catAx>
      <c:valAx>
        <c:axId val="1863003784"/>
        <c:scaling>
          <c:orientation val="minMax"/>
          <c:max val="1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sz="10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Percentage of Home Visits in which Behavioral Concerns of an Index Child Was Asked of Home Visiting Clients</a:t>
                </a:r>
              </a:p>
            </c:rich>
          </c:tx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18632496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500"/>
            </a:pPr>
            <a:r>
              <a:rPr lang="en-US" sz="1500"/>
              <a:t>Intimate Partner Violence Screening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3474-D345-A66F-64B44D4ADD6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3-3474-D345-A66F-64B44D4ADD6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3474-D345-A66F-64B44D4ADD6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3474-D345-A66F-64B44D4ADD6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9-3474-D345-A66F-64B44D4ADD65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B-3474-D345-A66F-64B44D4ADD65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</c:spPr>
            <c:extLst>
              <c:ext xmlns:c16="http://schemas.microsoft.com/office/drawing/2014/chart" uri="{C3380CC4-5D6E-409C-BE32-E72D297353CC}">
                <c16:uniqueId val="{0000000D-3474-D345-A66F-64B44D4ADD65}"/>
              </c:ext>
            </c:extLst>
          </c:dPt>
          <c:dPt>
            <c:idx val="8"/>
            <c:invertIfNegative val="0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F-3474-D345-A66F-64B44D4ADD65}"/>
              </c:ext>
            </c:extLst>
          </c:dPt>
          <c:dLbls>
            <c:spPr>
              <a:solidFill>
                <a:schemeClr val="bg1"/>
              </a:solidFill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Performance_Measures!$C$1:$K$1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Performance_Measures!$C$18:$K$18</c:f>
              <c:numCache>
                <c:formatCode>0.0%</c:formatCode>
                <c:ptCount val="9"/>
                <c:pt idx="0">
                  <c:v>0.97599999999999998</c:v>
                </c:pt>
                <c:pt idx="1">
                  <c:v>0.95799999999999996</c:v>
                </c:pt>
                <c:pt idx="2">
                  <c:v>0.94599999999999995</c:v>
                </c:pt>
                <c:pt idx="3">
                  <c:v>0.90909090909090906</c:v>
                </c:pt>
                <c:pt idx="4">
                  <c:v>0.94396551724137934</c:v>
                </c:pt>
                <c:pt idx="5">
                  <c:v>0.95099999999999996</c:v>
                </c:pt>
                <c:pt idx="6">
                  <c:v>0.90800000000000003</c:v>
                </c:pt>
                <c:pt idx="7">
                  <c:v>0.91100000000000003</c:v>
                </c:pt>
                <c:pt idx="8">
                  <c:v>0.93700000000000006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474-D345-A66F-64B44D4ADD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63204936"/>
        <c:axId val="1862937496"/>
      </c:barChart>
      <c:catAx>
        <c:axId val="1863204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62937496"/>
        <c:crosses val="autoZero"/>
        <c:auto val="1"/>
        <c:lblAlgn val="ctr"/>
        <c:lblOffset val="100"/>
        <c:noMultiLvlLbl val="0"/>
      </c:catAx>
      <c:valAx>
        <c:axId val="1862937496"/>
        <c:scaling>
          <c:orientation val="minMax"/>
          <c:max val="1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Percentage of Home Visiting Clients with a Reported Intimate Partner Violence Screening</a:t>
                </a:r>
              </a:p>
            </c:rich>
          </c:tx>
          <c:overlay val="0"/>
        </c:title>
        <c:numFmt formatCode="0.0%" sourceLinked="1"/>
        <c:majorTickMark val="out"/>
        <c:minorTickMark val="none"/>
        <c:tickLblPos val="nextTo"/>
        <c:crossAx val="18632049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b="1" dirty="0"/>
              <a:t>Age of Index Children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Sheet1!$A$17:$A$20</c:f>
              <c:strCache>
                <c:ptCount val="4"/>
                <c:pt idx="0">
                  <c:v>Less Than 1 Year</c:v>
                </c:pt>
                <c:pt idx="1">
                  <c:v>1-2 Years</c:v>
                </c:pt>
                <c:pt idx="2">
                  <c:v>3-4 Years</c:v>
                </c:pt>
                <c:pt idx="3">
                  <c:v>5-6 Years</c:v>
                </c:pt>
              </c:strCache>
            </c:strRef>
          </c:cat>
          <c:val>
            <c:numRef>
              <c:f>Sheet1!$B$17:$B$20</c:f>
              <c:numCache>
                <c:formatCode>General</c:formatCode>
                <c:ptCount val="4"/>
                <c:pt idx="0">
                  <c:v>249</c:v>
                </c:pt>
                <c:pt idx="1">
                  <c:v>231</c:v>
                </c:pt>
                <c:pt idx="2">
                  <c:v>145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8D-4C44-961C-F6C0340BD7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06551840"/>
        <c:axId val="1306632832"/>
      </c:barChart>
      <c:catAx>
        <c:axId val="1306551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06632832"/>
        <c:crosses val="autoZero"/>
        <c:auto val="1"/>
        <c:lblAlgn val="ctr"/>
        <c:lblOffset val="100"/>
        <c:noMultiLvlLbl val="0"/>
      </c:catAx>
      <c:valAx>
        <c:axId val="1306632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06551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Caregiver</a:t>
            </a:r>
            <a:r>
              <a:rPr lang="en-US" sz="15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Education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C56A-624B-B3AC-EB9C1685B8D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3-C56A-624B-B3AC-EB9C1685B8D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C56A-624B-B3AC-EB9C1685B8D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C56A-624B-B3AC-EB9C1685B8DB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9-C56A-624B-B3AC-EB9C1685B8DB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B-C56A-624B-B3AC-EB9C1685B8DB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</c:spPr>
            <c:extLst>
              <c:ext xmlns:c16="http://schemas.microsoft.com/office/drawing/2014/chart" uri="{C3380CC4-5D6E-409C-BE32-E72D297353CC}">
                <c16:uniqueId val="{0000000D-C56A-624B-B3AC-EB9C1685B8DB}"/>
              </c:ext>
            </c:extLst>
          </c:dPt>
          <c:dPt>
            <c:idx val="8"/>
            <c:invertIfNegative val="0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F-C56A-624B-B3AC-EB9C1685B8DB}"/>
              </c:ext>
            </c:extLst>
          </c:dPt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>
                    <a:latin typeface="Times New Roman"/>
                    <a:cs typeface="Times New Roman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Performance_Measures!$C$1:$K$1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Performance_Measures!$C$19:$K$19</c:f>
              <c:numCache>
                <c:formatCode>0.0%</c:formatCode>
                <c:ptCount val="9"/>
                <c:pt idx="0">
                  <c:v>0.43</c:v>
                </c:pt>
                <c:pt idx="1">
                  <c:v>0.47699999999999998</c:v>
                </c:pt>
                <c:pt idx="2">
                  <c:v>0.35399999999999998</c:v>
                </c:pt>
                <c:pt idx="3">
                  <c:v>0.20624999999999999</c:v>
                </c:pt>
                <c:pt idx="4">
                  <c:v>0.34146341463414637</c:v>
                </c:pt>
                <c:pt idx="5">
                  <c:v>0.22800000000000001</c:v>
                </c:pt>
                <c:pt idx="6">
                  <c:v>0.32300000000000001</c:v>
                </c:pt>
                <c:pt idx="7">
                  <c:v>0.36199999999999999</c:v>
                </c:pt>
                <c:pt idx="8">
                  <c:v>0.28399999999999997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C56A-624B-B3AC-EB9C1685B8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62579736"/>
        <c:axId val="1862285720"/>
      </c:barChart>
      <c:catAx>
        <c:axId val="1862579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1862285720"/>
        <c:crosses val="autoZero"/>
        <c:auto val="1"/>
        <c:lblAlgn val="ctr"/>
        <c:lblOffset val="100"/>
        <c:noMultiLvlLbl val="0"/>
      </c:catAx>
      <c:valAx>
        <c:axId val="1862285720"/>
        <c:scaling>
          <c:orientation val="minMax"/>
          <c:max val="0.5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sz="10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Percentage of Home Visiting Clients who have Completed Their High School/GED Program</a:t>
                </a:r>
              </a:p>
            </c:rich>
          </c:tx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18625797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Continuity of Health Care Coverage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1955-634B-A7CA-BA269FBF78A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3-1955-634B-A7CA-BA269FBF78A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1955-634B-A7CA-BA269FBF78A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1955-634B-A7CA-BA269FBF78A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9-1955-634B-A7CA-BA269FBF78A2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B-1955-634B-A7CA-BA269FBF78A2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</c:spPr>
            <c:extLst>
              <c:ext xmlns:c16="http://schemas.microsoft.com/office/drawing/2014/chart" uri="{C3380CC4-5D6E-409C-BE32-E72D297353CC}">
                <c16:uniqueId val="{0000000D-1955-634B-A7CA-BA269FBF78A2}"/>
              </c:ext>
            </c:extLst>
          </c:dPt>
          <c:dPt>
            <c:idx val="8"/>
            <c:invertIfNegative val="0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F-1955-634B-A7CA-BA269FBF78A2}"/>
              </c:ext>
            </c:extLst>
          </c:dPt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>
                    <a:latin typeface="Times New Roman"/>
                    <a:cs typeface="Times New Roman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Performance_Measures!$L$1:$T$1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Performance_Measures!$C$20:$K$20</c:f>
              <c:numCache>
                <c:formatCode>0.0%</c:formatCode>
                <c:ptCount val="9"/>
                <c:pt idx="0">
                  <c:v>0.86799999999999999</c:v>
                </c:pt>
                <c:pt idx="1">
                  <c:v>0.86799999999999999</c:v>
                </c:pt>
                <c:pt idx="2">
                  <c:v>0.84499999999999997</c:v>
                </c:pt>
                <c:pt idx="3">
                  <c:v>0.76902173913043481</c:v>
                </c:pt>
                <c:pt idx="4">
                  <c:v>0.8046875</c:v>
                </c:pt>
                <c:pt idx="5">
                  <c:v>0.84799999999999998</c:v>
                </c:pt>
                <c:pt idx="6">
                  <c:v>0.753</c:v>
                </c:pt>
                <c:pt idx="7">
                  <c:v>0.76800000000000002</c:v>
                </c:pt>
                <c:pt idx="8">
                  <c:v>0.83399999999999996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1955-634B-A7CA-BA269FBF78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62651944"/>
        <c:axId val="1862505832"/>
      </c:barChart>
      <c:lineChart>
        <c:grouping val="standard"/>
        <c:varyColors val="0"/>
        <c:ser>
          <c:idx val="1"/>
          <c:order val="1"/>
          <c:tx>
            <c:v>Healthy People 2030 National Target = 92.4%</c:v>
          </c:tx>
          <c:spPr>
            <a:ln w="127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Performance_Measures!$L$1:$T$1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Performance_Measures!$L$20:$T$20</c:f>
              <c:numCache>
                <c:formatCode>0.0%</c:formatCode>
                <c:ptCount val="9"/>
                <c:pt idx="0">
                  <c:v>0.92400000000000004</c:v>
                </c:pt>
                <c:pt idx="1">
                  <c:v>0.92400000000000004</c:v>
                </c:pt>
                <c:pt idx="2">
                  <c:v>0.92400000000000004</c:v>
                </c:pt>
                <c:pt idx="3">
                  <c:v>0.92400000000000004</c:v>
                </c:pt>
                <c:pt idx="4">
                  <c:v>0.92400000000000004</c:v>
                </c:pt>
                <c:pt idx="5">
                  <c:v>0.92400000000000004</c:v>
                </c:pt>
                <c:pt idx="6">
                  <c:v>0.92400000000000004</c:v>
                </c:pt>
                <c:pt idx="7">
                  <c:v>0.92400000000000004</c:v>
                </c:pt>
                <c:pt idx="8">
                  <c:v>0.92400000000000004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1955-634B-A7CA-BA269FBF78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62651944"/>
        <c:axId val="1862505832"/>
      </c:lineChart>
      <c:catAx>
        <c:axId val="1862651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1862505832"/>
        <c:crosses val="autoZero"/>
        <c:auto val="1"/>
        <c:lblAlgn val="ctr"/>
        <c:lblOffset val="100"/>
        <c:noMultiLvlLbl val="0"/>
      </c:catAx>
      <c:valAx>
        <c:axId val="1862505832"/>
        <c:scaling>
          <c:orientation val="minMax"/>
          <c:max val="1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sz="10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Percentage of Home Visiting Clients Reported as Having at Least Six Months of Continuous Health Insurance</a:t>
                </a:r>
              </a:p>
            </c:rich>
          </c:tx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1862651944"/>
        <c:crosses val="autoZero"/>
        <c:crossBetween val="between"/>
      </c:valAx>
    </c:plotArea>
    <c:legend>
      <c:legendPos val="b"/>
      <c:legendEntry>
        <c:idx val="0"/>
        <c:delete val="1"/>
      </c:legendEntry>
      <c:overlay val="0"/>
      <c:txPr>
        <a:bodyPr/>
        <a:lstStyle/>
        <a:p>
          <a:pPr>
            <a:defRPr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Completed Depression Screening</a:t>
            </a:r>
            <a:r>
              <a:rPr lang="en-US" sz="15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Referrals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5858-D342-8C40-C69E98AFC49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3-5858-D342-8C40-C69E98AFC49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5858-D342-8C40-C69E98AFC49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5858-D342-8C40-C69E98AFC49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9-5858-D342-8C40-C69E98AFC498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B-5858-D342-8C40-C69E98AFC498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</c:spPr>
            <c:extLst>
              <c:ext xmlns:c16="http://schemas.microsoft.com/office/drawing/2014/chart" uri="{C3380CC4-5D6E-409C-BE32-E72D297353CC}">
                <c16:uniqueId val="{0000000D-5858-D342-8C40-C69E98AFC498}"/>
              </c:ext>
            </c:extLst>
          </c:dPt>
          <c:dPt>
            <c:idx val="8"/>
            <c:invertIfNegative val="0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F-5858-D342-8C40-C69E98AFC498}"/>
              </c:ext>
            </c:extLst>
          </c:dPt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>
                    <a:latin typeface="Times New Roman"/>
                    <a:cs typeface="Times New Roman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Performance_Measures!$C$1:$K$1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Performance_Measures!$C$21:$K$21</c:f>
              <c:numCache>
                <c:formatCode>0.0%</c:formatCode>
                <c:ptCount val="9"/>
                <c:pt idx="0">
                  <c:v>0.84599999999999997</c:v>
                </c:pt>
                <c:pt idx="1">
                  <c:v>0.89500000000000002</c:v>
                </c:pt>
                <c:pt idx="2">
                  <c:v>0.84399999999999997</c:v>
                </c:pt>
                <c:pt idx="3">
                  <c:v>0.8125</c:v>
                </c:pt>
                <c:pt idx="4">
                  <c:v>0.70588235294117652</c:v>
                </c:pt>
                <c:pt idx="5">
                  <c:v>0.73299999999999998</c:v>
                </c:pt>
                <c:pt idx="6">
                  <c:v>0.77800000000000002</c:v>
                </c:pt>
                <c:pt idx="7">
                  <c:v>0.78600000000000003</c:v>
                </c:pt>
                <c:pt idx="8">
                  <c:v>0.871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5858-D342-8C40-C69E98AFC4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62788408"/>
        <c:axId val="1862375528"/>
      </c:barChart>
      <c:catAx>
        <c:axId val="1862788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1862375528"/>
        <c:crosses val="autoZero"/>
        <c:auto val="1"/>
        <c:lblAlgn val="ctr"/>
        <c:lblOffset val="100"/>
        <c:noMultiLvlLbl val="0"/>
      </c:catAx>
      <c:valAx>
        <c:axId val="1862375528"/>
        <c:scaling>
          <c:orientation val="minMax"/>
          <c:max val="1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sz="10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Percentage of Home Visiting Clients with a Depression Referral that was Completed</a:t>
                </a:r>
              </a:p>
            </c:rich>
          </c:tx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18627884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Completed Developmental Screening Referrals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EA7B-A244-ADF5-D9B4020B7A1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3-EA7B-A244-ADF5-D9B4020B7A1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EA7B-A244-ADF5-D9B4020B7A1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EA7B-A244-ADF5-D9B4020B7A13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9-EA7B-A244-ADF5-D9B4020B7A13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B-EA7B-A244-ADF5-D9B4020B7A13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</c:spPr>
            <c:extLst>
              <c:ext xmlns:c16="http://schemas.microsoft.com/office/drawing/2014/chart" uri="{C3380CC4-5D6E-409C-BE32-E72D297353CC}">
                <c16:uniqueId val="{0000000D-EA7B-A244-ADF5-D9B4020B7A13}"/>
              </c:ext>
            </c:extLst>
          </c:dPt>
          <c:dPt>
            <c:idx val="8"/>
            <c:invertIfNegative val="0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F-EA7B-A244-ADF5-D9B4020B7A13}"/>
              </c:ext>
            </c:extLst>
          </c:dPt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>
                    <a:latin typeface="Times New Roman"/>
                    <a:cs typeface="Times New Roman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Performance_Measures!$C$1:$K$1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Performance_Measures!$C$22:$K$22</c:f>
              <c:numCache>
                <c:formatCode>0.0%</c:formatCode>
                <c:ptCount val="9"/>
                <c:pt idx="0">
                  <c:v>0.89500000000000002</c:v>
                </c:pt>
                <c:pt idx="1">
                  <c:v>0.93500000000000005</c:v>
                </c:pt>
                <c:pt idx="2">
                  <c:v>0.97099999999999997</c:v>
                </c:pt>
                <c:pt idx="3">
                  <c:v>0.76</c:v>
                </c:pt>
                <c:pt idx="4">
                  <c:v>0.875</c:v>
                </c:pt>
                <c:pt idx="5">
                  <c:v>0.80500000000000005</c:v>
                </c:pt>
                <c:pt idx="6">
                  <c:v>0.82099999999999995</c:v>
                </c:pt>
                <c:pt idx="7">
                  <c:v>0.879</c:v>
                </c:pt>
                <c:pt idx="8">
                  <c:v>0.83299999999999996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EA7B-A244-ADF5-D9B4020B7A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62954440"/>
        <c:axId val="1862798232"/>
      </c:barChart>
      <c:catAx>
        <c:axId val="1862954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1862798232"/>
        <c:crosses val="autoZero"/>
        <c:auto val="1"/>
        <c:lblAlgn val="ctr"/>
        <c:lblOffset val="100"/>
        <c:noMultiLvlLbl val="0"/>
      </c:catAx>
      <c:valAx>
        <c:axId val="1862798232"/>
        <c:scaling>
          <c:orientation val="minMax"/>
          <c:max val="1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sz="1000" b="1" i="0" u="none" strike="noStrike" kern="1200" baseline="0"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Percentage of Index Children with a Developmental Referral that was Completed</a:t>
                </a:r>
              </a:p>
            </c:rich>
          </c:tx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18629544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Completed Intimate Partner Violence Screening</a:t>
            </a:r>
            <a:r>
              <a:rPr lang="en-US" sz="15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Referrals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5BF7-B147-9373-BA631D375B5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3-5BF7-B147-9373-BA631D375B5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5BF7-B147-9373-BA631D375B5C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5BF7-B147-9373-BA631D375B5C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9-5BF7-B147-9373-BA631D375B5C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B-5BF7-B147-9373-BA631D375B5C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D-5BF7-B147-9373-BA631D375B5C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</c:spPr>
            <c:extLst>
              <c:ext xmlns:c16="http://schemas.microsoft.com/office/drawing/2014/chart" uri="{C3380CC4-5D6E-409C-BE32-E72D297353CC}">
                <c16:uniqueId val="{0000000F-5BF7-B147-9373-BA631D375B5C}"/>
              </c:ext>
            </c:extLst>
          </c:dPt>
          <c:dPt>
            <c:idx val="8"/>
            <c:invertIfNegative val="0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11-5BF7-B147-9373-BA631D375B5C}"/>
              </c:ext>
            </c:extLst>
          </c:dPt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>
                    <a:latin typeface="Times New Roman"/>
                    <a:cs typeface="Times New Roman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Performance_Measures!$C$1:$K$1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Performance_Measures!$C$23:$K$23</c:f>
              <c:numCache>
                <c:formatCode>0.0%</c:formatCode>
                <c:ptCount val="9"/>
                <c:pt idx="0">
                  <c:v>1</c:v>
                </c:pt>
                <c:pt idx="1">
                  <c:v>1</c:v>
                </c:pt>
                <c:pt idx="2">
                  <c:v>0.75</c:v>
                </c:pt>
                <c:pt idx="3">
                  <c:v>0.8</c:v>
                </c:pt>
                <c:pt idx="4">
                  <c:v>0.7142857142857143</c:v>
                </c:pt>
                <c:pt idx="5">
                  <c:v>0.66700000000000004</c:v>
                </c:pt>
                <c:pt idx="6">
                  <c:v>0.625</c:v>
                </c:pt>
                <c:pt idx="7">
                  <c:v>0.63600000000000001</c:v>
                </c:pt>
                <c:pt idx="8">
                  <c:v>0.77800000000000002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5BF7-B147-9373-BA631D375B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88097640"/>
        <c:axId val="1863297416"/>
      </c:barChart>
      <c:catAx>
        <c:axId val="-1988097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1863297416"/>
        <c:crosses val="autoZero"/>
        <c:auto val="1"/>
        <c:lblAlgn val="ctr"/>
        <c:lblOffset val="100"/>
        <c:noMultiLvlLbl val="0"/>
      </c:catAx>
      <c:valAx>
        <c:axId val="1863297416"/>
        <c:scaling>
          <c:orientation val="minMax"/>
          <c:max val="1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sz="1000" b="1" i="0" u="none" strike="noStrike" kern="1200" baseline="0"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Percentage of Home Visiting Clients with an Intimate Partner Violence Referral that was Completed</a:t>
                </a:r>
              </a:p>
            </c:rich>
          </c:tx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-198809764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046-A74C-B82C-445653C61B0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046-A74C-B82C-445653C61B0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046-A74C-B82C-445653C61B0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046-A74C-B82C-445653C61B0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046-A74C-B82C-445653C61B0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046-A74C-B82C-445653C61B0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4046-A74C-B82C-445653C61B0E}"/>
              </c:ext>
            </c:extLst>
          </c:dPt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046-A74C-B82C-445653C61B0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Sheet1!$A$25:$A$31</c:f>
              <c:strCache>
                <c:ptCount val="7"/>
                <c:pt idx="0">
                  <c:v>American Indian</c:v>
                </c:pt>
                <c:pt idx="1">
                  <c:v>Asian</c:v>
                </c:pt>
                <c:pt idx="2">
                  <c:v>Black/AA</c:v>
                </c:pt>
                <c:pt idx="3">
                  <c:v>Hispanic or Latino</c:v>
                </c:pt>
                <c:pt idx="4">
                  <c:v>Native Hawaiian</c:v>
                </c:pt>
                <c:pt idx="5">
                  <c:v>White</c:v>
                </c:pt>
                <c:pt idx="6">
                  <c:v>More Than One Race</c:v>
                </c:pt>
              </c:strCache>
            </c:strRef>
          </c:cat>
          <c:val>
            <c:numRef>
              <c:f>Sheet1!$B$25:$B$31</c:f>
              <c:numCache>
                <c:formatCode>General</c:formatCode>
                <c:ptCount val="7"/>
                <c:pt idx="0">
                  <c:v>66</c:v>
                </c:pt>
                <c:pt idx="1">
                  <c:v>8</c:v>
                </c:pt>
                <c:pt idx="2">
                  <c:v>278</c:v>
                </c:pt>
                <c:pt idx="3">
                  <c:v>255</c:v>
                </c:pt>
                <c:pt idx="4">
                  <c:v>0</c:v>
                </c:pt>
                <c:pt idx="5">
                  <c:v>236</c:v>
                </c:pt>
                <c:pt idx="6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046-A74C-B82C-445653C61B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Sheet1!$A$33:$A$39</c:f>
              <c:strCache>
                <c:ptCount val="7"/>
                <c:pt idx="0">
                  <c:v>Less Than HS Diploma</c:v>
                </c:pt>
                <c:pt idx="1">
                  <c:v>High School Diploma/GED</c:v>
                </c:pt>
                <c:pt idx="2">
                  <c:v>Some College/Training</c:v>
                </c:pt>
                <c:pt idx="3">
                  <c:v>Technical Training </c:v>
                </c:pt>
                <c:pt idx="4">
                  <c:v>Associate degree</c:v>
                </c:pt>
                <c:pt idx="5">
                  <c:v>Bachelor’s Degree or Higher</c:v>
                </c:pt>
                <c:pt idx="6">
                  <c:v>Unknown/No Report</c:v>
                </c:pt>
              </c:strCache>
            </c:strRef>
          </c:cat>
          <c:val>
            <c:numRef>
              <c:f>Sheet1!$B$33:$B$39</c:f>
              <c:numCache>
                <c:formatCode>General</c:formatCode>
                <c:ptCount val="7"/>
                <c:pt idx="0">
                  <c:v>155</c:v>
                </c:pt>
                <c:pt idx="1">
                  <c:v>297</c:v>
                </c:pt>
                <c:pt idx="2">
                  <c:v>90</c:v>
                </c:pt>
                <c:pt idx="3">
                  <c:v>37</c:v>
                </c:pt>
                <c:pt idx="4">
                  <c:v>30</c:v>
                </c:pt>
                <c:pt idx="5">
                  <c:v>49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ED-D745-A88F-8F49A07DDF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06551840"/>
        <c:axId val="1306632832"/>
      </c:barChart>
      <c:catAx>
        <c:axId val="1306551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06632832"/>
        <c:crosses val="autoZero"/>
        <c:auto val="1"/>
        <c:lblAlgn val="ctr"/>
        <c:lblOffset val="100"/>
        <c:noMultiLvlLbl val="0"/>
      </c:catAx>
      <c:valAx>
        <c:axId val="1306632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06551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4D4-974E-A8DD-A0072D8E95F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4D4-974E-A8DD-A0072D8E95F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4D4-974E-A8DD-A0072D8E95F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4D4-974E-A8DD-A0072D8E95F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4D4-974E-A8DD-A0072D8E95F8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Sheet1!$A$41:$A$45</c:f>
              <c:strCache>
                <c:ptCount val="5"/>
                <c:pt idx="0">
                  <c:v>No Insurance Coverage</c:v>
                </c:pt>
                <c:pt idx="1">
                  <c:v>Medicaid or CHIP</c:v>
                </c:pt>
                <c:pt idx="2">
                  <c:v>Tri-Care</c:v>
                </c:pt>
                <c:pt idx="3">
                  <c:v>Private or Other Insurance</c:v>
                </c:pt>
                <c:pt idx="4">
                  <c:v>Unknown/No Report</c:v>
                </c:pt>
              </c:strCache>
            </c:strRef>
          </c:cat>
          <c:val>
            <c:numRef>
              <c:f>Sheet1!$B$41:$B$45</c:f>
              <c:numCache>
                <c:formatCode>General</c:formatCode>
                <c:ptCount val="5"/>
                <c:pt idx="0">
                  <c:v>64</c:v>
                </c:pt>
                <c:pt idx="1">
                  <c:v>450</c:v>
                </c:pt>
                <c:pt idx="2">
                  <c:v>5</c:v>
                </c:pt>
                <c:pt idx="3">
                  <c:v>143</c:v>
                </c:pt>
                <c:pt idx="4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4D4-974E-A8DD-A0072D8E95F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Preterm Birth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2D30-0349-BFDE-6A69A69FBB0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3-2D30-0349-BFDE-6A69A69FBB0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2D30-0349-BFDE-6A69A69FBB0C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2D30-0349-BFDE-6A69A69FBB0C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9-2D30-0349-BFDE-6A69A69FBB0C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B-2D30-0349-BFDE-6A69A69FBB0C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</c:spPr>
            <c:extLst>
              <c:ext xmlns:c16="http://schemas.microsoft.com/office/drawing/2014/chart" uri="{C3380CC4-5D6E-409C-BE32-E72D297353CC}">
                <c16:uniqueId val="{0000000D-2D30-0349-BFDE-6A69A69FBB0C}"/>
              </c:ext>
            </c:extLst>
          </c:dPt>
          <c:dPt>
            <c:idx val="8"/>
            <c:invertIfNegative val="0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F-2D30-0349-BFDE-6A69A69FBB0C}"/>
              </c:ext>
            </c:extLst>
          </c:dPt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>
                    <a:latin typeface="Times New Roman"/>
                    <a:cs typeface="Times New Roman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Performance_Measures!$C$1:$K$1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Performance_Measures!$C$2:$K$2</c:f>
              <c:numCache>
                <c:formatCode>0.0%</c:formatCode>
                <c:ptCount val="9"/>
                <c:pt idx="0">
                  <c:v>0.13800000000000001</c:v>
                </c:pt>
                <c:pt idx="1">
                  <c:v>0.14000000000000001</c:v>
                </c:pt>
                <c:pt idx="2">
                  <c:v>0.10099999999999999</c:v>
                </c:pt>
                <c:pt idx="3">
                  <c:v>8.2644628099173556E-2</c:v>
                </c:pt>
                <c:pt idx="4">
                  <c:v>0.11023622047244094</c:v>
                </c:pt>
                <c:pt idx="5">
                  <c:v>0.112</c:v>
                </c:pt>
                <c:pt idx="6">
                  <c:v>8.7999999999999995E-2</c:v>
                </c:pt>
                <c:pt idx="7">
                  <c:v>8.9743589743589744E-2</c:v>
                </c:pt>
                <c:pt idx="8">
                  <c:v>0.121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D30-0349-BFDE-6A69A69FBB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57140392"/>
        <c:axId val="-1978080408"/>
      </c:barChart>
      <c:lineChart>
        <c:grouping val="standard"/>
        <c:varyColors val="0"/>
        <c:ser>
          <c:idx val="1"/>
          <c:order val="1"/>
          <c:tx>
            <c:v>Healthy People 2030 National Target = 9.4%</c:v>
          </c:tx>
          <c:spPr>
            <a:ln w="12700" cmpd="sng"/>
          </c:spPr>
          <c:marker>
            <c:symbol val="none"/>
          </c:marker>
          <c:cat>
            <c:numRef>
              <c:f>Performance_Measures!$C$1:$G$1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Performance_Measures!$L$2:$T$2</c:f>
              <c:numCache>
                <c:formatCode>0.0%</c:formatCode>
                <c:ptCount val="9"/>
                <c:pt idx="0">
                  <c:v>9.4E-2</c:v>
                </c:pt>
                <c:pt idx="1">
                  <c:v>9.4E-2</c:v>
                </c:pt>
                <c:pt idx="2">
                  <c:v>9.4E-2</c:v>
                </c:pt>
                <c:pt idx="3">
                  <c:v>9.4E-2</c:v>
                </c:pt>
                <c:pt idx="4">
                  <c:v>9.4E-2</c:v>
                </c:pt>
                <c:pt idx="5">
                  <c:v>9.4E-2</c:v>
                </c:pt>
                <c:pt idx="6">
                  <c:v>9.4E-2</c:v>
                </c:pt>
                <c:pt idx="7">
                  <c:v>9.4E-2</c:v>
                </c:pt>
                <c:pt idx="8">
                  <c:v>9.4E-2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2D30-0349-BFDE-6A69A69FBB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57140392"/>
        <c:axId val="-1978080408"/>
      </c:lineChart>
      <c:catAx>
        <c:axId val="1857140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-1978080408"/>
        <c:crosses val="autoZero"/>
        <c:auto val="1"/>
        <c:lblAlgn val="ctr"/>
        <c:lblOffset val="100"/>
        <c:noMultiLvlLbl val="0"/>
      </c:catAx>
      <c:valAx>
        <c:axId val="-1978080408"/>
        <c:scaling>
          <c:orientation val="minMax"/>
          <c:max val="0.2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sz="1000" b="1" i="0" u="none" strike="noStrike" kern="1200" baseline="0"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Percentage of Preterm Births to home visiting clients Enrolled in Home Visiting Programs Prior to 37 Weeks of Gestation</a:t>
                </a:r>
              </a:p>
            </c:rich>
          </c:tx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1857140392"/>
        <c:crosses val="autoZero"/>
        <c:crossBetween val="between"/>
      </c:valAx>
    </c:plotArea>
    <c:legend>
      <c:legendPos val="b"/>
      <c:legendEntry>
        <c:idx val="0"/>
        <c:delete val="1"/>
      </c:legendEntry>
      <c:overlay val="0"/>
      <c:txPr>
        <a:bodyPr/>
        <a:lstStyle/>
        <a:p>
          <a:pPr>
            <a:defRPr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Breastfeeding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7AD1-4B4B-B4D8-CCFCE593455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3-7AD1-4B4B-B4D8-CCFCE593455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7AD1-4B4B-B4D8-CCFCE593455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7AD1-4B4B-B4D8-CCFCE593455B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9-7AD1-4B4B-B4D8-CCFCE593455B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B-7AD1-4B4B-B4D8-CCFCE593455B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</c:spPr>
            <c:extLst>
              <c:ext xmlns:c16="http://schemas.microsoft.com/office/drawing/2014/chart" uri="{C3380CC4-5D6E-409C-BE32-E72D297353CC}">
                <c16:uniqueId val="{0000000D-7AD1-4B4B-B4D8-CCFCE593455B}"/>
              </c:ext>
            </c:extLst>
          </c:dPt>
          <c:dPt>
            <c:idx val="8"/>
            <c:invertIfNegative val="0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F-7AD1-4B4B-B4D8-CCFCE593455B}"/>
              </c:ext>
            </c:extLst>
          </c:dPt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>
                    <a:latin typeface="Times New Roman"/>
                    <a:cs typeface="Times New Roman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Performance_Measures!$C$1:$K$1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Performance_Measures!$C$3:$K$3</c:f>
              <c:numCache>
                <c:formatCode>0.0%</c:formatCode>
                <c:ptCount val="9"/>
                <c:pt idx="0">
                  <c:v>0.60299999999999998</c:v>
                </c:pt>
                <c:pt idx="1">
                  <c:v>0.52400000000000002</c:v>
                </c:pt>
                <c:pt idx="2">
                  <c:v>0.54900000000000004</c:v>
                </c:pt>
                <c:pt idx="3">
                  <c:v>0.47899159663865548</c:v>
                </c:pt>
                <c:pt idx="4">
                  <c:v>0.57024793388429751</c:v>
                </c:pt>
                <c:pt idx="5">
                  <c:v>0.55300000000000005</c:v>
                </c:pt>
                <c:pt idx="6">
                  <c:v>0.48199999999999998</c:v>
                </c:pt>
                <c:pt idx="7">
                  <c:v>0.66700000000000004</c:v>
                </c:pt>
                <c:pt idx="8">
                  <c:v>0.69399999999999995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7AD1-4B4B-B4D8-CCFCE59345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87719288"/>
        <c:axId val="-1987716808"/>
      </c:barChart>
      <c:lineChart>
        <c:grouping val="standard"/>
        <c:varyColors val="0"/>
        <c:ser>
          <c:idx val="1"/>
          <c:order val="1"/>
          <c:tx>
            <c:v>Healthy People 2030 National Target = 42.4%</c:v>
          </c:tx>
          <c:spPr>
            <a:ln w="12700" cmpd="sng"/>
          </c:spPr>
          <c:marker>
            <c:symbol val="none"/>
          </c:marker>
          <c:cat>
            <c:numRef>
              <c:f>Performance_Measures!$C$1:$F$1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Performance_Measures!$L$3:$T$3</c:f>
              <c:numCache>
                <c:formatCode>0.0%</c:formatCode>
                <c:ptCount val="9"/>
                <c:pt idx="0">
                  <c:v>0.42399999999999999</c:v>
                </c:pt>
                <c:pt idx="1">
                  <c:v>0.42399999999999999</c:v>
                </c:pt>
                <c:pt idx="2">
                  <c:v>0.42399999999999999</c:v>
                </c:pt>
                <c:pt idx="3">
                  <c:v>0.42399999999999999</c:v>
                </c:pt>
                <c:pt idx="4">
                  <c:v>0.42399999999999999</c:v>
                </c:pt>
                <c:pt idx="5">
                  <c:v>0.42399999999999999</c:v>
                </c:pt>
                <c:pt idx="6">
                  <c:v>0.42399999999999999</c:v>
                </c:pt>
                <c:pt idx="7">
                  <c:v>0.42399999999999999</c:v>
                </c:pt>
                <c:pt idx="8">
                  <c:v>0.42399999999999999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7AD1-4B4B-B4D8-CCFCE59345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987719288"/>
        <c:axId val="-1987716808"/>
      </c:lineChart>
      <c:catAx>
        <c:axId val="-1987719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-1987716808"/>
        <c:crosses val="autoZero"/>
        <c:auto val="1"/>
        <c:lblAlgn val="ctr"/>
        <c:lblOffset val="100"/>
        <c:noMultiLvlLbl val="0"/>
      </c:catAx>
      <c:valAx>
        <c:axId val="-1987716808"/>
        <c:scaling>
          <c:orientation val="minMax"/>
          <c:max val="1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sz="1000" b="1" i="0" u="none" strike="noStrike" kern="1200" baseline="0"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Percentage of Home Visiting Clients Reported as Breastfeeding</a:t>
                </a:r>
              </a:p>
            </c:rich>
          </c:tx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-1987719288"/>
        <c:crosses val="autoZero"/>
        <c:crossBetween val="between"/>
      </c:valAx>
    </c:plotArea>
    <c:legend>
      <c:legendPos val="b"/>
      <c:legendEntry>
        <c:idx val="0"/>
        <c:delete val="1"/>
      </c:legendEntry>
      <c:overlay val="0"/>
      <c:txPr>
        <a:bodyPr/>
        <a:lstStyle/>
        <a:p>
          <a:pPr>
            <a:defRPr b="1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Depression Screening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C677-9445-B063-3B74DF20518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3-C677-9445-B063-3B74DF20518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C677-9445-B063-3B74DF205186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C677-9445-B063-3B74DF205186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9-C677-9445-B063-3B74DF205186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B-C677-9445-B063-3B74DF205186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</c:spPr>
            <c:extLst>
              <c:ext xmlns:c16="http://schemas.microsoft.com/office/drawing/2014/chart" uri="{C3380CC4-5D6E-409C-BE32-E72D297353CC}">
                <c16:uniqueId val="{0000000D-C677-9445-B063-3B74DF205186}"/>
              </c:ext>
            </c:extLst>
          </c:dPt>
          <c:dPt>
            <c:idx val="8"/>
            <c:invertIfNegative val="0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F-C677-9445-B063-3B74DF205186}"/>
              </c:ext>
            </c:extLst>
          </c:dPt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>
                    <a:latin typeface="Times New Roman"/>
                    <a:cs typeface="Times New Roman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Performance_Measures!$C$1:$K$1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Performance_Measures!$C$4:$K$4</c:f>
              <c:numCache>
                <c:formatCode>0.0%</c:formatCode>
                <c:ptCount val="9"/>
                <c:pt idx="0">
                  <c:v>0.95299999999999996</c:v>
                </c:pt>
                <c:pt idx="1">
                  <c:v>0.89</c:v>
                </c:pt>
                <c:pt idx="2">
                  <c:v>0.92600000000000005</c:v>
                </c:pt>
                <c:pt idx="3">
                  <c:v>0.83644859813084116</c:v>
                </c:pt>
                <c:pt idx="4">
                  <c:v>0.88127853881278539</c:v>
                </c:pt>
                <c:pt idx="5">
                  <c:v>0.83899999999999997</c:v>
                </c:pt>
                <c:pt idx="6">
                  <c:v>0.80900000000000005</c:v>
                </c:pt>
                <c:pt idx="7">
                  <c:v>0.85499999999999998</c:v>
                </c:pt>
                <c:pt idx="8">
                  <c:v>0.879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C677-9445-B063-3B74DF2051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87895880"/>
        <c:axId val="-1987919960"/>
      </c:barChart>
      <c:catAx>
        <c:axId val="-1987895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-1987919960"/>
        <c:crosses val="autoZero"/>
        <c:auto val="1"/>
        <c:lblAlgn val="ctr"/>
        <c:lblOffset val="100"/>
        <c:noMultiLvlLbl val="0"/>
      </c:catAx>
      <c:valAx>
        <c:axId val="-1987919960"/>
        <c:scaling>
          <c:orientation val="minMax"/>
          <c:max val="1"/>
          <c:min val="0"/>
        </c:scaling>
        <c:delete val="0"/>
        <c:axPos val="l"/>
        <c:title>
          <c:tx>
            <c:rich>
              <a:bodyPr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Percentage of Home Visiting Clients Screened  for Depression</a:t>
                </a:r>
              </a:p>
            </c:rich>
          </c:tx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-19878958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Well-Child Visit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1-118F-6C4B-8E43-C0733A2B935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3-118F-6C4B-8E43-C0733A2B935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118F-6C4B-8E43-C0733A2B935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118F-6C4B-8E43-C0733A2B9357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9-118F-6C4B-8E43-C0733A2B9357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B-118F-6C4B-8E43-C0733A2B9357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</c:spPr>
            <c:extLst>
              <c:ext xmlns:c16="http://schemas.microsoft.com/office/drawing/2014/chart" uri="{C3380CC4-5D6E-409C-BE32-E72D297353CC}">
                <c16:uniqueId val="{0000000D-118F-6C4B-8E43-C0733A2B9357}"/>
              </c:ext>
            </c:extLst>
          </c:dPt>
          <c:dPt>
            <c:idx val="8"/>
            <c:invertIfNegative val="0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F-118F-6C4B-8E43-C0733A2B9357}"/>
              </c:ext>
            </c:extLst>
          </c:dPt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>
                    <a:latin typeface="Times New Roman"/>
                    <a:cs typeface="Times New Roman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Performance_Measures!$C$1:$K$1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Performance_Measures!$C$5:$K$5</c:f>
              <c:numCache>
                <c:formatCode>0.0%</c:formatCode>
                <c:ptCount val="9"/>
                <c:pt idx="0">
                  <c:v>0.76200000000000001</c:v>
                </c:pt>
                <c:pt idx="1">
                  <c:v>0.71699999999999997</c:v>
                </c:pt>
                <c:pt idx="2">
                  <c:v>0.747</c:v>
                </c:pt>
                <c:pt idx="3">
                  <c:v>0.73129251700680276</c:v>
                </c:pt>
                <c:pt idx="4">
                  <c:v>0.83015597920277295</c:v>
                </c:pt>
                <c:pt idx="5">
                  <c:v>0.76600000000000001</c:v>
                </c:pt>
                <c:pt idx="6">
                  <c:v>0.621</c:v>
                </c:pt>
                <c:pt idx="7">
                  <c:v>0.72899999999999998</c:v>
                </c:pt>
                <c:pt idx="8">
                  <c:v>0.77700000000000002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118F-6C4B-8E43-C0733A2B93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87929800"/>
        <c:axId val="-1987932728"/>
      </c:barChart>
      <c:catAx>
        <c:axId val="-1987929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-1987932728"/>
        <c:crosses val="autoZero"/>
        <c:auto val="1"/>
        <c:lblAlgn val="ctr"/>
        <c:lblOffset val="100"/>
        <c:noMultiLvlLbl val="0"/>
      </c:catAx>
      <c:valAx>
        <c:axId val="-1987932728"/>
        <c:scaling>
          <c:orientation val="minMax"/>
          <c:max val="1"/>
          <c:min val="0"/>
        </c:scaling>
        <c:delete val="0"/>
        <c:axPos val="l"/>
        <c:title>
          <c:tx>
            <c:rich>
              <a:bodyPr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Percentaeg of Index Children with Age-Appropriate Well-Child Visits</a:t>
                </a:r>
              </a:p>
            </c:rich>
          </c:tx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0">
                <a:latin typeface="Times New Roman"/>
                <a:cs typeface="Times New Roman"/>
              </a:defRPr>
            </a:pPr>
            <a:endParaRPr lang="en-US"/>
          </a:p>
        </c:txPr>
        <c:crossAx val="-19879298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E82747-E163-8247-849D-FEB57EED1877}" type="datetimeFigureOut">
              <a:rPr lang="en-US" smtClean="0"/>
              <a:t>1/7/26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58502D-3CD0-1C43-B581-704BA8132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473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58502D-3CD0-1C43-B581-704BA8132E5D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A7E7-BFD0-7046-98D6-5B63D0C19EAD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6D0B0-16AC-4F46-9F84-646D7908A5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A7E7-BFD0-7046-98D6-5B63D0C19EAD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6D0B0-16AC-4F46-9F84-646D7908A5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A7E7-BFD0-7046-98D6-5B63D0C19EAD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6D0B0-16AC-4F46-9F84-646D7908A5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A7E7-BFD0-7046-98D6-5B63D0C19EAD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6D0B0-16AC-4F46-9F84-646D7908A5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A7E7-BFD0-7046-98D6-5B63D0C19EAD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6D0B0-16AC-4F46-9F84-646D7908A5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A7E7-BFD0-7046-98D6-5B63D0C19EAD}" type="datetimeFigureOut">
              <a:rPr lang="en-US" smtClean="0"/>
              <a:t>1/7/26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6D0B0-16AC-4F46-9F84-646D7908A5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A7E7-BFD0-7046-98D6-5B63D0C19EAD}" type="datetimeFigureOut">
              <a:rPr lang="en-US" smtClean="0"/>
              <a:t>1/7/26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6D0B0-16AC-4F46-9F84-646D7908A5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A7E7-BFD0-7046-98D6-5B63D0C19EAD}" type="datetimeFigureOut">
              <a:rPr lang="en-US" smtClean="0"/>
              <a:t>1/7/26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6D0B0-16AC-4F46-9F84-646D7908A5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A7E7-BFD0-7046-98D6-5B63D0C19EAD}" type="datetimeFigureOut">
              <a:rPr lang="en-US" smtClean="0"/>
              <a:t>1/7/26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6D0B0-16AC-4F46-9F84-646D7908A5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A7E7-BFD0-7046-98D6-5B63D0C19EAD}" type="datetimeFigureOut">
              <a:rPr lang="en-US" smtClean="0"/>
              <a:t>1/7/26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6D0B0-16AC-4F46-9F84-646D7908A5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A7E7-BFD0-7046-98D6-5B63D0C19EAD}" type="datetimeFigureOut">
              <a:rPr lang="en-US" smtClean="0"/>
              <a:t>1/7/26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6D0B0-16AC-4F46-9F84-646D7908A5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6A7E7-BFD0-7046-98D6-5B63D0C19EAD}" type="datetimeFigureOut">
              <a:rPr lang="en-US" smtClean="0"/>
              <a:t>1/7/26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6D0B0-16AC-4F46-9F84-646D7908A55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228600"/>
            <a:ext cx="8686800" cy="6400800"/>
          </a:xfrm>
          <a:prstGeom prst="rect">
            <a:avLst/>
          </a:prstGeom>
          <a:gradFill flip="none" rotWithShape="1">
            <a:gsLst>
              <a:gs pos="25000">
                <a:schemeClr val="bg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1" y="2130425"/>
            <a:ext cx="8686800" cy="1470025"/>
          </a:xfrm>
        </p:spPr>
        <p:txBody>
          <a:bodyPr>
            <a:noAutofit/>
          </a:bodyPr>
          <a:lstStyle/>
          <a:p>
            <a:r>
              <a:rPr 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Delaware MIECHV Program</a:t>
            </a:r>
            <a:br>
              <a:rPr 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1" y="3886200"/>
            <a:ext cx="8686799" cy="1752600"/>
          </a:xfrm>
        </p:spPr>
        <p:txBody>
          <a:bodyPr>
            <a:normAutofit/>
          </a:bodyPr>
          <a:lstStyle/>
          <a:p>
            <a:r>
              <a:rPr lang="en-US" sz="25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Vik</a:t>
            </a:r>
            <a:r>
              <a:rPr lang="en-US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Vishnubhakta</a:t>
            </a:r>
            <a:br>
              <a:rPr lang="en-US" sz="2500" dirty="0">
                <a:solidFill>
                  <a:schemeClr val="tx1"/>
                </a:solidFill>
                <a:effectLst/>
                <a:latin typeface="Arial"/>
                <a:cs typeface="Arial"/>
              </a:rPr>
            </a:br>
            <a:br>
              <a:rPr lang="en-US" sz="2500" dirty="0">
                <a:solidFill>
                  <a:schemeClr val="tx1"/>
                </a:solidFill>
                <a:effectLst/>
                <a:latin typeface="Arial"/>
                <a:cs typeface="Arial"/>
              </a:rPr>
            </a:br>
            <a:endParaRPr lang="en-US" sz="2500" dirty="0">
              <a:solidFill>
                <a:schemeClr val="tx1"/>
              </a:solidFill>
              <a:effectLst/>
              <a:latin typeface="Arial"/>
              <a:cs typeface="Arial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77175" y="5928473"/>
            <a:ext cx="36576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latin typeface="Calibri"/>
              </a:rPr>
              <a:t>FORWARD CONSULTANTS</a:t>
            </a:r>
          </a:p>
        </p:txBody>
      </p:sp>
      <p:pic>
        <p:nvPicPr>
          <p:cNvPr id="8" name="Picture 7" descr="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3768" y="5928473"/>
            <a:ext cx="673407" cy="457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46816" y="-82344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706F1B-40D6-837F-75F4-E74F15320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F84D770-8108-F90C-EBD4-E325B62D70FA}"/>
              </a:ext>
            </a:extLst>
          </p:cNvPr>
          <p:cNvSpPr/>
          <p:nvPr/>
        </p:nvSpPr>
        <p:spPr>
          <a:xfrm>
            <a:off x="91440" y="91440"/>
            <a:ext cx="8961120" cy="9144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BF2FB9-23E5-A625-98D1-198448887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90086"/>
            <a:ext cx="8961120" cy="915754"/>
          </a:xfrm>
        </p:spPr>
        <p:txBody>
          <a:bodyPr>
            <a:noAutofit/>
          </a:bodyPr>
          <a:lstStyle/>
          <a:p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Benchmark 1: Maternal and Newborn Health</a:t>
            </a:r>
            <a:endParaRPr lang="en-US" sz="3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346F17-D6D6-8D03-8725-FE8BD90F3303}"/>
              </a:ext>
            </a:extLst>
          </p:cNvPr>
          <p:cNvSpPr txBox="1"/>
          <p:nvPr/>
        </p:nvSpPr>
        <p:spPr>
          <a:xfrm>
            <a:off x="8107843" y="30425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B52088EE-2E64-8847-8B08-106B5D0DB3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9028683"/>
              </p:ext>
            </p:extLst>
          </p:nvPr>
        </p:nvGraphicFramePr>
        <p:xfrm>
          <a:off x="91440" y="1180172"/>
          <a:ext cx="896112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C57BFAC-B74F-874B-834C-82224DC66A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8706756"/>
              </p:ext>
            </p:extLst>
          </p:nvPr>
        </p:nvGraphicFramePr>
        <p:xfrm>
          <a:off x="91440" y="4023360"/>
          <a:ext cx="896112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20874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AEDAD-8132-DD09-D803-8D4790AB0A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4C87028-E21D-3D09-ADA3-AE0C4CE6BD0D}"/>
              </a:ext>
            </a:extLst>
          </p:cNvPr>
          <p:cNvSpPr/>
          <p:nvPr/>
        </p:nvSpPr>
        <p:spPr>
          <a:xfrm>
            <a:off x="91440" y="91440"/>
            <a:ext cx="8961120" cy="9144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970133-FAD1-A478-1BA1-F030AB6E5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90086"/>
            <a:ext cx="8961120" cy="915754"/>
          </a:xfrm>
        </p:spPr>
        <p:txBody>
          <a:bodyPr>
            <a:noAutofit/>
          </a:bodyPr>
          <a:lstStyle/>
          <a:p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Benchmark 1: Maternal and Newborn Health</a:t>
            </a:r>
            <a:endParaRPr lang="en-US" sz="3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FB446D-6082-79F6-61B4-6E3AAA87D31F}"/>
              </a:ext>
            </a:extLst>
          </p:cNvPr>
          <p:cNvSpPr txBox="1"/>
          <p:nvPr/>
        </p:nvSpPr>
        <p:spPr>
          <a:xfrm>
            <a:off x="8107843" y="30425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7CB5640-7652-834E-8CAF-29815975FE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1584347"/>
              </p:ext>
            </p:extLst>
          </p:nvPr>
        </p:nvGraphicFramePr>
        <p:xfrm>
          <a:off x="91440" y="1143000"/>
          <a:ext cx="896112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6A3CA2D-F399-A745-9BCC-921C5D990E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3101809"/>
              </p:ext>
            </p:extLst>
          </p:nvPr>
        </p:nvGraphicFramePr>
        <p:xfrm>
          <a:off x="91440" y="4023360"/>
          <a:ext cx="896112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04031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C5F302-4904-3B06-6ECC-0D3F1CA2A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620A804-F510-85FF-946E-E544FCA8A947}"/>
              </a:ext>
            </a:extLst>
          </p:cNvPr>
          <p:cNvSpPr/>
          <p:nvPr/>
        </p:nvSpPr>
        <p:spPr>
          <a:xfrm>
            <a:off x="91440" y="91440"/>
            <a:ext cx="8961120" cy="9144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3E0F91-3FFF-9E19-74F5-1CF918B9A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90086"/>
            <a:ext cx="8961120" cy="915754"/>
          </a:xfrm>
        </p:spPr>
        <p:txBody>
          <a:bodyPr>
            <a:noAutofit/>
          </a:bodyPr>
          <a:lstStyle/>
          <a:p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Benchmark 2: Child Injuries, Abuse, Neglect, and Maltreatment and ED Visits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D42F91-DC3D-CC97-F0FE-BE4A5980732C}"/>
              </a:ext>
            </a:extLst>
          </p:cNvPr>
          <p:cNvSpPr txBox="1"/>
          <p:nvPr/>
        </p:nvSpPr>
        <p:spPr>
          <a:xfrm>
            <a:off x="8107843" y="30425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1B048DC1-9BBA-454D-81A2-A0C4838AA2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95307506"/>
              </p:ext>
            </p:extLst>
          </p:nvPr>
        </p:nvGraphicFramePr>
        <p:xfrm>
          <a:off x="91440" y="1143000"/>
          <a:ext cx="896112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F720BCA-6522-5F24-4411-1902A0575F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1075345"/>
              </p:ext>
            </p:extLst>
          </p:nvPr>
        </p:nvGraphicFramePr>
        <p:xfrm>
          <a:off x="91440" y="4023360"/>
          <a:ext cx="896112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116611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B239DB-0D31-2292-505C-0CCAD7BF2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8D099C2-46A5-8A49-7EFE-169C5F3A320D}"/>
              </a:ext>
            </a:extLst>
          </p:cNvPr>
          <p:cNvSpPr/>
          <p:nvPr/>
        </p:nvSpPr>
        <p:spPr>
          <a:xfrm>
            <a:off x="91440" y="91440"/>
            <a:ext cx="8961120" cy="9144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DCBF1E-FF9A-8CC2-1470-8ED309EC2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90086"/>
            <a:ext cx="8961120" cy="915754"/>
          </a:xfrm>
        </p:spPr>
        <p:txBody>
          <a:bodyPr>
            <a:noAutofit/>
          </a:bodyPr>
          <a:lstStyle/>
          <a:p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Benchmark 2: Child Injuries, Abuse, Neglect, and Maltreatment and ED Visits</a:t>
            </a:r>
            <a:endParaRPr lang="en-US" sz="3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EE2A7C-0E36-5927-1FC5-AB4BACB2EB5E}"/>
              </a:ext>
            </a:extLst>
          </p:cNvPr>
          <p:cNvSpPr txBox="1"/>
          <p:nvPr/>
        </p:nvSpPr>
        <p:spPr>
          <a:xfrm>
            <a:off x="8107843" y="30425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BA688B5-1C54-2A4A-8545-DA7D6CF39D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5288347"/>
              </p:ext>
            </p:extLst>
          </p:nvPr>
        </p:nvGraphicFramePr>
        <p:xfrm>
          <a:off x="91440" y="1188720"/>
          <a:ext cx="896112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3772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9F56B-5987-B8FA-3863-0582157E5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EE8A44-5364-D7EC-E7E9-32B7C5989D43}"/>
              </a:ext>
            </a:extLst>
          </p:cNvPr>
          <p:cNvSpPr/>
          <p:nvPr/>
        </p:nvSpPr>
        <p:spPr>
          <a:xfrm>
            <a:off x="91440" y="91440"/>
            <a:ext cx="8961120" cy="9144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1FC181-FA1B-133F-C1FF-5C87102B2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90086"/>
            <a:ext cx="8961120" cy="915754"/>
          </a:xfrm>
        </p:spPr>
        <p:txBody>
          <a:bodyPr>
            <a:noAutofit/>
          </a:bodyPr>
          <a:lstStyle/>
          <a:p>
            <a:r>
              <a:rPr lang="en-US" sz="3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Benchmark 3: School Readiness and Achievement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1A42A3-A145-D517-80AF-DC5E336D8F44}"/>
              </a:ext>
            </a:extLst>
          </p:cNvPr>
          <p:cNvSpPr txBox="1"/>
          <p:nvPr/>
        </p:nvSpPr>
        <p:spPr>
          <a:xfrm>
            <a:off x="8107843" y="30425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917E954-E998-AD45-A360-318FAEB4D2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7059191"/>
              </p:ext>
            </p:extLst>
          </p:nvPr>
        </p:nvGraphicFramePr>
        <p:xfrm>
          <a:off x="91440" y="1188719"/>
          <a:ext cx="896112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38EFB79E-ED26-0047-B3E9-C3536A9E78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7103161"/>
              </p:ext>
            </p:extLst>
          </p:nvPr>
        </p:nvGraphicFramePr>
        <p:xfrm>
          <a:off x="91440" y="4023360"/>
          <a:ext cx="896112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41387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E4341-0007-86AF-2163-1494A5E17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4C102DB-E631-1E1D-A9D8-15F538696004}"/>
              </a:ext>
            </a:extLst>
          </p:cNvPr>
          <p:cNvSpPr/>
          <p:nvPr/>
        </p:nvSpPr>
        <p:spPr>
          <a:xfrm>
            <a:off x="91440" y="91440"/>
            <a:ext cx="8961120" cy="9144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30A619-F354-09A2-81D1-9865067CE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90086"/>
            <a:ext cx="8961120" cy="915754"/>
          </a:xfrm>
        </p:spPr>
        <p:txBody>
          <a:bodyPr>
            <a:noAutofit/>
          </a:bodyPr>
          <a:lstStyle/>
          <a:p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Benchmark 3: School Readiness and Achievement</a:t>
            </a:r>
            <a:endParaRPr lang="en-US" sz="3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6C2E90-EF8C-F460-1590-B94884236ABE}"/>
              </a:ext>
            </a:extLst>
          </p:cNvPr>
          <p:cNvSpPr txBox="1"/>
          <p:nvPr/>
        </p:nvSpPr>
        <p:spPr>
          <a:xfrm>
            <a:off x="8107843" y="30425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BB2E601-6EBA-4A41-A639-BF9F06E2AA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3388310"/>
              </p:ext>
            </p:extLst>
          </p:nvPr>
        </p:nvGraphicFramePr>
        <p:xfrm>
          <a:off x="91439" y="1205816"/>
          <a:ext cx="896112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81526EC-6A01-8C4B-BE2D-2CF145A011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6400533"/>
              </p:ext>
            </p:extLst>
          </p:nvPr>
        </p:nvGraphicFramePr>
        <p:xfrm>
          <a:off x="91439" y="3949016"/>
          <a:ext cx="896111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996544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405D5-891A-91C3-B981-89AA84C89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F323793-4305-505D-B5A3-9312571D75D4}"/>
              </a:ext>
            </a:extLst>
          </p:cNvPr>
          <p:cNvSpPr/>
          <p:nvPr/>
        </p:nvSpPr>
        <p:spPr>
          <a:xfrm>
            <a:off x="91440" y="91440"/>
            <a:ext cx="8961120" cy="9144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EB1A1C-0522-AE75-46E6-AE1F99B37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90086"/>
            <a:ext cx="8961120" cy="915754"/>
          </a:xfrm>
        </p:spPr>
        <p:txBody>
          <a:bodyPr>
            <a:noAutofit/>
          </a:bodyPr>
          <a:lstStyle/>
          <a:p>
            <a:r>
              <a:rPr lang="en-US" sz="3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Benchmar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4: Crime or Domestic Violence</a:t>
            </a:r>
            <a:endParaRPr lang="en-US" sz="3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266E13-D2E2-23BC-2DBC-B4F1B2E3A4D2}"/>
              </a:ext>
            </a:extLst>
          </p:cNvPr>
          <p:cNvSpPr txBox="1"/>
          <p:nvPr/>
        </p:nvSpPr>
        <p:spPr>
          <a:xfrm>
            <a:off x="8107843" y="30425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D627829-1694-4B41-9D56-0C12241234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97913654"/>
              </p:ext>
            </p:extLst>
          </p:nvPr>
        </p:nvGraphicFramePr>
        <p:xfrm>
          <a:off x="91439" y="1280160"/>
          <a:ext cx="896111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401483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9C39A-D043-4A74-4A07-547788759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8010890-9C0D-5739-FBEC-E9522FB6A112}"/>
              </a:ext>
            </a:extLst>
          </p:cNvPr>
          <p:cNvSpPr/>
          <p:nvPr/>
        </p:nvSpPr>
        <p:spPr>
          <a:xfrm>
            <a:off x="91440" y="91440"/>
            <a:ext cx="8961120" cy="9144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EE7247-8E7E-88EE-8F46-5EBA4ED34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90086"/>
            <a:ext cx="8961120" cy="915754"/>
          </a:xfrm>
        </p:spPr>
        <p:txBody>
          <a:bodyPr>
            <a:noAutofit/>
          </a:bodyPr>
          <a:lstStyle/>
          <a:p>
            <a:r>
              <a:rPr lang="en-US" sz="3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Benchmar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5: Family Economic Self-Sufficiency</a:t>
            </a:r>
            <a:endParaRPr lang="en-US" sz="3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937831-E8D3-F00C-BA70-49623FE77EEA}"/>
              </a:ext>
            </a:extLst>
          </p:cNvPr>
          <p:cNvSpPr txBox="1"/>
          <p:nvPr/>
        </p:nvSpPr>
        <p:spPr>
          <a:xfrm>
            <a:off x="8107843" y="30425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3AA703A-C1F7-7CEF-8EFB-B33ECBB1F4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5140573"/>
              </p:ext>
            </p:extLst>
          </p:nvPr>
        </p:nvGraphicFramePr>
        <p:xfrm>
          <a:off x="91443" y="1143000"/>
          <a:ext cx="8961117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D94DDC01-6028-3ED6-935C-8808BF939A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0515155"/>
              </p:ext>
            </p:extLst>
          </p:nvPr>
        </p:nvGraphicFramePr>
        <p:xfrm>
          <a:off x="91443" y="4023360"/>
          <a:ext cx="8961117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472373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85CCD-A764-C811-51F9-A407285DD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F186C9D-24ED-4CB7-683F-4DBDB23D2D80}"/>
              </a:ext>
            </a:extLst>
          </p:cNvPr>
          <p:cNvSpPr/>
          <p:nvPr/>
        </p:nvSpPr>
        <p:spPr>
          <a:xfrm>
            <a:off x="91440" y="91440"/>
            <a:ext cx="8961120" cy="9144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3438FC-DE9E-FADC-5F04-90C48A780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90086"/>
            <a:ext cx="8961120" cy="915754"/>
          </a:xfrm>
        </p:spPr>
        <p:txBody>
          <a:bodyPr>
            <a:noAutofit/>
          </a:bodyPr>
          <a:lstStyle/>
          <a:p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Benchmark 6: Coordination and Referrals for Other Community Resources and Supports</a:t>
            </a:r>
            <a:endParaRPr lang="en-US" sz="3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99AE4B-A1BF-E361-D203-7931A47ADC45}"/>
              </a:ext>
            </a:extLst>
          </p:cNvPr>
          <p:cNvSpPr txBox="1"/>
          <p:nvPr/>
        </p:nvSpPr>
        <p:spPr>
          <a:xfrm>
            <a:off x="8107843" y="30425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9D414CA-C4EC-DD4A-815C-A88AED289C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2162520"/>
              </p:ext>
            </p:extLst>
          </p:nvPr>
        </p:nvGraphicFramePr>
        <p:xfrm>
          <a:off x="91440" y="1169838"/>
          <a:ext cx="8961117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E7EF997-8D68-B82E-820F-A6AD1138AA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24279120"/>
              </p:ext>
            </p:extLst>
          </p:nvPr>
        </p:nvGraphicFramePr>
        <p:xfrm>
          <a:off x="91439" y="4023360"/>
          <a:ext cx="8961117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109028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67C6C7-21AF-600A-0610-9FF5906114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E23B39E-21B4-E106-BA2C-36158A731719}"/>
              </a:ext>
            </a:extLst>
          </p:cNvPr>
          <p:cNvSpPr/>
          <p:nvPr/>
        </p:nvSpPr>
        <p:spPr>
          <a:xfrm>
            <a:off x="91440" y="91440"/>
            <a:ext cx="8961120" cy="9144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74E046-8FCA-9C78-C228-5053E046C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90086"/>
            <a:ext cx="8961120" cy="915754"/>
          </a:xfrm>
        </p:spPr>
        <p:txBody>
          <a:bodyPr>
            <a:noAutofit/>
          </a:bodyPr>
          <a:lstStyle/>
          <a:p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Benchmark 6: Coordination and Referrals for Other Community Resources and Supports</a:t>
            </a:r>
            <a:endParaRPr lang="en-US" sz="3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DEB361-AA9A-14E9-5C0B-7C8AA35F3DFF}"/>
              </a:ext>
            </a:extLst>
          </p:cNvPr>
          <p:cNvSpPr txBox="1"/>
          <p:nvPr/>
        </p:nvSpPr>
        <p:spPr>
          <a:xfrm>
            <a:off x="8107843" y="30425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19AF67A2-4231-024F-B31A-5887B60CB7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7438456"/>
              </p:ext>
            </p:extLst>
          </p:nvPr>
        </p:nvGraphicFramePr>
        <p:xfrm>
          <a:off x="91443" y="1169838"/>
          <a:ext cx="8961117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9310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" y="182880"/>
            <a:ext cx="8961120" cy="9144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" y="181526"/>
            <a:ext cx="8961120" cy="915754"/>
          </a:xfrm>
        </p:spPr>
        <p:txBody>
          <a:bodyPr>
            <a:noAutofit/>
          </a:bodyPr>
          <a:lstStyle/>
          <a:p>
            <a:r>
              <a:rPr lang="en-US" sz="3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188720"/>
            <a:ext cx="8961120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Selected Demographic Indicators (FY 2025).</a:t>
            </a:r>
          </a:p>
          <a:p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Benchmarks and Performance Measures.</a:t>
            </a:r>
          </a:p>
          <a:p>
            <a:pPr marL="0" indent="0">
              <a:buNone/>
            </a:pP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Continuous Quality Improvement (CQI) Initiatives.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LIAs, chime in and share!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07843" y="30425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7397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5CBDF7-006E-BA2E-F846-590B56C98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6D89107-5CE0-081E-D6EB-2471DEFA2B71}"/>
              </a:ext>
            </a:extLst>
          </p:cNvPr>
          <p:cNvSpPr/>
          <p:nvPr/>
        </p:nvSpPr>
        <p:spPr>
          <a:xfrm>
            <a:off x="91440" y="182880"/>
            <a:ext cx="8961120" cy="9144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4CC533-0AB9-B6A0-72D5-2629F0998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181526"/>
            <a:ext cx="8961120" cy="915754"/>
          </a:xfrm>
        </p:spPr>
        <p:txBody>
          <a:bodyPr>
            <a:noAutofit/>
          </a:bodyPr>
          <a:lstStyle/>
          <a:p>
            <a:r>
              <a:rPr lang="en-US" sz="3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Continuous Quality Improvement Initiatives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8C111-1305-D276-7CDF-CC4EE7FB7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" y="1188720"/>
            <a:ext cx="8961120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Thanks to all of the MIECHV home visitors and field supervisors for sending CQI data and updates on a monthly basis.</a:t>
            </a:r>
          </a:p>
          <a:p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 NCC: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Improving Visit Frequency</a:t>
            </a:r>
          </a:p>
          <a:p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 Polytech: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Reducing No-Shows</a:t>
            </a:r>
          </a:p>
          <a:p>
            <a:pPr marL="0" indent="0">
              <a:buNone/>
            </a:pP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 DECC: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Improving Client Engagement and Retention</a:t>
            </a:r>
          </a:p>
          <a:p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HFD: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Family Engagement (previously Service Level Progression and Successful Early Completion)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5413167-2B68-C0B4-4B0F-A8D44B4B3E83}"/>
              </a:ext>
            </a:extLst>
          </p:cNvPr>
          <p:cNvSpPr txBox="1"/>
          <p:nvPr/>
        </p:nvSpPr>
        <p:spPr>
          <a:xfrm>
            <a:off x="8107843" y="30425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0408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1440" y="1097280"/>
            <a:ext cx="914400" cy="5486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" y="91440"/>
            <a:ext cx="8961120" cy="9144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3792" y="1097280"/>
            <a:ext cx="7988768" cy="5486400"/>
          </a:xfrm>
        </p:spPr>
        <p:txBody>
          <a:bodyPr>
            <a:normAutofit/>
          </a:bodyPr>
          <a:lstStyle/>
          <a:p>
            <a:endParaRPr lang="en-US" sz="2500" dirty="0">
              <a:effectLst/>
              <a:latin typeface="Arial"/>
              <a:cs typeface="Arial"/>
            </a:endParaRPr>
          </a:p>
          <a:p>
            <a:pPr algn="ctr">
              <a:buNone/>
            </a:pPr>
            <a:endParaRPr lang="en-US" sz="3500" dirty="0">
              <a:effectLst/>
              <a:latin typeface="Arial"/>
              <a:cs typeface="Arial"/>
            </a:endParaRPr>
          </a:p>
          <a:p>
            <a:pPr algn="ctr">
              <a:buNone/>
            </a:pPr>
            <a:endParaRPr lang="en-US" sz="3500" dirty="0">
              <a:effectLst/>
              <a:latin typeface="Arial"/>
              <a:cs typeface="Arial"/>
            </a:endParaRPr>
          </a:p>
          <a:p>
            <a:pPr algn="ctr">
              <a:buNone/>
            </a:pPr>
            <a:r>
              <a:rPr lang="en-US" sz="6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  <a:p>
            <a:pPr lvl="1">
              <a:buNone/>
            </a:pPr>
            <a:endParaRPr lang="en-US" sz="2500" dirty="0">
              <a:effectLst/>
              <a:latin typeface="Arial"/>
              <a:cs typeface="Arial"/>
            </a:endParaRPr>
          </a:p>
          <a:p>
            <a:pPr lvl="1"/>
            <a:endParaRPr lang="en-US" sz="2100" dirty="0">
              <a:effectLst/>
              <a:latin typeface="Arial"/>
              <a:cs typeface="Arial"/>
            </a:endParaRPr>
          </a:p>
          <a:p>
            <a:pPr lvl="1"/>
            <a:endParaRPr lang="en-US" sz="2100" dirty="0">
              <a:effectLst/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A6388A-2039-870F-7795-C5B226D99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690D6C1-BF33-DB1B-A040-5A8B74D757C2}"/>
              </a:ext>
            </a:extLst>
          </p:cNvPr>
          <p:cNvSpPr/>
          <p:nvPr/>
        </p:nvSpPr>
        <p:spPr>
          <a:xfrm>
            <a:off x="91440" y="182880"/>
            <a:ext cx="8961120" cy="9144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734F20-3CC1-9098-30B8-A20795CF3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181526"/>
            <a:ext cx="8961120" cy="915754"/>
          </a:xfrm>
        </p:spPr>
        <p:txBody>
          <a:bodyPr>
            <a:noAutofit/>
          </a:bodyPr>
          <a:lstStyle/>
          <a:p>
            <a:r>
              <a:rPr lang="en-US" sz="3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Executive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4966D-6575-DA68-7B37-458358D11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" y="1188720"/>
            <a:ext cx="8961120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MIECHV LIAs tend to report 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consistent data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fiscal year.</a:t>
            </a:r>
          </a:p>
          <a:p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 time, the 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counts (and percentages) of “unknowns” in the dataset has decreased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this is due to improved reporting and quality assurance efforts.</a:t>
            </a:r>
          </a:p>
          <a:p>
            <a:pPr marL="0" indent="0">
              <a:buNone/>
            </a:pP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MIECHV LIAs have generally 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fared well on the six benchmarks and 19 constituent performance measures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Breastfeeding Duration lags but has improved.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Reported referrals, which are based on small counts, can always be improved via quality assurance.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D5F7A6-983B-453A-55D1-0F42458B41E3}"/>
              </a:ext>
            </a:extLst>
          </p:cNvPr>
          <p:cNvSpPr txBox="1"/>
          <p:nvPr/>
        </p:nvSpPr>
        <p:spPr>
          <a:xfrm>
            <a:off x="8107843" y="30425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873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CBBA5B-A2CC-F3BD-49B7-41EE10E25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19D767A-5161-61CB-C5BE-7C8CE3ADD6DB}"/>
              </a:ext>
            </a:extLst>
          </p:cNvPr>
          <p:cNvSpPr/>
          <p:nvPr/>
        </p:nvSpPr>
        <p:spPr>
          <a:xfrm>
            <a:off x="91440" y="182880"/>
            <a:ext cx="8961120" cy="9144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37407A-F2E5-B06F-3692-1ADFB25ED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181526"/>
            <a:ext cx="8961120" cy="915754"/>
          </a:xfrm>
        </p:spPr>
        <p:txBody>
          <a:bodyPr>
            <a:noAutofit/>
          </a:bodyPr>
          <a:lstStyle/>
          <a:p>
            <a:r>
              <a:rPr lang="en-US" sz="3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Age of Enrollees (FY 2025)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6DEBB0-2CB2-140C-5B15-102AD7F653C0}"/>
              </a:ext>
            </a:extLst>
          </p:cNvPr>
          <p:cNvSpPr txBox="1"/>
          <p:nvPr/>
        </p:nvSpPr>
        <p:spPr>
          <a:xfrm>
            <a:off x="8107843" y="30425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19C2DE77-13B5-AD42-F78B-8FAFF4B224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8874553"/>
              </p:ext>
            </p:extLst>
          </p:nvPr>
        </p:nvGraphicFramePr>
        <p:xfrm>
          <a:off x="91440" y="1302657"/>
          <a:ext cx="896112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4D58BA29-23F1-2744-B867-0441C67681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2710675"/>
              </p:ext>
            </p:extLst>
          </p:nvPr>
        </p:nvGraphicFramePr>
        <p:xfrm>
          <a:off x="91440" y="3931920"/>
          <a:ext cx="896112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1312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F6631-3388-731B-508A-DBE31193A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7CC547F-828C-D18B-26DC-E015201A2E65}"/>
              </a:ext>
            </a:extLst>
          </p:cNvPr>
          <p:cNvSpPr/>
          <p:nvPr/>
        </p:nvSpPr>
        <p:spPr>
          <a:xfrm>
            <a:off x="91440" y="182880"/>
            <a:ext cx="8961120" cy="9144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7F7F75-D727-0B93-6000-072E67FE2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181526"/>
            <a:ext cx="8961120" cy="915754"/>
          </a:xfrm>
        </p:spPr>
        <p:txBody>
          <a:bodyPr>
            <a:noAutofit/>
          </a:bodyPr>
          <a:lstStyle/>
          <a:p>
            <a:r>
              <a:rPr lang="en-US" sz="3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Race/Ethnicity (FY 2025)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307155-A82A-34A8-E8BE-EA4001343239}"/>
              </a:ext>
            </a:extLst>
          </p:cNvPr>
          <p:cNvSpPr txBox="1"/>
          <p:nvPr/>
        </p:nvSpPr>
        <p:spPr>
          <a:xfrm>
            <a:off x="8107843" y="30425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D50B912-C0CD-DB4B-9335-6B0DE0A69F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5148193"/>
              </p:ext>
            </p:extLst>
          </p:nvPr>
        </p:nvGraphicFramePr>
        <p:xfrm>
          <a:off x="91440" y="1188720"/>
          <a:ext cx="896112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3061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8A88E9-0041-B141-AE37-76278A922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17677EE-A7A3-A9F2-D5F8-B25D630046EB}"/>
              </a:ext>
            </a:extLst>
          </p:cNvPr>
          <p:cNvSpPr/>
          <p:nvPr/>
        </p:nvSpPr>
        <p:spPr>
          <a:xfrm>
            <a:off x="91440" y="182880"/>
            <a:ext cx="8961120" cy="9144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1CD2E9-1C0C-B673-BD54-0BC3D079F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181526"/>
            <a:ext cx="8961120" cy="915754"/>
          </a:xfrm>
        </p:spPr>
        <p:txBody>
          <a:bodyPr>
            <a:noAutofit/>
          </a:bodyPr>
          <a:lstStyle/>
          <a:p>
            <a:r>
              <a:rPr lang="en-US" sz="3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Educational Attainment (FY 2025)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AF3000-F10A-7A47-0F1B-93B192C11B4C}"/>
              </a:ext>
            </a:extLst>
          </p:cNvPr>
          <p:cNvSpPr txBox="1"/>
          <p:nvPr/>
        </p:nvSpPr>
        <p:spPr>
          <a:xfrm>
            <a:off x="8107843" y="30425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70D2416-B518-F34B-8571-19EF7AC314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5624850"/>
              </p:ext>
            </p:extLst>
          </p:nvPr>
        </p:nvGraphicFramePr>
        <p:xfrm>
          <a:off x="91440" y="1188720"/>
          <a:ext cx="896112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2054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C580F-47FC-12AB-4776-73B6E3BFE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49FDCD5-19FD-244B-BC53-C46F78005E72}"/>
              </a:ext>
            </a:extLst>
          </p:cNvPr>
          <p:cNvSpPr/>
          <p:nvPr/>
        </p:nvSpPr>
        <p:spPr>
          <a:xfrm>
            <a:off x="91440" y="182880"/>
            <a:ext cx="8961120" cy="9144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D2D353-53CA-90F2-EEAC-6737EB186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181526"/>
            <a:ext cx="8961120" cy="915754"/>
          </a:xfrm>
        </p:spPr>
        <p:txBody>
          <a:bodyPr>
            <a:noAutofit/>
          </a:bodyPr>
          <a:lstStyle/>
          <a:p>
            <a:r>
              <a:rPr lang="en-US" sz="3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Health Care Coverage (FY 2025)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88C998-791A-A71A-0C82-817B3D691CE6}"/>
              </a:ext>
            </a:extLst>
          </p:cNvPr>
          <p:cNvSpPr txBox="1"/>
          <p:nvPr/>
        </p:nvSpPr>
        <p:spPr>
          <a:xfrm>
            <a:off x="8107843" y="30425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413ECF2-1BD0-5446-AC27-7DE19943C7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1635638"/>
              </p:ext>
            </p:extLst>
          </p:nvPr>
        </p:nvGraphicFramePr>
        <p:xfrm>
          <a:off x="91440" y="1235528"/>
          <a:ext cx="896112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0578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DDCBC-B06F-6E74-E02A-702C4EFB8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DE7D6A5-6BF7-212E-F47B-EE92C7955550}"/>
              </a:ext>
            </a:extLst>
          </p:cNvPr>
          <p:cNvSpPr/>
          <p:nvPr/>
        </p:nvSpPr>
        <p:spPr>
          <a:xfrm>
            <a:off x="91440" y="182880"/>
            <a:ext cx="8961120" cy="9144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23DB14-3F52-E8C6-03E8-78C16D614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" y="182880"/>
            <a:ext cx="8961120" cy="915754"/>
          </a:xfrm>
        </p:spPr>
        <p:txBody>
          <a:bodyPr>
            <a:noAutofit/>
          </a:bodyPr>
          <a:lstStyle/>
          <a:p>
            <a:r>
              <a:rPr lang="en-US" sz="3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Benchmarks and Performance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F8648-13E7-0331-3458-CB9CC68E0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486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Benchmark 1: Maternal and Newborn Health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(6 Performance Measures).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Benchmark 2: Child Injuries, Abuse, Neglect, and Maltreatment and ED Visits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 Performance Measures).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Benchmark 3: School Readiness and Achievement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 Performance Measures).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Benchmark 4: Crime or Domestic Violence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 Performance Measure).</a:t>
            </a:r>
          </a:p>
          <a:p>
            <a:pPr marL="0" indent="0">
              <a:buNone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Benchmark 5: Family Economic Self-Sufficiency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 Performance Measures).</a:t>
            </a:r>
          </a:p>
          <a:p>
            <a:pPr marL="0" indent="0">
              <a:buNone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Benchmark 6: Coordination and Referrals for Other Community Resources and Supports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 Performance Measures).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performance measures have a Healthy People 2030 goal noted.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2A5593-CDE3-F891-F806-B9D23507B33B}"/>
              </a:ext>
            </a:extLst>
          </p:cNvPr>
          <p:cNvSpPr txBox="1"/>
          <p:nvPr/>
        </p:nvSpPr>
        <p:spPr>
          <a:xfrm>
            <a:off x="8107843" y="30425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508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" y="91440"/>
            <a:ext cx="8961120" cy="9144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" y="90086"/>
            <a:ext cx="8961120" cy="915754"/>
          </a:xfrm>
        </p:spPr>
        <p:txBody>
          <a:bodyPr>
            <a:noAutofit/>
          </a:bodyPr>
          <a:lstStyle/>
          <a:p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Benchmark 1: Maternal and Newborn Health</a:t>
            </a:r>
            <a:endParaRPr lang="en-US" sz="3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107843" y="30425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C9AE698-1405-1B4B-81B7-D9BC5ADAD5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4858033"/>
              </p:ext>
            </p:extLst>
          </p:nvPr>
        </p:nvGraphicFramePr>
        <p:xfrm>
          <a:off x="91440" y="1169838"/>
          <a:ext cx="896112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8EDA97A-618D-2B4C-8EF5-2DC5C940AC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71339763"/>
              </p:ext>
            </p:extLst>
          </p:nvPr>
        </p:nvGraphicFramePr>
        <p:xfrm>
          <a:off x="91440" y="4077036"/>
          <a:ext cx="896112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57091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Oriel.thmx</Template>
  <TotalTime>28039</TotalTime>
  <Words>702</Words>
  <Application>Microsoft Macintosh PowerPoint</Application>
  <PresentationFormat>On-screen Show (4:3)</PresentationFormat>
  <Paragraphs>107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Office Theme</vt:lpstr>
      <vt:lpstr>Delaware MIECHV Program Data Presentation</vt:lpstr>
      <vt:lpstr>Agenda</vt:lpstr>
      <vt:lpstr>Executive Summary</vt:lpstr>
      <vt:lpstr>Age of Enrollees (FY 2025)</vt:lpstr>
      <vt:lpstr>Race/Ethnicity (FY 2025)</vt:lpstr>
      <vt:lpstr>Educational Attainment (FY 2025)</vt:lpstr>
      <vt:lpstr>Health Care Coverage (FY 2025)</vt:lpstr>
      <vt:lpstr>Benchmarks and Performance Measures</vt:lpstr>
      <vt:lpstr>Benchmark 1: Maternal and Newborn Health</vt:lpstr>
      <vt:lpstr>Benchmark 1: Maternal and Newborn Health</vt:lpstr>
      <vt:lpstr>Benchmark 1: Maternal and Newborn Health</vt:lpstr>
      <vt:lpstr>Benchmark 2: Child Injuries, Abuse, Neglect, and Maltreatment and ED Visits</vt:lpstr>
      <vt:lpstr>Benchmark 2: Child Injuries, Abuse, Neglect, and Maltreatment and ED Visits</vt:lpstr>
      <vt:lpstr>Benchmark 3: School Readiness and Achievement</vt:lpstr>
      <vt:lpstr>Benchmark 3: School Readiness and Achievement</vt:lpstr>
      <vt:lpstr>Benchmark 4: Crime or Domestic Violence</vt:lpstr>
      <vt:lpstr>Benchmark 5: Family Economic Self-Sufficiency</vt:lpstr>
      <vt:lpstr>Benchmark 6: Coordination and Referrals for Other Community Resources and Supports</vt:lpstr>
      <vt:lpstr>Benchmark 6: Coordination and Referrals for Other Community Resources and Supports</vt:lpstr>
      <vt:lpstr>Continuous Quality Improvement Initiatives</vt:lpstr>
      <vt:lpstr>PowerPoint Presentation</vt:lpstr>
    </vt:vector>
  </TitlesOfParts>
  <Company>University of Wisconsin - Madison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FORWARD CONSULTANTS</dc:title>
  <dc:creator>Vikrum</dc:creator>
  <cp:lastModifiedBy>Vik Vishnubhakta</cp:lastModifiedBy>
  <cp:revision>881</cp:revision>
  <dcterms:created xsi:type="dcterms:W3CDTF">2010-07-15T16:19:28Z</dcterms:created>
  <dcterms:modified xsi:type="dcterms:W3CDTF">2026-01-08T17:26:31Z</dcterms:modified>
</cp:coreProperties>
</file>